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21"/>
  </p:notesMasterIdLst>
  <p:sldIdLst>
    <p:sldId id="1118" r:id="rId4"/>
    <p:sldId id="1092" r:id="rId5"/>
    <p:sldId id="1093" r:id="rId6"/>
    <p:sldId id="1096" r:id="rId7"/>
    <p:sldId id="1099" r:id="rId8"/>
    <p:sldId id="1100" r:id="rId9"/>
    <p:sldId id="1101" r:id="rId10"/>
    <p:sldId id="1102" r:id="rId11"/>
    <p:sldId id="1103" r:id="rId12"/>
    <p:sldId id="1104" r:id="rId13"/>
    <p:sldId id="1105" r:id="rId14"/>
    <p:sldId id="1107" r:id="rId15"/>
    <p:sldId id="1108" r:id="rId16"/>
    <p:sldId id="1113" r:id="rId17"/>
    <p:sldId id="1114" r:id="rId18"/>
    <p:sldId id="1116" r:id="rId19"/>
    <p:sldId id="1117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6" d="100"/>
          <a:sy n="56" d="100"/>
        </p:scale>
        <p:origin x="90" y="68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75154" y="57734"/>
            <a:ext cx="4393691" cy="51435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0874" y="2779648"/>
            <a:ext cx="7306309" cy="2720975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91371" y="6521132"/>
            <a:ext cx="247015" cy="19621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919F80"/>
                </a:solidFill>
                <a:latin typeface="Arial"/>
                <a:cs typeface="Arial"/>
              </a:defRPr>
            </a:lvl1pPr>
          </a:lstStyle>
          <a:p>
            <a:pPr marL="4826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3728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32252" y="96520"/>
            <a:ext cx="4079494" cy="60282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14894" y="6360849"/>
            <a:ext cx="247015" cy="261619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1425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424565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701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387" y="2139646"/>
            <a:ext cx="7173595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b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spc="-70" dirty="0">
                <a:solidFill>
                  <a:schemeClr val="tx1"/>
                </a:solidFill>
              </a:rPr>
              <a:t/>
            </a:r>
            <a:br>
              <a:rPr lang="tr-TR" sz="2800" spc="-70" dirty="0">
                <a:solidFill>
                  <a:schemeClr val="tx1"/>
                </a:solidFill>
              </a:rPr>
            </a:br>
            <a:r>
              <a:rPr lang="tr-TR" spc="-70" dirty="0">
                <a:solidFill>
                  <a:schemeClr val="tx1"/>
                </a:solidFill>
              </a:rPr>
              <a:t>TAKDİM PLANI</a:t>
            </a:r>
            <a:endParaRPr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622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5505" y="509143"/>
            <a:ext cx="50018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20" dirty="0"/>
              <a:t>YÖNETİMİ</a:t>
            </a:r>
            <a:r>
              <a:rPr sz="2000" spc="-60" dirty="0"/>
              <a:t> </a:t>
            </a:r>
            <a:r>
              <a:rPr sz="20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10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9880" y="1509115"/>
            <a:ext cx="8834120" cy="3829253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spc="-5" dirty="0">
                <a:latin typeface="Carlito"/>
                <a:cs typeface="Carlito"/>
              </a:rPr>
              <a:t>Nakit </a:t>
            </a:r>
            <a:r>
              <a:rPr sz="1400" b="1" i="1" dirty="0">
                <a:latin typeface="Carlito"/>
                <a:cs typeface="Carlito"/>
              </a:rPr>
              <a:t>Akış</a:t>
            </a:r>
            <a:r>
              <a:rPr sz="1400" b="1" i="1" spc="-4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Diyagramı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arlito"/>
                <a:cs typeface="Carlito"/>
              </a:rPr>
              <a:t>Nakit akış </a:t>
            </a:r>
            <a:r>
              <a:rPr sz="1400" spc="-10" dirty="0">
                <a:latin typeface="Carlito"/>
                <a:cs typeface="Carlito"/>
              </a:rPr>
              <a:t>diyagramı farklı </a:t>
            </a:r>
            <a:r>
              <a:rPr sz="1400" spc="-5" dirty="0">
                <a:latin typeface="Carlito"/>
                <a:cs typeface="Carlito"/>
              </a:rPr>
              <a:t>şekillerde </a:t>
            </a:r>
            <a:r>
              <a:rPr sz="1400" spc="-25" dirty="0">
                <a:latin typeface="Carlito"/>
                <a:cs typeface="Carlito"/>
              </a:rPr>
              <a:t>yapılabilir. </a:t>
            </a:r>
            <a:r>
              <a:rPr sz="1400" spc="-5" dirty="0">
                <a:latin typeface="Carlito"/>
                <a:cs typeface="Carlito"/>
              </a:rPr>
              <a:t>Sözleşmeli bir iş</a:t>
            </a:r>
            <a:r>
              <a:rPr sz="1400" spc="15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için,</a:t>
            </a:r>
          </a:p>
          <a:p>
            <a:pPr marL="812800" lvl="1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spc="-5" dirty="0">
                <a:latin typeface="Carlito"/>
                <a:cs typeface="Carlito"/>
              </a:rPr>
              <a:t>Öz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sermaye,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dirty="0">
                <a:latin typeface="Carlito"/>
                <a:cs typeface="Carlito"/>
              </a:rPr>
              <a:t>İhale </a:t>
            </a:r>
            <a:r>
              <a:rPr sz="1400" spc="-5" dirty="0">
                <a:latin typeface="Carlito"/>
                <a:cs typeface="Carlito"/>
              </a:rPr>
              <a:t>hazırlığı harcamaları,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spc="-10" dirty="0">
                <a:latin typeface="Carlito"/>
                <a:cs typeface="Carlito"/>
              </a:rPr>
              <a:t>Avans,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spc="-10" dirty="0">
                <a:latin typeface="Carlito"/>
                <a:cs typeface="Carlito"/>
              </a:rPr>
              <a:t>Hakediş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Ödemeleri,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spc="-10" dirty="0">
                <a:latin typeface="Carlito"/>
                <a:cs typeface="Carlito"/>
              </a:rPr>
              <a:t>Aylık </a:t>
            </a:r>
            <a:r>
              <a:rPr sz="1400" spc="-5" dirty="0">
                <a:latin typeface="Carlito"/>
                <a:cs typeface="Carlito"/>
              </a:rPr>
              <a:t>her </a:t>
            </a:r>
            <a:r>
              <a:rPr sz="1400" dirty="0">
                <a:latin typeface="Carlito"/>
                <a:cs typeface="Carlito"/>
              </a:rPr>
              <a:t>türlü </a:t>
            </a:r>
            <a:r>
              <a:rPr sz="1400" spc="-5" dirty="0">
                <a:latin typeface="Carlito"/>
                <a:cs typeface="Carlito"/>
              </a:rPr>
              <a:t>harcamalar </a:t>
            </a:r>
            <a:r>
              <a:rPr sz="1400" spc="-15" dirty="0">
                <a:latin typeface="Carlito"/>
                <a:cs typeface="Carlito"/>
              </a:rPr>
              <a:t>dikkate </a:t>
            </a:r>
            <a:r>
              <a:rPr sz="1400" spc="-5" dirty="0">
                <a:latin typeface="Carlito"/>
                <a:cs typeface="Carlito"/>
              </a:rPr>
              <a:t>alınarak </a:t>
            </a:r>
            <a:r>
              <a:rPr sz="1400" spc="-10" dirty="0">
                <a:latin typeface="Carlito"/>
                <a:cs typeface="Carlito"/>
              </a:rPr>
              <a:t>aylık </a:t>
            </a:r>
            <a:r>
              <a:rPr sz="1400" spc="-5" dirty="0">
                <a:latin typeface="Carlito"/>
                <a:cs typeface="Carlito"/>
              </a:rPr>
              <a:t>nakit gelir </a:t>
            </a:r>
            <a:r>
              <a:rPr sz="1400" spc="-10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giderler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bir</a:t>
            </a:r>
            <a:endParaRPr sz="1400" dirty="0">
              <a:latin typeface="Carlito"/>
              <a:cs typeface="Carlito"/>
            </a:endParaRPr>
          </a:p>
          <a:p>
            <a:pPr marL="812800">
              <a:lnSpc>
                <a:spcPct val="100000"/>
              </a:lnSpc>
            </a:pPr>
            <a:r>
              <a:rPr sz="1400" spc="-10" dirty="0">
                <a:latin typeface="Carlito"/>
                <a:cs typeface="Carlito"/>
              </a:rPr>
              <a:t>çizelge </a:t>
            </a:r>
            <a:r>
              <a:rPr sz="1400" spc="-5" dirty="0">
                <a:latin typeface="Carlito"/>
                <a:cs typeface="Carlito"/>
              </a:rPr>
              <a:t>haline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getirilir.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15" dirty="0">
                <a:latin typeface="Carlito"/>
                <a:cs typeface="Carlito"/>
              </a:rPr>
              <a:t>Çizelge ortaya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çıktığında,</a:t>
            </a:r>
          </a:p>
          <a:p>
            <a:pPr marL="812800" lvl="1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dirty="0">
                <a:latin typeface="Carlito"/>
                <a:cs typeface="Carlito"/>
              </a:rPr>
              <a:t>Nakit </a:t>
            </a:r>
            <a:r>
              <a:rPr sz="1400" spc="-5" dirty="0">
                <a:latin typeface="Carlito"/>
                <a:cs typeface="Carlito"/>
              </a:rPr>
              <a:t>sorunu olduğu </a:t>
            </a:r>
            <a:r>
              <a:rPr sz="1400" dirty="0">
                <a:latin typeface="Carlito"/>
                <a:cs typeface="Carlito"/>
              </a:rPr>
              <a:t>(Bakınız </a:t>
            </a:r>
            <a:r>
              <a:rPr sz="1400" spc="-5" dirty="0">
                <a:latin typeface="Carlito"/>
                <a:cs typeface="Carlito"/>
              </a:rPr>
              <a:t>Şekil</a:t>
            </a:r>
            <a:r>
              <a:rPr sz="1400" spc="-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3)</a:t>
            </a:r>
          </a:p>
          <a:p>
            <a:pPr marL="812800" marR="6985" lvl="1" indent="-342900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dirty="0">
                <a:latin typeface="Carlito"/>
                <a:cs typeface="Carlito"/>
              </a:rPr>
              <a:t>Nakit </a:t>
            </a:r>
            <a:r>
              <a:rPr sz="1400" spc="-5" dirty="0">
                <a:latin typeface="Carlito"/>
                <a:cs typeface="Carlito"/>
              </a:rPr>
              <a:t>sorunu olmadığı </a:t>
            </a:r>
            <a:r>
              <a:rPr sz="1400" dirty="0">
                <a:latin typeface="Carlito"/>
                <a:cs typeface="Carlito"/>
              </a:rPr>
              <a:t>(Bakınız </a:t>
            </a:r>
            <a:r>
              <a:rPr sz="1400" spc="-5" dirty="0">
                <a:latin typeface="Carlito"/>
                <a:cs typeface="Carlito"/>
              </a:rPr>
              <a:t>Şekil </a:t>
            </a:r>
            <a:r>
              <a:rPr sz="1400" dirty="0">
                <a:latin typeface="Carlito"/>
                <a:cs typeface="Carlito"/>
              </a:rPr>
              <a:t>4), </a:t>
            </a:r>
            <a:r>
              <a:rPr sz="1400" spc="-5" dirty="0">
                <a:latin typeface="Carlito"/>
                <a:cs typeface="Carlito"/>
              </a:rPr>
              <a:t>net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30" dirty="0">
                <a:latin typeface="Carlito"/>
                <a:cs typeface="Carlito"/>
              </a:rPr>
              <a:t>görülür. </a:t>
            </a:r>
            <a:r>
              <a:rPr sz="1400" dirty="0">
                <a:latin typeface="Carlito"/>
                <a:cs typeface="Carlito"/>
              </a:rPr>
              <a:t>Nakit </a:t>
            </a:r>
            <a:r>
              <a:rPr sz="1400" spc="-5" dirty="0">
                <a:latin typeface="Carlito"/>
                <a:cs typeface="Carlito"/>
              </a:rPr>
              <a:t>sorunu olma  durumlarda, genellikle ödemeler beklenir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5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uygulanır.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064513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46885" y="51943"/>
            <a:ext cx="50018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15" dirty="0">
                <a:latin typeface="Carlito"/>
                <a:cs typeface="Carlito"/>
              </a:rPr>
              <a:t>PROJE </a:t>
            </a:r>
            <a:r>
              <a:rPr sz="3200" b="1" spc="-20" dirty="0">
                <a:latin typeface="Carlito"/>
                <a:cs typeface="Carlito"/>
              </a:rPr>
              <a:t>YÖNETİMİ</a:t>
            </a:r>
            <a:r>
              <a:rPr sz="3200" b="1" spc="-6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AŞAMALARI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1511" y="1478280"/>
            <a:ext cx="225044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5" dirty="0">
                <a:latin typeface="Carlito"/>
                <a:cs typeface="Carlito"/>
              </a:rPr>
              <a:t>Nakit </a:t>
            </a:r>
            <a:r>
              <a:rPr sz="1400" b="1" i="1" dirty="0">
                <a:latin typeface="Carlito"/>
                <a:cs typeface="Carlito"/>
              </a:rPr>
              <a:t>Akış</a:t>
            </a:r>
            <a:r>
              <a:rPr sz="1400" b="1" i="1" spc="-9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Diyagramı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0031" y="1995677"/>
            <a:ext cx="7854696" cy="37421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11</a:t>
            </a:fld>
            <a:r>
              <a:rPr spc="-10" dirty="0"/>
              <a:t>/84</a:t>
            </a:r>
          </a:p>
        </p:txBody>
      </p:sp>
    </p:spTree>
    <p:extLst>
      <p:ext uri="{BB962C8B-B14F-4D97-AF65-F5344CB8AC3E}">
        <p14:creationId xmlns:p14="http://schemas.microsoft.com/office/powerpoint/2010/main" val="2999818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2675" y="566293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69351" y="6420637"/>
            <a:ext cx="3308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latin typeface="Carlito"/>
                <a:cs typeface="Carlito"/>
              </a:rPr>
              <a:t>17/84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2089" y="2137765"/>
            <a:ext cx="8836025" cy="1828706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spc="-5" dirty="0">
                <a:latin typeface="Carlito"/>
                <a:cs typeface="Carlito"/>
              </a:rPr>
              <a:t>Nakit </a:t>
            </a:r>
            <a:r>
              <a:rPr sz="1400" b="1" i="1" dirty="0">
                <a:latin typeface="Carlito"/>
                <a:cs typeface="Carlito"/>
              </a:rPr>
              <a:t>Akış</a:t>
            </a:r>
            <a:r>
              <a:rPr sz="1400" b="1" i="1" spc="-4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Diyagramı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Gerekirse stratejik ilkeler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iş </a:t>
            </a:r>
            <a:r>
              <a:rPr sz="1400" spc="-10" dirty="0">
                <a:latin typeface="Carlito"/>
                <a:cs typeface="Carlito"/>
              </a:rPr>
              <a:t>programı </a:t>
            </a:r>
            <a:r>
              <a:rPr sz="1400" spc="-20" dirty="0">
                <a:latin typeface="Carlito"/>
                <a:cs typeface="Carlito"/>
              </a:rPr>
              <a:t>gözden </a:t>
            </a:r>
            <a:r>
              <a:rPr sz="1400" spc="-5" dirty="0">
                <a:latin typeface="Carlito"/>
                <a:cs typeface="Carlito"/>
              </a:rPr>
              <a:t>geçirilerek nakit </a:t>
            </a:r>
            <a:r>
              <a:rPr sz="1400" dirty="0">
                <a:latin typeface="Carlito"/>
                <a:cs typeface="Carlito"/>
              </a:rPr>
              <a:t>akışının </a:t>
            </a:r>
            <a:r>
              <a:rPr sz="1400" spc="-5" dirty="0">
                <a:latin typeface="Carlito"/>
                <a:cs typeface="Carlito"/>
              </a:rPr>
              <a:t>pozitif  olmasına, </a:t>
            </a:r>
            <a:r>
              <a:rPr sz="1400" spc="-10" dirty="0">
                <a:latin typeface="Carlito"/>
                <a:cs typeface="Carlito"/>
              </a:rPr>
              <a:t>yani </a:t>
            </a:r>
            <a:r>
              <a:rPr sz="1400" spc="-5" dirty="0">
                <a:latin typeface="Carlito"/>
                <a:cs typeface="Carlito"/>
              </a:rPr>
              <a:t>işin nakit sorunu yaşamadan </a:t>
            </a:r>
            <a:r>
              <a:rPr sz="1400" spc="-10" dirty="0">
                <a:latin typeface="Carlito"/>
                <a:cs typeface="Carlito"/>
              </a:rPr>
              <a:t>karlı </a:t>
            </a:r>
            <a:r>
              <a:rPr sz="1400" dirty="0">
                <a:latin typeface="Carlito"/>
                <a:cs typeface="Carlito"/>
              </a:rPr>
              <a:t>tamamlanmasına </a:t>
            </a:r>
            <a:r>
              <a:rPr sz="1400" spc="-20" dirty="0">
                <a:latin typeface="Carlito"/>
                <a:cs typeface="Carlito"/>
              </a:rPr>
              <a:t>çalışılır. </a:t>
            </a:r>
            <a:r>
              <a:rPr sz="1400" dirty="0">
                <a:latin typeface="Carlito"/>
                <a:cs typeface="Carlito"/>
              </a:rPr>
              <a:t>Bu  çalışmaları </a:t>
            </a:r>
            <a:r>
              <a:rPr sz="1400" spc="-5" dirty="0">
                <a:latin typeface="Carlito"/>
                <a:cs typeface="Carlito"/>
              </a:rPr>
              <a:t>yapan teknik </a:t>
            </a:r>
            <a:r>
              <a:rPr sz="1400" dirty="0">
                <a:latin typeface="Carlito"/>
                <a:cs typeface="Carlito"/>
              </a:rPr>
              <a:t>eleman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finansçıların, </a:t>
            </a:r>
            <a:r>
              <a:rPr sz="1400" b="1" spc="-5" dirty="0">
                <a:latin typeface="Carlito"/>
                <a:cs typeface="Carlito"/>
              </a:rPr>
              <a:t>Finans Analizi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Nakit </a:t>
            </a:r>
            <a:r>
              <a:rPr sz="1400" b="1" dirty="0">
                <a:latin typeface="Carlito"/>
                <a:cs typeface="Carlito"/>
              </a:rPr>
              <a:t>Akış  </a:t>
            </a:r>
            <a:r>
              <a:rPr sz="1400" b="1" spc="-10" dirty="0">
                <a:latin typeface="Carlito"/>
                <a:cs typeface="Carlito"/>
              </a:rPr>
              <a:t>Diyagramlarını </a:t>
            </a:r>
            <a:r>
              <a:rPr sz="1400" b="1" spc="-5" dirty="0">
                <a:latin typeface="Carlito"/>
                <a:cs typeface="Carlito"/>
              </a:rPr>
              <a:t>iş için </a:t>
            </a:r>
            <a:r>
              <a:rPr sz="1400" b="1" spc="-10" dirty="0">
                <a:latin typeface="Carlito"/>
                <a:cs typeface="Carlito"/>
              </a:rPr>
              <a:t>teklif </a:t>
            </a:r>
            <a:r>
              <a:rPr sz="1400" b="1" spc="-15" dirty="0">
                <a:latin typeface="Carlito"/>
                <a:cs typeface="Carlito"/>
              </a:rPr>
              <a:t>verilirken </a:t>
            </a:r>
            <a:r>
              <a:rPr sz="1400" b="1" spc="-5" dirty="0">
                <a:latin typeface="Carlito"/>
                <a:cs typeface="Carlito"/>
              </a:rPr>
              <a:t>hazırlamış olmaları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10" dirty="0">
                <a:latin typeface="Carlito"/>
                <a:cs typeface="Carlito"/>
              </a:rPr>
              <a:t>teklifin </a:t>
            </a:r>
            <a:r>
              <a:rPr sz="1400" spc="-5" dirty="0">
                <a:latin typeface="Carlito"/>
                <a:cs typeface="Carlito"/>
              </a:rPr>
              <a:t>(tenzilatın,  </a:t>
            </a:r>
            <a:r>
              <a:rPr sz="1400" spc="-10" dirty="0">
                <a:latin typeface="Carlito"/>
                <a:cs typeface="Carlito"/>
              </a:rPr>
              <a:t>karın, </a:t>
            </a:r>
            <a:r>
              <a:rPr sz="1400" spc="-5" dirty="0">
                <a:latin typeface="Carlito"/>
                <a:cs typeface="Carlito"/>
              </a:rPr>
              <a:t>birim fiyatların, sürenin vb.) </a:t>
            </a:r>
            <a:r>
              <a:rPr sz="1400" b="1" spc="-5" dirty="0">
                <a:latin typeface="Carlito"/>
                <a:cs typeface="Carlito"/>
              </a:rPr>
              <a:t>firma </a:t>
            </a:r>
            <a:r>
              <a:rPr sz="1400" b="1" dirty="0">
                <a:latin typeface="Carlito"/>
                <a:cs typeface="Carlito"/>
              </a:rPr>
              <a:t>sahibi </a:t>
            </a:r>
            <a:r>
              <a:rPr sz="1400" b="1" spc="-10" dirty="0">
                <a:latin typeface="Carlito"/>
                <a:cs typeface="Carlito"/>
              </a:rPr>
              <a:t>tarafından </a:t>
            </a:r>
            <a:r>
              <a:rPr sz="1400" b="1" spc="-5" dirty="0">
                <a:latin typeface="Carlito"/>
                <a:cs typeface="Carlito"/>
              </a:rPr>
              <a:t>bu </a:t>
            </a:r>
            <a:r>
              <a:rPr sz="1400" b="1" spc="-10" dirty="0">
                <a:latin typeface="Carlito"/>
                <a:cs typeface="Carlito"/>
              </a:rPr>
              <a:t>verilere göre  </a:t>
            </a:r>
            <a:r>
              <a:rPr sz="1400" b="1" spc="-5" dirty="0">
                <a:latin typeface="Carlito"/>
                <a:cs typeface="Carlito"/>
              </a:rPr>
              <a:t>oluşturulması </a:t>
            </a:r>
            <a:r>
              <a:rPr sz="1400" b="1" spc="-10" dirty="0">
                <a:latin typeface="Carlito"/>
                <a:cs typeface="Carlito"/>
              </a:rPr>
              <a:t>gerekir</a:t>
            </a:r>
            <a:r>
              <a:rPr sz="1400" spc="-10" dirty="0">
                <a:latin typeface="Carlito"/>
                <a:cs typeface="Carlito"/>
              </a:rPr>
              <a:t>. </a:t>
            </a:r>
            <a:r>
              <a:rPr sz="1400" dirty="0">
                <a:latin typeface="Carlito"/>
                <a:cs typeface="Carlito"/>
              </a:rPr>
              <a:t>Finans </a:t>
            </a:r>
            <a:r>
              <a:rPr sz="1400" spc="-5" dirty="0">
                <a:latin typeface="Carlito"/>
                <a:cs typeface="Carlito"/>
              </a:rPr>
              <a:t>planlaması yapılmamış, şeklen yapılmış </a:t>
            </a:r>
            <a:r>
              <a:rPr sz="1400" spc="-20" dirty="0">
                <a:latin typeface="Carlito"/>
                <a:cs typeface="Carlito"/>
              </a:rPr>
              <a:t>veya  </a:t>
            </a:r>
            <a:r>
              <a:rPr sz="1400" spc="-5" dirty="0">
                <a:latin typeface="Carlito"/>
                <a:cs typeface="Carlito"/>
              </a:rPr>
              <a:t>uygulanmasına </a:t>
            </a:r>
            <a:r>
              <a:rPr sz="1400" spc="-20" dirty="0">
                <a:latin typeface="Carlito"/>
                <a:cs typeface="Carlito"/>
              </a:rPr>
              <a:t>özen </a:t>
            </a:r>
            <a:r>
              <a:rPr sz="1400" spc="-5" dirty="0">
                <a:latin typeface="Carlito"/>
                <a:cs typeface="Carlito"/>
              </a:rPr>
              <a:t>gösterilmemiş </a:t>
            </a:r>
            <a:r>
              <a:rPr sz="1400" dirty="0">
                <a:latin typeface="Carlito"/>
                <a:cs typeface="Carlito"/>
              </a:rPr>
              <a:t>ise, </a:t>
            </a:r>
            <a:r>
              <a:rPr sz="1400" spc="-5" dirty="0">
                <a:latin typeface="Carlito"/>
                <a:cs typeface="Carlito"/>
              </a:rPr>
              <a:t>işin zorlanmadan, </a:t>
            </a:r>
            <a:r>
              <a:rPr sz="1400" spc="-10" dirty="0">
                <a:latin typeface="Carlito"/>
                <a:cs typeface="Carlito"/>
              </a:rPr>
              <a:t>karlı ve </a:t>
            </a:r>
            <a:r>
              <a:rPr sz="1400" dirty="0">
                <a:latin typeface="Carlito"/>
                <a:cs typeface="Carlito"/>
              </a:rPr>
              <a:t>başarılı şekilde  </a:t>
            </a:r>
            <a:r>
              <a:rPr sz="1400" spc="-5" dirty="0">
                <a:latin typeface="Carlito"/>
                <a:cs typeface="Carlito"/>
              </a:rPr>
              <a:t>tamamlanması </a:t>
            </a:r>
            <a:r>
              <a:rPr sz="1400" dirty="0">
                <a:latin typeface="Carlito"/>
                <a:cs typeface="Carlito"/>
              </a:rPr>
              <a:t>büyük </a:t>
            </a:r>
            <a:r>
              <a:rPr sz="1400" spc="-5" dirty="0">
                <a:latin typeface="Carlito"/>
                <a:cs typeface="Carlito"/>
              </a:rPr>
              <a:t>olasılıkla mümkün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olmaz.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98369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69351" y="6389014"/>
            <a:ext cx="3308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18/84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29815" y="325417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4622" y="1582700"/>
            <a:ext cx="8834755" cy="3829253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200" b="1" i="1" dirty="0">
                <a:latin typeface="Carlito"/>
                <a:cs typeface="Carlito"/>
              </a:rPr>
              <a:t>Finans </a:t>
            </a:r>
            <a:r>
              <a:rPr sz="1200" b="1" i="1" spc="-5" dirty="0">
                <a:latin typeface="Carlito"/>
                <a:cs typeface="Carlito"/>
              </a:rPr>
              <a:t>Plan</a:t>
            </a:r>
            <a:r>
              <a:rPr sz="1200" b="1" i="1" spc="-70" dirty="0">
                <a:latin typeface="Carlito"/>
                <a:cs typeface="Carlito"/>
              </a:rPr>
              <a:t> </a:t>
            </a:r>
            <a:r>
              <a:rPr sz="1200" b="1" i="1" spc="-10" dirty="0">
                <a:latin typeface="Carlito"/>
                <a:cs typeface="Carlito"/>
              </a:rPr>
              <a:t>Kontrolü</a:t>
            </a:r>
            <a:endParaRPr sz="1200" dirty="0">
              <a:latin typeface="Carlito"/>
              <a:cs typeface="Carlito"/>
            </a:endParaRPr>
          </a:p>
          <a:p>
            <a:pPr marL="355600" marR="6985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  <a:tab pos="1152525" algn="l"/>
                <a:tab pos="2426335" algn="l"/>
                <a:tab pos="3731260" algn="l"/>
                <a:tab pos="5476875" algn="l"/>
                <a:tab pos="5969000" algn="l"/>
                <a:tab pos="6765925" algn="l"/>
                <a:tab pos="8011795" algn="l"/>
              </a:tabLst>
            </a:pPr>
            <a:r>
              <a:rPr sz="1200" spc="-5" dirty="0">
                <a:latin typeface="Carlito"/>
                <a:cs typeface="Carlito"/>
              </a:rPr>
              <a:t>Fina</a:t>
            </a:r>
            <a:r>
              <a:rPr sz="1200" spc="5" dirty="0">
                <a:latin typeface="Carlito"/>
                <a:cs typeface="Carlito"/>
              </a:rPr>
              <a:t>n</a:t>
            </a:r>
            <a:r>
              <a:rPr sz="1200" dirty="0">
                <a:latin typeface="Carlito"/>
                <a:cs typeface="Carlito"/>
              </a:rPr>
              <a:t>s	</a:t>
            </a:r>
            <a:r>
              <a:rPr sz="1200" spc="-70" dirty="0">
                <a:latin typeface="Carlito"/>
                <a:cs typeface="Carlito"/>
              </a:rPr>
              <a:t>k</a:t>
            </a:r>
            <a:r>
              <a:rPr sz="1200" spc="-5" dirty="0">
                <a:latin typeface="Carlito"/>
                <a:cs typeface="Carlito"/>
              </a:rPr>
              <a:t>o</a:t>
            </a:r>
            <a:r>
              <a:rPr sz="1200" spc="5" dirty="0">
                <a:latin typeface="Carlito"/>
                <a:cs typeface="Carlito"/>
              </a:rPr>
              <a:t>n</a:t>
            </a:r>
            <a:r>
              <a:rPr sz="1200" dirty="0">
                <a:latin typeface="Carlito"/>
                <a:cs typeface="Carlito"/>
              </a:rPr>
              <a:t>u</a:t>
            </a:r>
            <a:r>
              <a:rPr sz="1200" spc="-5" dirty="0">
                <a:latin typeface="Carlito"/>
                <a:cs typeface="Carlito"/>
              </a:rPr>
              <a:t>s</a:t>
            </a:r>
            <a:r>
              <a:rPr sz="1200" spc="-10" dirty="0">
                <a:latin typeface="Carlito"/>
                <a:cs typeface="Carlito"/>
              </a:rPr>
              <a:t>u</a:t>
            </a:r>
            <a:r>
              <a:rPr sz="1200" dirty="0">
                <a:latin typeface="Carlito"/>
                <a:cs typeface="Carlito"/>
              </a:rPr>
              <a:t>n</a:t>
            </a:r>
            <a:r>
              <a:rPr sz="1200" spc="-5" dirty="0">
                <a:latin typeface="Carlito"/>
                <a:cs typeface="Carlito"/>
              </a:rPr>
              <a:t>u</a:t>
            </a:r>
            <a:r>
              <a:rPr sz="1200" dirty="0">
                <a:latin typeface="Carlito"/>
                <a:cs typeface="Carlito"/>
              </a:rPr>
              <a:t>n	a</a:t>
            </a:r>
            <a:r>
              <a:rPr sz="1200" spc="-25" dirty="0">
                <a:latin typeface="Carlito"/>
                <a:cs typeface="Carlito"/>
              </a:rPr>
              <a:t>k</a:t>
            </a:r>
            <a:r>
              <a:rPr sz="1200" spc="-5" dirty="0">
                <a:latin typeface="Carlito"/>
                <a:cs typeface="Carlito"/>
              </a:rPr>
              <a:t>sama</a:t>
            </a:r>
            <a:r>
              <a:rPr sz="1200" spc="5" dirty="0">
                <a:latin typeface="Carlito"/>
                <a:cs typeface="Carlito"/>
              </a:rPr>
              <a:t>d</a:t>
            </a:r>
            <a:r>
              <a:rPr sz="1200" dirty="0">
                <a:latin typeface="Carlito"/>
                <a:cs typeface="Carlito"/>
              </a:rPr>
              <a:t>an	</a:t>
            </a:r>
            <a:r>
              <a:rPr sz="1200" spc="-10" dirty="0">
                <a:latin typeface="Carlito"/>
                <a:cs typeface="Carlito"/>
              </a:rPr>
              <a:t>y</a:t>
            </a:r>
            <a:r>
              <a:rPr sz="1200" spc="-5" dirty="0">
                <a:latin typeface="Carlito"/>
                <a:cs typeface="Carlito"/>
              </a:rPr>
              <a:t>ürüt</a:t>
            </a:r>
            <a:r>
              <a:rPr sz="1200" spc="5" dirty="0">
                <a:latin typeface="Carlito"/>
                <a:cs typeface="Carlito"/>
              </a:rPr>
              <a:t>ü</a:t>
            </a:r>
            <a:r>
              <a:rPr sz="1200" dirty="0">
                <a:latin typeface="Carlito"/>
                <a:cs typeface="Carlito"/>
              </a:rPr>
              <a:t>l</a:t>
            </a:r>
            <a:r>
              <a:rPr sz="1200" spc="-5" dirty="0">
                <a:latin typeface="Carlito"/>
                <a:cs typeface="Carlito"/>
              </a:rPr>
              <a:t>ebil</a:t>
            </a:r>
            <a:r>
              <a:rPr sz="1200" spc="-15" dirty="0">
                <a:latin typeface="Carlito"/>
                <a:cs typeface="Carlito"/>
              </a:rPr>
              <a:t>m</a:t>
            </a:r>
            <a:r>
              <a:rPr sz="1200" dirty="0">
                <a:latin typeface="Carlito"/>
                <a:cs typeface="Carlito"/>
              </a:rPr>
              <a:t>esi	i</a:t>
            </a:r>
            <a:r>
              <a:rPr sz="1200" spc="10" dirty="0">
                <a:latin typeface="Carlito"/>
                <a:cs typeface="Carlito"/>
              </a:rPr>
              <a:t>ç</a:t>
            </a:r>
            <a:r>
              <a:rPr sz="1200" dirty="0">
                <a:latin typeface="Carlito"/>
                <a:cs typeface="Carlito"/>
              </a:rPr>
              <a:t>in	</a:t>
            </a:r>
            <a:r>
              <a:rPr sz="1200" spc="-5" dirty="0">
                <a:latin typeface="Carlito"/>
                <a:cs typeface="Carlito"/>
              </a:rPr>
              <a:t>Fina</a:t>
            </a:r>
            <a:r>
              <a:rPr sz="1200" spc="5" dirty="0">
                <a:latin typeface="Carlito"/>
                <a:cs typeface="Carlito"/>
              </a:rPr>
              <a:t>n</a:t>
            </a:r>
            <a:r>
              <a:rPr sz="1200" dirty="0">
                <a:latin typeface="Carlito"/>
                <a:cs typeface="Carlito"/>
              </a:rPr>
              <a:t>s	planlam</a:t>
            </a:r>
            <a:r>
              <a:rPr sz="1200" spc="10" dirty="0">
                <a:latin typeface="Carlito"/>
                <a:cs typeface="Carlito"/>
              </a:rPr>
              <a:t>a</a:t>
            </a:r>
            <a:r>
              <a:rPr sz="1200" spc="-5" dirty="0">
                <a:latin typeface="Carlito"/>
                <a:cs typeface="Carlito"/>
              </a:rPr>
              <a:t>s</a:t>
            </a:r>
            <a:r>
              <a:rPr sz="1200" dirty="0">
                <a:latin typeface="Carlito"/>
                <a:cs typeface="Carlito"/>
              </a:rPr>
              <a:t>ı	</a:t>
            </a:r>
            <a:r>
              <a:rPr sz="1200" spc="-35" dirty="0">
                <a:latin typeface="Carlito"/>
                <a:cs typeface="Carlito"/>
              </a:rPr>
              <a:t>y</a:t>
            </a:r>
            <a:r>
              <a:rPr sz="1200" dirty="0">
                <a:latin typeface="Carlito"/>
                <a:cs typeface="Carlito"/>
              </a:rPr>
              <a:t>apmak  </a:t>
            </a:r>
            <a:r>
              <a:rPr sz="1200" spc="-10" dirty="0">
                <a:latin typeface="Carlito"/>
                <a:cs typeface="Carlito"/>
              </a:rPr>
              <a:t>yetmez. </a:t>
            </a:r>
            <a:r>
              <a:rPr sz="1200" spc="-5" dirty="0">
                <a:latin typeface="Carlito"/>
                <a:cs typeface="Carlito"/>
              </a:rPr>
              <a:t>Uygulamanın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5" dirty="0">
                <a:latin typeface="Carlito"/>
                <a:cs typeface="Carlito"/>
              </a:rPr>
              <a:t>karlılığın yakından </a:t>
            </a:r>
            <a:r>
              <a:rPr sz="1200" dirty="0">
                <a:latin typeface="Carlito"/>
                <a:cs typeface="Carlito"/>
              </a:rPr>
              <a:t>izlenmesi</a:t>
            </a:r>
            <a:r>
              <a:rPr sz="1200" spc="35" dirty="0">
                <a:latin typeface="Carlito"/>
                <a:cs typeface="Carlito"/>
              </a:rPr>
              <a:t> </a:t>
            </a:r>
            <a:r>
              <a:rPr sz="1200" spc="-35" dirty="0">
                <a:latin typeface="Carlito"/>
                <a:cs typeface="Carlito"/>
              </a:rPr>
              <a:t>gerekir.</a:t>
            </a:r>
            <a:endParaRPr sz="1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200" spc="-5" dirty="0">
                <a:latin typeface="Carlito"/>
                <a:cs typeface="Carlito"/>
              </a:rPr>
              <a:t>Finans </a:t>
            </a:r>
            <a:r>
              <a:rPr sz="1200" dirty="0">
                <a:latin typeface="Carlito"/>
                <a:cs typeface="Carlito"/>
              </a:rPr>
              <a:t>planlaması çeşitli nedenlerle </a:t>
            </a:r>
            <a:r>
              <a:rPr sz="1200" spc="-25" dirty="0">
                <a:latin typeface="Carlito"/>
                <a:cs typeface="Carlito"/>
              </a:rPr>
              <a:t>aksayabilir, </a:t>
            </a:r>
            <a:r>
              <a:rPr sz="1200" spc="-5" dirty="0">
                <a:latin typeface="Carlito"/>
                <a:cs typeface="Carlito"/>
              </a:rPr>
              <a:t>nakit </a:t>
            </a:r>
            <a:r>
              <a:rPr sz="1200" dirty="0">
                <a:latin typeface="Carlito"/>
                <a:cs typeface="Carlito"/>
              </a:rPr>
              <a:t>akışı </a:t>
            </a:r>
            <a:r>
              <a:rPr sz="1200" spc="-35" dirty="0">
                <a:latin typeface="Carlito"/>
                <a:cs typeface="Carlito"/>
              </a:rPr>
              <a:t>bozulur. </a:t>
            </a:r>
            <a:r>
              <a:rPr sz="1200" spc="-10" dirty="0">
                <a:latin typeface="Carlito"/>
                <a:cs typeface="Carlito"/>
              </a:rPr>
              <a:t>Bu</a:t>
            </a:r>
            <a:r>
              <a:rPr sz="1200" spc="16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durumu</a:t>
            </a:r>
            <a:endParaRPr sz="12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200" spc="-10" dirty="0">
                <a:latin typeface="Carlito"/>
                <a:cs typeface="Carlito"/>
              </a:rPr>
              <a:t>oluşturan etkenlerin </a:t>
            </a:r>
            <a:r>
              <a:rPr sz="1200" spc="-5" dirty="0">
                <a:latin typeface="Carlito"/>
                <a:cs typeface="Carlito"/>
              </a:rPr>
              <a:t>başlıcaları</a:t>
            </a:r>
            <a:r>
              <a:rPr sz="1200" spc="5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şunlardır:</a:t>
            </a:r>
            <a:endParaRPr sz="12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200" spc="-5" dirty="0">
                <a:latin typeface="Carlito"/>
                <a:cs typeface="Carlito"/>
              </a:rPr>
              <a:t>Finans planlamasının </a:t>
            </a:r>
            <a:r>
              <a:rPr sz="1200" spc="-10" dirty="0">
                <a:latin typeface="Carlito"/>
                <a:cs typeface="Carlito"/>
              </a:rPr>
              <a:t>gerçekçi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olmaması,</a:t>
            </a:r>
            <a:endParaRPr sz="12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200" spc="-5" dirty="0">
                <a:latin typeface="Carlito"/>
                <a:cs typeface="Carlito"/>
              </a:rPr>
              <a:t>İş </a:t>
            </a:r>
            <a:r>
              <a:rPr sz="1200" spc="-10" dirty="0">
                <a:latin typeface="Carlito"/>
                <a:cs typeface="Carlito"/>
              </a:rPr>
              <a:t>programının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uygulanamaması,</a:t>
            </a:r>
            <a:endParaRPr sz="12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200" spc="-25" dirty="0">
                <a:latin typeface="Carlito"/>
                <a:cs typeface="Carlito"/>
              </a:rPr>
              <a:t>Tahsilat </a:t>
            </a:r>
            <a:r>
              <a:rPr sz="1200" spc="-5" dirty="0">
                <a:latin typeface="Carlito"/>
                <a:cs typeface="Carlito"/>
              </a:rPr>
              <a:t>gecikmeleri </a:t>
            </a:r>
            <a:r>
              <a:rPr sz="1200" spc="-10" dirty="0">
                <a:latin typeface="Carlito"/>
                <a:cs typeface="Carlito"/>
              </a:rPr>
              <a:t>(hakedişlerin </a:t>
            </a:r>
            <a:r>
              <a:rPr sz="1200" spc="-5" dirty="0">
                <a:latin typeface="Carlito"/>
                <a:cs typeface="Carlito"/>
              </a:rPr>
              <a:t>geç alınması,</a:t>
            </a:r>
            <a:r>
              <a:rPr sz="1200" spc="12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alınamaması),</a:t>
            </a:r>
            <a:endParaRPr sz="12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200" spc="-5" dirty="0">
                <a:latin typeface="Carlito"/>
                <a:cs typeface="Carlito"/>
              </a:rPr>
              <a:t>Çeşitli risk</a:t>
            </a:r>
            <a:r>
              <a:rPr sz="1200" spc="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unsurları,</a:t>
            </a:r>
            <a:endParaRPr sz="12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200" spc="-5" dirty="0">
                <a:latin typeface="Carlito"/>
                <a:cs typeface="Carlito"/>
              </a:rPr>
              <a:t>Olanakların </a:t>
            </a:r>
            <a:r>
              <a:rPr sz="1200" spc="-10" dirty="0">
                <a:latin typeface="Carlito"/>
                <a:cs typeface="Carlito"/>
              </a:rPr>
              <a:t>başka işlere</a:t>
            </a:r>
            <a:r>
              <a:rPr sz="1200" spc="6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kaydırılması,</a:t>
            </a:r>
            <a:endParaRPr sz="12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200" dirty="0">
                <a:latin typeface="Carlito"/>
                <a:cs typeface="Carlito"/>
              </a:rPr>
              <a:t>Muhasebe </a:t>
            </a:r>
            <a:r>
              <a:rPr sz="1200" spc="-10" dirty="0">
                <a:latin typeface="Carlito"/>
                <a:cs typeface="Carlito"/>
              </a:rPr>
              <a:t>kayıtlarındaki </a:t>
            </a:r>
            <a:r>
              <a:rPr sz="1200" spc="-5" dirty="0">
                <a:latin typeface="Carlito"/>
                <a:cs typeface="Carlito"/>
              </a:rPr>
              <a:t>aksaklık </a:t>
            </a:r>
            <a:r>
              <a:rPr sz="1200" spc="-15" dirty="0">
                <a:latin typeface="Carlito"/>
                <a:cs typeface="Carlito"/>
              </a:rPr>
              <a:t>ve</a:t>
            </a:r>
            <a:r>
              <a:rPr sz="1200" spc="50" dirty="0">
                <a:latin typeface="Carlito"/>
                <a:cs typeface="Carlito"/>
              </a:rPr>
              <a:t> </a:t>
            </a:r>
            <a:r>
              <a:rPr sz="1200" spc="-25" dirty="0">
                <a:latin typeface="Carlito"/>
                <a:cs typeface="Carlito"/>
              </a:rPr>
              <a:t>eksiklikler.</a:t>
            </a:r>
            <a:endParaRPr sz="1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200" spc="-5" dirty="0">
                <a:latin typeface="Carlito"/>
                <a:cs typeface="Carlito"/>
              </a:rPr>
              <a:t>Finansman </a:t>
            </a:r>
            <a:r>
              <a:rPr sz="1200" dirty="0">
                <a:latin typeface="Carlito"/>
                <a:cs typeface="Carlito"/>
              </a:rPr>
              <a:t>durumunun </a:t>
            </a:r>
            <a:r>
              <a:rPr sz="1200" spc="-5" dirty="0">
                <a:latin typeface="Carlito"/>
                <a:cs typeface="Carlito"/>
              </a:rPr>
              <a:t>yakından izlenmesi</a:t>
            </a:r>
            <a:r>
              <a:rPr sz="1200" spc="-1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için,</a:t>
            </a: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200" spc="-5" dirty="0">
                <a:latin typeface="Carlito"/>
                <a:cs typeface="Carlito"/>
              </a:rPr>
              <a:t>Maliyet </a:t>
            </a:r>
            <a:r>
              <a:rPr sz="1200" spc="-15" dirty="0">
                <a:latin typeface="Carlito"/>
                <a:cs typeface="Carlito"/>
              </a:rPr>
              <a:t>kontrolünün </a:t>
            </a:r>
            <a:r>
              <a:rPr sz="1200" dirty="0">
                <a:latin typeface="Carlito"/>
                <a:cs typeface="Carlito"/>
              </a:rPr>
              <a:t>işin </a:t>
            </a:r>
            <a:r>
              <a:rPr sz="1200" spc="-5" dirty="0">
                <a:latin typeface="Carlito"/>
                <a:cs typeface="Carlito"/>
              </a:rPr>
              <a:t>başından itibaren takip</a:t>
            </a:r>
            <a:r>
              <a:rPr sz="1200" spc="4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edilmesi,</a:t>
            </a:r>
            <a:endParaRPr sz="12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200" dirty="0">
                <a:latin typeface="Carlito"/>
                <a:cs typeface="Carlito"/>
              </a:rPr>
              <a:t>Aşağıda </a:t>
            </a:r>
            <a:r>
              <a:rPr sz="1200" spc="-5" dirty="0">
                <a:latin typeface="Carlito"/>
                <a:cs typeface="Carlito"/>
              </a:rPr>
              <a:t>sıralanan finans </a:t>
            </a:r>
            <a:r>
              <a:rPr sz="1200" spc="-25" dirty="0">
                <a:latin typeface="Carlito"/>
                <a:cs typeface="Carlito"/>
              </a:rPr>
              <a:t>kontrol </a:t>
            </a:r>
            <a:r>
              <a:rPr sz="1200" dirty="0">
                <a:latin typeface="Carlito"/>
                <a:cs typeface="Carlito"/>
              </a:rPr>
              <a:t>işlemlerinin </a:t>
            </a:r>
            <a:r>
              <a:rPr sz="1200" spc="-5" dirty="0">
                <a:latin typeface="Carlito"/>
                <a:cs typeface="Carlito"/>
              </a:rPr>
              <a:t>her </a:t>
            </a:r>
            <a:r>
              <a:rPr sz="1200" spc="-20" dirty="0">
                <a:latin typeface="Carlito"/>
                <a:cs typeface="Carlito"/>
              </a:rPr>
              <a:t>ay </a:t>
            </a:r>
            <a:r>
              <a:rPr sz="1200" spc="-10" dirty="0">
                <a:latin typeface="Carlito"/>
                <a:cs typeface="Carlito"/>
              </a:rPr>
              <a:t>yapılması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5" dirty="0">
                <a:latin typeface="Carlito"/>
                <a:cs typeface="Carlito"/>
              </a:rPr>
              <a:t>bir</a:t>
            </a:r>
            <a:r>
              <a:rPr sz="1200" spc="-10" dirty="0">
                <a:latin typeface="Carlito"/>
                <a:cs typeface="Carlito"/>
              </a:rPr>
              <a:t> grafik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5039" y="6345123"/>
            <a:ext cx="52431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rlito"/>
                <a:cs typeface="Carlito"/>
              </a:rPr>
              <a:t>halinde </a:t>
            </a:r>
            <a:r>
              <a:rPr sz="2000" spc="-10" dirty="0">
                <a:latin typeface="Carlito"/>
                <a:cs typeface="Carlito"/>
              </a:rPr>
              <a:t>proje </a:t>
            </a:r>
            <a:r>
              <a:rPr sz="2000" dirty="0">
                <a:latin typeface="Carlito"/>
                <a:cs typeface="Carlito"/>
              </a:rPr>
              <a:t>müdürü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spc="-10" dirty="0">
                <a:latin typeface="Carlito"/>
                <a:cs typeface="Carlito"/>
              </a:rPr>
              <a:t>patrona </a:t>
            </a:r>
            <a:r>
              <a:rPr sz="2000" spc="-5" dirty="0">
                <a:latin typeface="Carlito"/>
                <a:cs typeface="Carlito"/>
              </a:rPr>
              <a:t>verilmesi</a:t>
            </a:r>
            <a:r>
              <a:rPr sz="2000" spc="35" dirty="0">
                <a:latin typeface="Carlito"/>
                <a:cs typeface="Carlito"/>
              </a:rPr>
              <a:t> </a:t>
            </a:r>
            <a:r>
              <a:rPr sz="2000" spc="-35" dirty="0">
                <a:latin typeface="Carlito"/>
                <a:cs typeface="Carlito"/>
              </a:rPr>
              <a:t>gerekir.</a:t>
            </a:r>
            <a:endParaRPr sz="2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56407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1255" y="623443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14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996" y="1989175"/>
            <a:ext cx="8835390" cy="2336537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spc="-10" dirty="0">
                <a:latin typeface="Carlito"/>
                <a:cs typeface="Carlito"/>
              </a:rPr>
              <a:t>Proje</a:t>
            </a:r>
            <a:r>
              <a:rPr sz="1400" b="1" spc="-15" dirty="0">
                <a:latin typeface="Carlito"/>
                <a:cs typeface="Carlito"/>
              </a:rPr>
              <a:t> </a:t>
            </a:r>
            <a:r>
              <a:rPr sz="1400" b="1" spc="-10" dirty="0">
                <a:latin typeface="Carlito"/>
                <a:cs typeface="Carlito"/>
              </a:rPr>
              <a:t>Kontrolü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5" dirty="0">
                <a:latin typeface="Carlito"/>
                <a:cs typeface="Carlito"/>
              </a:rPr>
              <a:t>Kontrol </a:t>
            </a:r>
            <a:r>
              <a:rPr sz="1400" dirty="0">
                <a:latin typeface="Carlito"/>
                <a:cs typeface="Carlito"/>
              </a:rPr>
              <a:t>aşamasında </a:t>
            </a:r>
            <a:r>
              <a:rPr sz="1400" b="1" spc="-5" dirty="0">
                <a:latin typeface="Carlito"/>
                <a:cs typeface="Carlito"/>
              </a:rPr>
              <a:t>performans</a:t>
            </a:r>
            <a:r>
              <a:rPr sz="1400" spc="-5" dirty="0">
                <a:latin typeface="Carlito"/>
                <a:cs typeface="Carlito"/>
              </a:rPr>
              <a:t>,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b="1" spc="-10" dirty="0">
                <a:latin typeface="Carlito"/>
                <a:cs typeface="Carlito"/>
              </a:rPr>
              <a:t>zaman </a:t>
            </a:r>
            <a:r>
              <a:rPr sz="1400" spc="-10" dirty="0">
                <a:latin typeface="Carlito"/>
                <a:cs typeface="Carlito"/>
              </a:rPr>
              <a:t>faktörleri üzerinde  </a:t>
            </a:r>
            <a:r>
              <a:rPr sz="1400" spc="-20" dirty="0">
                <a:latin typeface="Carlito"/>
                <a:cs typeface="Carlito"/>
              </a:rPr>
              <a:t>yoğunlaşılır. </a:t>
            </a:r>
            <a:r>
              <a:rPr sz="1400" spc="-10" dirty="0">
                <a:latin typeface="Carlito"/>
                <a:cs typeface="Carlito"/>
              </a:rPr>
              <a:t>Projede yolunda </a:t>
            </a:r>
            <a:r>
              <a:rPr sz="1400" spc="-5" dirty="0">
                <a:latin typeface="Carlito"/>
                <a:cs typeface="Carlito"/>
              </a:rPr>
              <a:t>gitmeyen </a:t>
            </a:r>
            <a:r>
              <a:rPr sz="1400" dirty="0">
                <a:latin typeface="Carlito"/>
                <a:cs typeface="Carlito"/>
              </a:rPr>
              <a:t>herhangi </a:t>
            </a:r>
            <a:r>
              <a:rPr sz="1400" spc="-5" dirty="0">
                <a:latin typeface="Carlito"/>
                <a:cs typeface="Carlito"/>
              </a:rPr>
              <a:t>bir durumla </a:t>
            </a:r>
            <a:r>
              <a:rPr sz="1400" spc="-10" dirty="0">
                <a:latin typeface="Carlito"/>
                <a:cs typeface="Carlito"/>
              </a:rPr>
              <a:t>karşılaşıldığında  </a:t>
            </a:r>
            <a:r>
              <a:rPr sz="1400" spc="-5" dirty="0">
                <a:latin typeface="Carlito"/>
                <a:cs typeface="Carlito"/>
              </a:rPr>
              <a:t>öncelikle sorunun </a:t>
            </a:r>
            <a:r>
              <a:rPr sz="1400" dirty="0">
                <a:latin typeface="Carlito"/>
                <a:cs typeface="Carlito"/>
              </a:rPr>
              <a:t>ne </a:t>
            </a:r>
            <a:r>
              <a:rPr sz="1400" spc="-5" dirty="0">
                <a:latin typeface="Carlito"/>
                <a:cs typeface="Carlito"/>
              </a:rPr>
              <a:t>olduğu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hangi </a:t>
            </a:r>
            <a:r>
              <a:rPr sz="1400" spc="-10" dirty="0">
                <a:latin typeface="Carlito"/>
                <a:cs typeface="Carlito"/>
              </a:rPr>
              <a:t>nedenlerden kaynaklandığı </a:t>
            </a:r>
            <a:r>
              <a:rPr sz="1400" spc="-5" dirty="0">
                <a:latin typeface="Carlito"/>
                <a:cs typeface="Carlito"/>
              </a:rPr>
              <a:t>tespit edilmeye  </a:t>
            </a:r>
            <a:r>
              <a:rPr sz="1400" spc="-25" dirty="0">
                <a:latin typeface="Carlito"/>
                <a:cs typeface="Carlito"/>
              </a:rPr>
              <a:t>çalışılır. </a:t>
            </a:r>
            <a:r>
              <a:rPr sz="1400" dirty="0">
                <a:latin typeface="Carlito"/>
                <a:cs typeface="Carlito"/>
              </a:rPr>
              <a:t>Sağlıklı </a:t>
            </a:r>
            <a:r>
              <a:rPr sz="1400" spc="-10" dirty="0">
                <a:latin typeface="Carlito"/>
                <a:cs typeface="Carlito"/>
              </a:rPr>
              <a:t>sonuçlara varabilmek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projede </a:t>
            </a:r>
            <a:r>
              <a:rPr sz="1400" spc="-5" dirty="0">
                <a:latin typeface="Carlito"/>
                <a:cs typeface="Carlito"/>
              </a:rPr>
              <a:t>gerçekleşen her </a:t>
            </a:r>
            <a:r>
              <a:rPr sz="1400" dirty="0">
                <a:latin typeface="Carlito"/>
                <a:cs typeface="Carlito"/>
              </a:rPr>
              <a:t>türlü </a:t>
            </a:r>
            <a:r>
              <a:rPr sz="1400" spc="-10" dirty="0">
                <a:latin typeface="Carlito"/>
                <a:cs typeface="Carlito"/>
              </a:rPr>
              <a:t>faaliyeti  </a:t>
            </a:r>
            <a:r>
              <a:rPr sz="1400" spc="-5" dirty="0">
                <a:latin typeface="Carlito"/>
                <a:cs typeface="Carlito"/>
              </a:rPr>
              <a:t>çok </a:t>
            </a:r>
            <a:r>
              <a:rPr sz="1400" spc="-10" dirty="0">
                <a:latin typeface="Carlito"/>
                <a:cs typeface="Carlito"/>
              </a:rPr>
              <a:t>yakından </a:t>
            </a:r>
            <a:r>
              <a:rPr sz="1400" spc="-5" dirty="0">
                <a:latin typeface="Carlito"/>
                <a:cs typeface="Carlito"/>
              </a:rPr>
              <a:t>izlemek </a:t>
            </a:r>
            <a:r>
              <a:rPr sz="1400" spc="-10" dirty="0">
                <a:latin typeface="Carlito"/>
                <a:cs typeface="Carlito"/>
              </a:rPr>
              <a:t>gerekir </a:t>
            </a:r>
            <a:r>
              <a:rPr sz="1400" spc="-5" dirty="0">
                <a:latin typeface="Carlito"/>
                <a:cs typeface="Carlito"/>
              </a:rPr>
              <a:t>ancak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şekilde problemlerin </a:t>
            </a:r>
            <a:r>
              <a:rPr sz="1400" spc="-10" dirty="0">
                <a:latin typeface="Carlito"/>
                <a:cs typeface="Carlito"/>
              </a:rPr>
              <a:t>çözümü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derhal </a:t>
            </a:r>
            <a:r>
              <a:rPr sz="1400" spc="-30" dirty="0">
                <a:latin typeface="Carlito"/>
                <a:cs typeface="Carlito"/>
              </a:rPr>
              <a:t>ve  </a:t>
            </a:r>
            <a:r>
              <a:rPr sz="1400" spc="-5" dirty="0">
                <a:latin typeface="Carlito"/>
                <a:cs typeface="Carlito"/>
              </a:rPr>
              <a:t>etkili önlemler </a:t>
            </a:r>
            <a:r>
              <a:rPr sz="1400" dirty="0">
                <a:latin typeface="Carlito"/>
                <a:cs typeface="Carlito"/>
              </a:rPr>
              <a:t>almak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mümkündür.</a:t>
            </a:r>
            <a:endParaRPr sz="1400" dirty="0">
              <a:latin typeface="Carlito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maliyetlerinin </a:t>
            </a:r>
            <a:r>
              <a:rPr sz="1400" spc="-10" dirty="0">
                <a:latin typeface="Carlito"/>
                <a:cs typeface="Carlito"/>
              </a:rPr>
              <a:t>minimizasyonu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maliyetleri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süresince </a:t>
            </a:r>
            <a:r>
              <a:rPr sz="1400" spc="-10" dirty="0">
                <a:latin typeface="Carlito"/>
                <a:cs typeface="Carlito"/>
              </a:rPr>
              <a:t>sürekli  gözlem </a:t>
            </a:r>
            <a:r>
              <a:rPr sz="1400" dirty="0">
                <a:latin typeface="Carlito"/>
                <a:cs typeface="Carlito"/>
              </a:rPr>
              <a:t>altında </a:t>
            </a:r>
            <a:r>
              <a:rPr sz="1400" spc="-15" dirty="0">
                <a:latin typeface="Carlito"/>
                <a:cs typeface="Carlito"/>
              </a:rPr>
              <a:t>tutulmalıdır. Tamamlanan </a:t>
            </a:r>
            <a:r>
              <a:rPr sz="1400" spc="-10" dirty="0">
                <a:latin typeface="Carlito"/>
                <a:cs typeface="Carlito"/>
              </a:rPr>
              <a:t>faaliyetler </a:t>
            </a:r>
            <a:r>
              <a:rPr sz="1400" spc="-5" dirty="0">
                <a:latin typeface="Carlito"/>
                <a:cs typeface="Carlito"/>
              </a:rPr>
              <a:t>için gerçekleşen maliyetler </a:t>
            </a:r>
            <a:r>
              <a:rPr sz="1400" spc="5" dirty="0">
                <a:latin typeface="Carlito"/>
                <a:cs typeface="Carlito"/>
              </a:rPr>
              <a:t>ile  </a:t>
            </a:r>
            <a:r>
              <a:rPr sz="1400" spc="-5" dirty="0">
                <a:latin typeface="Carlito"/>
                <a:cs typeface="Carlito"/>
              </a:rPr>
              <a:t>hedeflenen maliyetler karşılaştırılır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eğer bir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artışı </a:t>
            </a:r>
            <a:r>
              <a:rPr sz="1400" spc="-5" dirty="0">
                <a:latin typeface="Carlito"/>
                <a:cs typeface="Carlito"/>
              </a:rPr>
              <a:t>tespit edilirse </a:t>
            </a:r>
            <a:r>
              <a:rPr sz="1400" spc="-15" dirty="0">
                <a:latin typeface="Carlito"/>
                <a:cs typeface="Carlito"/>
              </a:rPr>
              <a:t>proje  </a:t>
            </a:r>
            <a:r>
              <a:rPr sz="1400" spc="-5" dirty="0">
                <a:latin typeface="Carlito"/>
                <a:cs typeface="Carlito"/>
              </a:rPr>
              <a:t>bütçesi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artışı </a:t>
            </a:r>
            <a:r>
              <a:rPr sz="1400" spc="-10" dirty="0">
                <a:latin typeface="Carlito"/>
                <a:cs typeface="Carlito"/>
              </a:rPr>
              <a:t>telafi </a:t>
            </a:r>
            <a:r>
              <a:rPr sz="1400" dirty="0">
                <a:latin typeface="Carlito"/>
                <a:cs typeface="Carlito"/>
              </a:rPr>
              <a:t>edecek </a:t>
            </a:r>
            <a:r>
              <a:rPr sz="1400" spc="-5" dirty="0">
                <a:latin typeface="Carlito"/>
                <a:cs typeface="Carlito"/>
              </a:rPr>
              <a:t>şekilde</a:t>
            </a:r>
            <a:r>
              <a:rPr sz="1400" spc="7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güncellenir.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434434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9805" y="634873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15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9229" y="1703425"/>
            <a:ext cx="8836660" cy="3290644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200" b="1" i="1" spc="-5" dirty="0">
                <a:latin typeface="Carlito"/>
                <a:cs typeface="Carlito"/>
              </a:rPr>
              <a:t>Proje </a:t>
            </a:r>
            <a:r>
              <a:rPr sz="1200" b="1" i="1" dirty="0">
                <a:latin typeface="Carlito"/>
                <a:cs typeface="Carlito"/>
              </a:rPr>
              <a:t>Hesap</a:t>
            </a:r>
            <a:r>
              <a:rPr sz="1200" b="1" i="1" spc="-50" dirty="0">
                <a:latin typeface="Carlito"/>
                <a:cs typeface="Carlito"/>
              </a:rPr>
              <a:t> </a:t>
            </a:r>
            <a:r>
              <a:rPr sz="1200" b="1" i="1" spc="-10" dirty="0">
                <a:latin typeface="Carlito"/>
                <a:cs typeface="Carlito"/>
              </a:rPr>
              <a:t>Kontrolü</a:t>
            </a:r>
            <a:endParaRPr sz="1200" dirty="0">
              <a:latin typeface="Carlito"/>
              <a:cs typeface="Carlito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200" spc="-15" dirty="0">
                <a:latin typeface="Carlito"/>
                <a:cs typeface="Carlito"/>
              </a:rPr>
              <a:t>Aynı </a:t>
            </a:r>
            <a:r>
              <a:rPr sz="1200" dirty="0">
                <a:latin typeface="Carlito"/>
                <a:cs typeface="Carlito"/>
              </a:rPr>
              <a:t>anda </a:t>
            </a:r>
            <a:r>
              <a:rPr sz="1200" spc="-5" dirty="0">
                <a:latin typeface="Carlito"/>
                <a:cs typeface="Carlito"/>
              </a:rPr>
              <a:t>pek çok </a:t>
            </a:r>
            <a:r>
              <a:rPr sz="1200" spc="-10" dirty="0">
                <a:latin typeface="Carlito"/>
                <a:cs typeface="Carlito"/>
              </a:rPr>
              <a:t>projenin birden </a:t>
            </a:r>
            <a:r>
              <a:rPr sz="1200" spc="-5" dirty="0">
                <a:latin typeface="Carlito"/>
                <a:cs typeface="Carlito"/>
              </a:rPr>
              <a:t>yürütüldüğü firmalarda </a:t>
            </a:r>
            <a:r>
              <a:rPr sz="1200" spc="-10" dirty="0">
                <a:latin typeface="Carlito"/>
                <a:cs typeface="Carlito"/>
              </a:rPr>
              <a:t>biten projeler üzerinde  </a:t>
            </a:r>
            <a:r>
              <a:rPr sz="1200" spc="-5" dirty="0">
                <a:latin typeface="Carlito"/>
                <a:cs typeface="Carlito"/>
              </a:rPr>
              <a:t>durulup bunların firmanın geleceğine </a:t>
            </a:r>
            <a:r>
              <a:rPr sz="1200" dirty="0">
                <a:latin typeface="Carlito"/>
                <a:cs typeface="Carlito"/>
              </a:rPr>
              <a:t>ne gibi </a:t>
            </a:r>
            <a:r>
              <a:rPr sz="1200" spc="-5" dirty="0">
                <a:latin typeface="Carlito"/>
                <a:cs typeface="Carlito"/>
              </a:rPr>
              <a:t>etkileri olduğuna </a:t>
            </a:r>
            <a:r>
              <a:rPr sz="1200" spc="-20" dirty="0">
                <a:latin typeface="Carlito"/>
                <a:cs typeface="Carlito"/>
              </a:rPr>
              <a:t>bakılmalıdır. </a:t>
            </a:r>
            <a:r>
              <a:rPr sz="1200" dirty="0">
                <a:latin typeface="Carlito"/>
                <a:cs typeface="Carlito"/>
              </a:rPr>
              <a:t>Bu  </a:t>
            </a:r>
            <a:r>
              <a:rPr sz="1200" spc="-10" dirty="0">
                <a:latin typeface="Carlito"/>
                <a:cs typeface="Carlito"/>
              </a:rPr>
              <a:t>görevin </a:t>
            </a:r>
            <a:r>
              <a:rPr sz="1200" dirty="0">
                <a:latin typeface="Carlito"/>
                <a:cs typeface="Carlito"/>
              </a:rPr>
              <a:t>üç </a:t>
            </a:r>
            <a:r>
              <a:rPr sz="1200" spc="-5" dirty="0">
                <a:latin typeface="Carlito"/>
                <a:cs typeface="Carlito"/>
              </a:rPr>
              <a:t>önemli </a:t>
            </a:r>
            <a:r>
              <a:rPr sz="1200" dirty="0">
                <a:latin typeface="Carlito"/>
                <a:cs typeface="Carlito"/>
              </a:rPr>
              <a:t>aşaması</a:t>
            </a:r>
            <a:r>
              <a:rPr sz="1200" spc="2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vardır:</a:t>
            </a:r>
            <a:endParaRPr sz="1200" dirty="0">
              <a:latin typeface="Carlito"/>
              <a:cs typeface="Carlito"/>
            </a:endParaRPr>
          </a:p>
          <a:p>
            <a:pPr marL="1250315" lvl="1" indent="-337820" algn="just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1250950" algn="l"/>
              </a:tabLst>
            </a:pPr>
            <a:r>
              <a:rPr sz="1200" spc="-45" dirty="0">
                <a:latin typeface="Carlito"/>
                <a:cs typeface="Carlito"/>
              </a:rPr>
              <a:t>Tüm</a:t>
            </a:r>
            <a:r>
              <a:rPr sz="1200" spc="26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çıkar</a:t>
            </a:r>
            <a:r>
              <a:rPr sz="1200" spc="229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sahipleri</a:t>
            </a:r>
            <a:r>
              <a:rPr sz="1200" spc="24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projeden</a:t>
            </a:r>
            <a:r>
              <a:rPr sz="1200" spc="23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umdukları</a:t>
            </a:r>
            <a:r>
              <a:rPr sz="1200" spc="24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neticeleri</a:t>
            </a:r>
            <a:r>
              <a:rPr sz="1200" spc="23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aldı</a:t>
            </a:r>
            <a:r>
              <a:rPr sz="1200" spc="229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mı?</a:t>
            </a:r>
            <a:r>
              <a:rPr sz="1200" spc="22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Proje</a:t>
            </a:r>
            <a:r>
              <a:rPr sz="1200" spc="23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iyi</a:t>
            </a:r>
          </a:p>
          <a:p>
            <a:pPr marL="1268095" algn="just">
              <a:lnSpc>
                <a:spcPct val="100000"/>
              </a:lnSpc>
              <a:spcBef>
                <a:spcPts val="5"/>
              </a:spcBef>
            </a:pPr>
            <a:r>
              <a:rPr sz="1200" spc="-10" dirty="0">
                <a:latin typeface="Carlito"/>
                <a:cs typeface="Carlito"/>
              </a:rPr>
              <a:t>yönetildi </a:t>
            </a:r>
            <a:r>
              <a:rPr sz="1200" spc="-5" dirty="0">
                <a:latin typeface="Carlito"/>
                <a:cs typeface="Carlito"/>
              </a:rPr>
              <a:t>mi? </a:t>
            </a:r>
            <a:r>
              <a:rPr sz="1200" spc="-10" dirty="0">
                <a:latin typeface="Carlito"/>
                <a:cs typeface="Carlito"/>
              </a:rPr>
              <a:t>Müşteri </a:t>
            </a:r>
            <a:r>
              <a:rPr sz="1200" dirty="0">
                <a:latin typeface="Carlito"/>
                <a:cs typeface="Carlito"/>
              </a:rPr>
              <a:t>memnun </a:t>
            </a:r>
            <a:r>
              <a:rPr sz="1200" spc="-10" dirty="0">
                <a:latin typeface="Carlito"/>
                <a:cs typeface="Carlito"/>
              </a:rPr>
              <a:t>kaldı</a:t>
            </a:r>
            <a:r>
              <a:rPr sz="1200" spc="4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mı?</a:t>
            </a:r>
            <a:endParaRPr sz="1200" dirty="0">
              <a:latin typeface="Carlito"/>
              <a:cs typeface="Carlito"/>
            </a:endParaRPr>
          </a:p>
          <a:p>
            <a:pPr marL="1221105" lvl="1" indent="-308610" algn="just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1221740" algn="l"/>
              </a:tabLst>
            </a:pPr>
            <a:r>
              <a:rPr sz="1200" spc="-20" dirty="0">
                <a:latin typeface="Carlito"/>
                <a:cs typeface="Carlito"/>
              </a:rPr>
              <a:t>Yapılan </a:t>
            </a:r>
            <a:r>
              <a:rPr sz="1200" spc="-5" dirty="0">
                <a:latin typeface="Carlito"/>
                <a:cs typeface="Carlito"/>
              </a:rPr>
              <a:t>yanlışlar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10" dirty="0">
                <a:latin typeface="Carlito"/>
                <a:cs typeface="Carlito"/>
              </a:rPr>
              <a:t>başarıya </a:t>
            </a:r>
            <a:r>
              <a:rPr sz="1200" spc="-15" dirty="0">
                <a:latin typeface="Carlito"/>
                <a:cs typeface="Carlito"/>
              </a:rPr>
              <a:t>katkı sağlayan </a:t>
            </a:r>
            <a:r>
              <a:rPr sz="1200" spc="-5" dirty="0">
                <a:latin typeface="Carlito"/>
                <a:cs typeface="Carlito"/>
              </a:rPr>
              <a:t>hususlar nele</a:t>
            </a:r>
            <a:r>
              <a:rPr sz="1200" spc="15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di?</a:t>
            </a:r>
            <a:endParaRPr sz="1200" dirty="0">
              <a:latin typeface="Carlito"/>
              <a:cs typeface="Carlito"/>
            </a:endParaRPr>
          </a:p>
          <a:p>
            <a:pPr marL="1262380" lvl="1" indent="-349885" algn="just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1263015" algn="l"/>
              </a:tabLst>
            </a:pPr>
            <a:r>
              <a:rPr sz="1200" spc="-5" dirty="0">
                <a:latin typeface="Carlito"/>
                <a:cs typeface="Carlito"/>
              </a:rPr>
              <a:t>Gelecekteki </a:t>
            </a:r>
            <a:r>
              <a:rPr sz="1200" spc="-10" dirty="0">
                <a:latin typeface="Carlito"/>
                <a:cs typeface="Carlito"/>
              </a:rPr>
              <a:t>projelerin </a:t>
            </a:r>
            <a:r>
              <a:rPr sz="1200" spc="-5" dirty="0">
                <a:latin typeface="Carlito"/>
                <a:cs typeface="Carlito"/>
              </a:rPr>
              <a:t>sunumunu daha </a:t>
            </a:r>
            <a:r>
              <a:rPr sz="1200" dirty="0">
                <a:latin typeface="Carlito"/>
                <a:cs typeface="Carlito"/>
              </a:rPr>
              <a:t>iyi </a:t>
            </a:r>
            <a:r>
              <a:rPr sz="1200" spc="-5" dirty="0">
                <a:latin typeface="Carlito"/>
                <a:cs typeface="Carlito"/>
              </a:rPr>
              <a:t>hale getirmek için</a:t>
            </a:r>
            <a:r>
              <a:rPr sz="1200" spc="2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neler</a:t>
            </a:r>
            <a:endParaRPr sz="1200" dirty="0">
              <a:latin typeface="Carlito"/>
              <a:cs typeface="Carlito"/>
            </a:endParaRPr>
          </a:p>
          <a:p>
            <a:pPr marL="1268095">
              <a:lnSpc>
                <a:spcPct val="100000"/>
              </a:lnSpc>
            </a:pPr>
            <a:r>
              <a:rPr sz="1200" spc="-5" dirty="0">
                <a:latin typeface="Carlito"/>
                <a:cs typeface="Carlito"/>
              </a:rPr>
              <a:t>yapılabilir?</a:t>
            </a:r>
            <a:endParaRPr sz="1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1519555" algn="l"/>
                <a:tab pos="1948180" algn="l"/>
                <a:tab pos="2827655" algn="l"/>
                <a:tab pos="4789170" algn="l"/>
                <a:tab pos="5306060" algn="l"/>
                <a:tab pos="6179185" algn="l"/>
                <a:tab pos="7052945" algn="l"/>
                <a:tab pos="7787640" algn="l"/>
              </a:tabLst>
            </a:pPr>
            <a:r>
              <a:rPr sz="1200" spc="-10" dirty="0">
                <a:latin typeface="Carlito"/>
                <a:cs typeface="Carlito"/>
              </a:rPr>
              <a:t>Projelerin	</a:t>
            </a:r>
            <a:r>
              <a:rPr sz="1200" dirty="0">
                <a:latin typeface="Carlito"/>
                <a:cs typeface="Carlito"/>
              </a:rPr>
              <a:t>bu	</a:t>
            </a:r>
            <a:r>
              <a:rPr sz="1200" spc="-5" dirty="0">
                <a:latin typeface="Carlito"/>
                <a:cs typeface="Carlito"/>
              </a:rPr>
              <a:t>şekilde	değerlendirilmesi	çok	önemli	olduğu	halde	</a:t>
            </a:r>
            <a:r>
              <a:rPr sz="1200" b="1" spc="-5" dirty="0">
                <a:latin typeface="Carlito"/>
                <a:cs typeface="Carlito"/>
              </a:rPr>
              <a:t>projelerin</a:t>
            </a:r>
            <a:endParaRPr sz="12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1200" b="1" spc="-5" dirty="0">
                <a:latin typeface="Carlito"/>
                <a:cs typeface="Carlito"/>
              </a:rPr>
              <a:t>%90'ına</a:t>
            </a:r>
            <a:r>
              <a:rPr sz="1200" b="1" spc="245" dirty="0">
                <a:latin typeface="Carlito"/>
                <a:cs typeface="Carlito"/>
              </a:rPr>
              <a:t> </a:t>
            </a:r>
            <a:r>
              <a:rPr sz="1200" b="1" spc="-10" dirty="0">
                <a:latin typeface="Carlito"/>
                <a:cs typeface="Carlito"/>
              </a:rPr>
              <a:t>yakını</a:t>
            </a:r>
            <a:r>
              <a:rPr sz="1200" b="1" spc="250" dirty="0">
                <a:latin typeface="Carlito"/>
                <a:cs typeface="Carlito"/>
              </a:rPr>
              <a:t> </a:t>
            </a:r>
            <a:r>
              <a:rPr sz="1200" b="1" spc="-5" dirty="0">
                <a:latin typeface="Carlito"/>
                <a:cs typeface="Carlito"/>
              </a:rPr>
              <a:t>ciddi</a:t>
            </a:r>
            <a:r>
              <a:rPr sz="1200" b="1" spc="250" dirty="0">
                <a:latin typeface="Carlito"/>
                <a:cs typeface="Carlito"/>
              </a:rPr>
              <a:t> </a:t>
            </a:r>
            <a:r>
              <a:rPr sz="1200" b="1" spc="-5" dirty="0">
                <a:latin typeface="Carlito"/>
                <a:cs typeface="Carlito"/>
              </a:rPr>
              <a:t>bir</a:t>
            </a:r>
            <a:r>
              <a:rPr sz="1200" b="1" spc="245" dirty="0">
                <a:latin typeface="Carlito"/>
                <a:cs typeface="Carlito"/>
              </a:rPr>
              <a:t> </a:t>
            </a:r>
            <a:r>
              <a:rPr sz="1200" b="1" spc="-5" dirty="0">
                <a:latin typeface="Carlito"/>
                <a:cs typeface="Carlito"/>
              </a:rPr>
              <a:t>değerlendirmeden</a:t>
            </a:r>
            <a:r>
              <a:rPr sz="1200" b="1" spc="270" dirty="0">
                <a:latin typeface="Carlito"/>
                <a:cs typeface="Carlito"/>
              </a:rPr>
              <a:t> </a:t>
            </a:r>
            <a:r>
              <a:rPr sz="1200" b="1" spc="-10" dirty="0">
                <a:latin typeface="Carlito"/>
                <a:cs typeface="Carlito"/>
              </a:rPr>
              <a:t>geçmemektedir</a:t>
            </a:r>
            <a:r>
              <a:rPr sz="1200" spc="-10" dirty="0">
                <a:latin typeface="Carlito"/>
                <a:cs typeface="Carlito"/>
              </a:rPr>
              <a:t>.</a:t>
            </a:r>
            <a:r>
              <a:rPr sz="1200" spc="24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Bu,</a:t>
            </a:r>
            <a:r>
              <a:rPr sz="1200" spc="25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şüphesiz</a:t>
            </a:r>
            <a:r>
              <a:rPr sz="1200" spc="254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büyük</a:t>
            </a:r>
            <a:endParaRPr sz="1200" dirty="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1200" spc="-5" dirty="0">
                <a:latin typeface="Carlito"/>
                <a:cs typeface="Carlito"/>
              </a:rPr>
              <a:t>bir</a:t>
            </a:r>
            <a:r>
              <a:rPr sz="1200" spc="-10" dirty="0">
                <a:latin typeface="Carlito"/>
                <a:cs typeface="Carlito"/>
              </a:rPr>
              <a:t> </a:t>
            </a:r>
            <a:r>
              <a:rPr sz="1200" spc="-35" dirty="0">
                <a:latin typeface="Carlito"/>
                <a:cs typeface="Carlito"/>
              </a:rPr>
              <a:t>kayıptır.</a:t>
            </a:r>
            <a:endParaRPr sz="1200" dirty="0">
              <a:latin typeface="Carlito"/>
              <a:cs typeface="Carlito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değerlendirmeleri durum raporları </a:t>
            </a:r>
            <a:r>
              <a:rPr sz="1200" dirty="0">
                <a:latin typeface="Carlito"/>
                <a:cs typeface="Carlito"/>
              </a:rPr>
              <a:t>gibi </a:t>
            </a:r>
            <a:r>
              <a:rPr sz="1200" spc="-25" dirty="0">
                <a:latin typeface="Carlito"/>
                <a:cs typeface="Carlito"/>
              </a:rPr>
              <a:t>değildir. </a:t>
            </a:r>
            <a:r>
              <a:rPr sz="1200" spc="-5" dirty="0">
                <a:latin typeface="Carlito"/>
                <a:cs typeface="Carlito"/>
              </a:rPr>
              <a:t>Değerlendirmede </a:t>
            </a:r>
            <a:r>
              <a:rPr sz="1200" spc="-15" dirty="0">
                <a:latin typeface="Carlito"/>
                <a:cs typeface="Carlito"/>
              </a:rPr>
              <a:t>projeye  </a:t>
            </a:r>
            <a:r>
              <a:rPr sz="1200" dirty="0">
                <a:latin typeface="Carlito"/>
                <a:cs typeface="Carlito"/>
              </a:rPr>
              <a:t>daha </a:t>
            </a:r>
            <a:r>
              <a:rPr sz="1200" spc="-10" dirty="0">
                <a:latin typeface="Carlito"/>
                <a:cs typeface="Carlito"/>
              </a:rPr>
              <a:t>geniş </a:t>
            </a:r>
            <a:r>
              <a:rPr sz="1200" spc="-5" dirty="0">
                <a:latin typeface="Carlito"/>
                <a:cs typeface="Carlito"/>
              </a:rPr>
              <a:t>bir </a:t>
            </a:r>
            <a:r>
              <a:rPr sz="1200" dirty="0">
                <a:latin typeface="Carlito"/>
                <a:cs typeface="Carlito"/>
              </a:rPr>
              <a:t>açıdan, </a:t>
            </a:r>
            <a:r>
              <a:rPr sz="1200" spc="-5" dirty="0">
                <a:latin typeface="Carlito"/>
                <a:cs typeface="Carlito"/>
              </a:rPr>
              <a:t>firma çerçevesinden </a:t>
            </a:r>
            <a:r>
              <a:rPr sz="1200" spc="-30" dirty="0">
                <a:latin typeface="Carlito"/>
                <a:cs typeface="Carlito"/>
              </a:rPr>
              <a:t>bakılır. </a:t>
            </a: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değerlendirmeleri  </a:t>
            </a:r>
            <a:r>
              <a:rPr sz="1200" spc="-10" dirty="0">
                <a:latin typeface="Carlito"/>
                <a:cs typeface="Carlito"/>
              </a:rPr>
              <a:t>projenin </a:t>
            </a:r>
            <a:r>
              <a:rPr sz="1200" spc="-5" dirty="0">
                <a:latin typeface="Carlito"/>
                <a:cs typeface="Carlito"/>
              </a:rPr>
              <a:t>neden seçildiğini, firma </a:t>
            </a:r>
            <a:r>
              <a:rPr sz="1200" dirty="0">
                <a:latin typeface="Carlito"/>
                <a:cs typeface="Carlito"/>
              </a:rPr>
              <a:t>öncelikleri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dirty="0">
                <a:latin typeface="Carlito"/>
                <a:cs typeface="Carlito"/>
              </a:rPr>
              <a:t>kültürüne </a:t>
            </a:r>
            <a:r>
              <a:rPr sz="1200" spc="-5" dirty="0">
                <a:latin typeface="Carlito"/>
                <a:cs typeface="Carlito"/>
              </a:rPr>
              <a:t>nasıl </a:t>
            </a:r>
            <a:r>
              <a:rPr sz="1200" dirty="0">
                <a:latin typeface="Carlito"/>
                <a:cs typeface="Carlito"/>
              </a:rPr>
              <a:t>bir </a:t>
            </a:r>
            <a:r>
              <a:rPr sz="1200" spc="-10" dirty="0">
                <a:latin typeface="Carlito"/>
                <a:cs typeface="Carlito"/>
              </a:rPr>
              <a:t>katkı </a:t>
            </a:r>
            <a:r>
              <a:rPr sz="1200" dirty="0">
                <a:latin typeface="Carlito"/>
                <a:cs typeface="Carlito"/>
              </a:rPr>
              <a:t>sağladığını,  </a:t>
            </a: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ekibinin </a:t>
            </a:r>
            <a:r>
              <a:rPr sz="1200" dirty="0">
                <a:latin typeface="Carlito"/>
                <a:cs typeface="Carlito"/>
              </a:rPr>
              <a:t>iyi </a:t>
            </a:r>
            <a:r>
              <a:rPr sz="1200" spc="-5" dirty="0">
                <a:latin typeface="Carlito"/>
                <a:cs typeface="Carlito"/>
              </a:rPr>
              <a:t>çalışıp çalışmadığını</a:t>
            </a:r>
            <a:r>
              <a:rPr sz="1200" spc="35" dirty="0">
                <a:latin typeface="Carlito"/>
                <a:cs typeface="Carlito"/>
              </a:rPr>
              <a:t> </a:t>
            </a:r>
            <a:r>
              <a:rPr sz="1200" spc="-30" dirty="0">
                <a:latin typeface="Carlito"/>
                <a:cs typeface="Carlito"/>
              </a:rPr>
              <a:t>inceler.</a:t>
            </a:r>
            <a:endParaRPr sz="12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688082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5525" y="513458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16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0659" y="2172055"/>
            <a:ext cx="8836025" cy="269048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spc="-5" dirty="0">
                <a:latin typeface="Carlito"/>
                <a:cs typeface="Carlito"/>
              </a:rPr>
              <a:t>Değerlendirme Sürecine </a:t>
            </a:r>
            <a:r>
              <a:rPr sz="1400" b="1" i="1" dirty="0">
                <a:latin typeface="Carlito"/>
                <a:cs typeface="Carlito"/>
              </a:rPr>
              <a:t>Başlamak </a:t>
            </a:r>
            <a:r>
              <a:rPr sz="1400" b="1" i="1" spc="-5" dirty="0">
                <a:latin typeface="Carlito"/>
                <a:cs typeface="Carlito"/>
              </a:rPr>
              <a:t>ve Ekip</a:t>
            </a:r>
            <a:r>
              <a:rPr sz="1400" b="1" i="1" spc="-85" dirty="0">
                <a:latin typeface="Carlito"/>
                <a:cs typeface="Carlito"/>
              </a:rPr>
              <a:t> </a:t>
            </a:r>
            <a:r>
              <a:rPr sz="1400" b="1" i="1" spc="-10" dirty="0">
                <a:latin typeface="Carlito"/>
                <a:cs typeface="Carlito"/>
              </a:rPr>
              <a:t>Kurma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Değerlendirme sürecine </a:t>
            </a:r>
            <a:r>
              <a:rPr sz="1400" dirty="0">
                <a:latin typeface="Carlito"/>
                <a:cs typeface="Carlito"/>
              </a:rPr>
              <a:t>başlamak </a:t>
            </a:r>
            <a:r>
              <a:rPr sz="1400" spc="-5" dirty="0">
                <a:latin typeface="Carlito"/>
                <a:cs typeface="Carlito"/>
              </a:rPr>
              <a:t>firma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ölçeğine </a:t>
            </a:r>
            <a:r>
              <a:rPr sz="1400" spc="-15" dirty="0">
                <a:latin typeface="Carlito"/>
                <a:cs typeface="Carlito"/>
              </a:rPr>
              <a:t>göre </a:t>
            </a:r>
            <a:r>
              <a:rPr sz="1400" spc="-5" dirty="0">
                <a:latin typeface="Carlito"/>
                <a:cs typeface="Carlito"/>
              </a:rPr>
              <a:t>değişilik </a:t>
            </a:r>
            <a:r>
              <a:rPr sz="1400" spc="-35" dirty="0">
                <a:latin typeface="Carlito"/>
                <a:cs typeface="Carlito"/>
              </a:rPr>
              <a:t>gösterir.  </a:t>
            </a:r>
            <a:r>
              <a:rPr sz="1400" b="1" spc="-5" dirty="0">
                <a:latin typeface="Carlito"/>
                <a:cs typeface="Carlito"/>
              </a:rPr>
              <a:t>Küçük </a:t>
            </a:r>
            <a:r>
              <a:rPr sz="1400" b="1" spc="-10" dirty="0">
                <a:latin typeface="Carlito"/>
                <a:cs typeface="Carlito"/>
              </a:rPr>
              <a:t>firmalarda </a:t>
            </a:r>
            <a:r>
              <a:rPr sz="1400" spc="-5" dirty="0">
                <a:latin typeface="Carlito"/>
                <a:cs typeface="Carlito"/>
              </a:rPr>
              <a:t>bu </a:t>
            </a:r>
            <a:r>
              <a:rPr sz="1400" spc="-10" dirty="0">
                <a:latin typeface="Carlito"/>
                <a:cs typeface="Carlito"/>
              </a:rPr>
              <a:t>süreç </a:t>
            </a:r>
            <a:r>
              <a:rPr sz="1400" spc="-15" dirty="0">
                <a:latin typeface="Carlito"/>
                <a:cs typeface="Carlito"/>
              </a:rPr>
              <a:t>gayri </a:t>
            </a:r>
            <a:r>
              <a:rPr sz="1400" spc="-10" dirty="0">
                <a:latin typeface="Carlito"/>
                <a:cs typeface="Carlito"/>
              </a:rPr>
              <a:t>resmi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20" dirty="0">
                <a:latin typeface="Carlito"/>
                <a:cs typeface="Carlito"/>
              </a:rPr>
              <a:t>hava </a:t>
            </a:r>
            <a:r>
              <a:rPr sz="1400" dirty="0">
                <a:latin typeface="Carlito"/>
                <a:cs typeface="Carlito"/>
              </a:rPr>
              <a:t>içinde </a:t>
            </a:r>
            <a:r>
              <a:rPr sz="1400" spc="-5" dirty="0">
                <a:latin typeface="Carlito"/>
                <a:cs typeface="Carlito"/>
              </a:rPr>
              <a:t>örneğin bir ekip </a:t>
            </a:r>
            <a:r>
              <a:rPr sz="1400" spc="-10" dirty="0">
                <a:latin typeface="Carlito"/>
                <a:cs typeface="Carlito"/>
              </a:rPr>
              <a:t>toplantısı  </a:t>
            </a:r>
            <a:r>
              <a:rPr sz="1400" spc="-5" dirty="0">
                <a:latin typeface="Carlito"/>
                <a:cs typeface="Carlito"/>
              </a:rPr>
              <a:t>şeklinde </a:t>
            </a:r>
            <a:r>
              <a:rPr sz="1400" spc="-20" dirty="0">
                <a:latin typeface="Carlito"/>
                <a:cs typeface="Carlito"/>
              </a:rPr>
              <a:t>gelişebilir. </a:t>
            </a:r>
            <a:r>
              <a:rPr sz="1400" spc="-25" dirty="0">
                <a:latin typeface="Carlito"/>
                <a:cs typeface="Carlito"/>
              </a:rPr>
              <a:t>Fakat </a:t>
            </a:r>
            <a:r>
              <a:rPr sz="1400" dirty="0">
                <a:latin typeface="Carlito"/>
                <a:cs typeface="Carlito"/>
              </a:rPr>
              <a:t>yine de </a:t>
            </a:r>
            <a:r>
              <a:rPr sz="1400" spc="-5" dirty="0">
                <a:latin typeface="Carlito"/>
                <a:cs typeface="Carlito"/>
              </a:rPr>
              <a:t>toplantının </a:t>
            </a:r>
            <a:r>
              <a:rPr sz="1400" dirty="0">
                <a:latin typeface="Carlito"/>
                <a:cs typeface="Carlito"/>
              </a:rPr>
              <a:t>içeriği </a:t>
            </a:r>
            <a:r>
              <a:rPr sz="1400" spc="-5" dirty="0">
                <a:latin typeface="Carlito"/>
                <a:cs typeface="Carlito"/>
              </a:rPr>
              <a:t>resmiyetini </a:t>
            </a:r>
            <a:r>
              <a:rPr sz="1400" spc="-15" dirty="0">
                <a:latin typeface="Carlito"/>
                <a:cs typeface="Carlito"/>
              </a:rPr>
              <a:t>korumalı </a:t>
            </a:r>
            <a:r>
              <a:rPr sz="1400" spc="-30" dirty="0">
                <a:latin typeface="Carlito"/>
                <a:cs typeface="Carlito"/>
              </a:rPr>
              <a:t>ve  </a:t>
            </a:r>
            <a:r>
              <a:rPr sz="1400" spc="-20" dirty="0">
                <a:latin typeface="Carlito"/>
                <a:cs typeface="Carlito"/>
              </a:rPr>
              <a:t>gelişmeler, </a:t>
            </a:r>
            <a:r>
              <a:rPr sz="1400" spc="-5" dirty="0">
                <a:latin typeface="Carlito"/>
                <a:cs typeface="Carlito"/>
              </a:rPr>
              <a:t>problemler </a:t>
            </a:r>
            <a:r>
              <a:rPr sz="1400" dirty="0">
                <a:latin typeface="Carlito"/>
                <a:cs typeface="Carlito"/>
              </a:rPr>
              <a:t>belirlenip </a:t>
            </a:r>
            <a:r>
              <a:rPr sz="1400" spc="-10" dirty="0">
                <a:latin typeface="Carlito"/>
                <a:cs typeface="Carlito"/>
              </a:rPr>
              <a:t>dersler </a:t>
            </a:r>
            <a:r>
              <a:rPr sz="1400" spc="-20" dirty="0">
                <a:latin typeface="Carlito"/>
                <a:cs typeface="Carlito"/>
              </a:rPr>
              <a:t>alınmalıdır. </a:t>
            </a:r>
            <a:r>
              <a:rPr sz="1400" b="1" spc="-10" dirty="0">
                <a:latin typeface="Carlito"/>
                <a:cs typeface="Carlito"/>
              </a:rPr>
              <a:t>Orta </a:t>
            </a:r>
            <a:r>
              <a:rPr sz="1400" b="1" dirty="0">
                <a:latin typeface="Carlito"/>
                <a:cs typeface="Carlito"/>
              </a:rPr>
              <a:t>ölçekli</a:t>
            </a:r>
            <a:r>
              <a:rPr sz="1400" dirty="0">
                <a:latin typeface="Carlito"/>
                <a:cs typeface="Carlito"/>
              </a:rPr>
              <a:t>, </a:t>
            </a:r>
            <a:r>
              <a:rPr sz="1400" spc="-15" dirty="0">
                <a:latin typeface="Carlito"/>
                <a:cs typeface="Carlito"/>
              </a:rPr>
              <a:t>aynı </a:t>
            </a:r>
            <a:r>
              <a:rPr sz="1400" dirty="0">
                <a:latin typeface="Carlito"/>
                <a:cs typeface="Carlito"/>
              </a:rPr>
              <a:t>anda </a:t>
            </a:r>
            <a:r>
              <a:rPr sz="1400" spc="-10" dirty="0">
                <a:latin typeface="Carlito"/>
                <a:cs typeface="Carlito"/>
              </a:rPr>
              <a:t>birkaç  projenin beraber </a:t>
            </a:r>
            <a:r>
              <a:rPr sz="1400" spc="-5" dirty="0">
                <a:latin typeface="Carlito"/>
                <a:cs typeface="Carlito"/>
              </a:rPr>
              <a:t>yürüdüğü firmalarda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10" dirty="0">
                <a:latin typeface="Carlito"/>
                <a:cs typeface="Carlito"/>
              </a:rPr>
              <a:t>süreç </a:t>
            </a:r>
            <a:r>
              <a:rPr sz="1400" spc="-5" dirty="0">
                <a:latin typeface="Carlito"/>
                <a:cs typeface="Carlito"/>
              </a:rPr>
              <a:t>resmi bir değerlendirme grubunun  kurulumuyla </a:t>
            </a:r>
            <a:r>
              <a:rPr sz="1400" spc="-20" dirty="0">
                <a:latin typeface="Carlito"/>
                <a:cs typeface="Carlito"/>
              </a:rPr>
              <a:t>başlatılır. </a:t>
            </a:r>
            <a:r>
              <a:rPr sz="1400" dirty="0">
                <a:latin typeface="Carlito"/>
                <a:cs typeface="Carlito"/>
              </a:rPr>
              <a:t>Planlanmış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değerlendirmesine nadiren </a:t>
            </a:r>
            <a:r>
              <a:rPr sz="1400" spc="-30" dirty="0">
                <a:latin typeface="Carlito"/>
                <a:cs typeface="Carlito"/>
              </a:rPr>
              <a:t>rastlanır.  </a:t>
            </a:r>
            <a:r>
              <a:rPr sz="1400" spc="-25" dirty="0">
                <a:latin typeface="Carlito"/>
                <a:cs typeface="Carlito"/>
              </a:rPr>
              <a:t>Fakat </a:t>
            </a:r>
            <a:r>
              <a:rPr sz="1400" dirty="0">
                <a:latin typeface="Carlito"/>
                <a:cs typeface="Carlito"/>
              </a:rPr>
              <a:t>ne </a:t>
            </a:r>
            <a:r>
              <a:rPr sz="1400" spc="-15" dirty="0">
                <a:latin typeface="Carlito"/>
                <a:cs typeface="Carlito"/>
              </a:rPr>
              <a:t>koşulda </a:t>
            </a:r>
            <a:r>
              <a:rPr sz="1400" spc="-10" dirty="0">
                <a:latin typeface="Carlito"/>
                <a:cs typeface="Carlito"/>
              </a:rPr>
              <a:t>olursa </a:t>
            </a:r>
            <a:r>
              <a:rPr sz="1400" spc="-5" dirty="0">
                <a:latin typeface="Carlito"/>
                <a:cs typeface="Carlito"/>
              </a:rPr>
              <a:t>olsun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tarz değerlendirme süreçleri </a:t>
            </a:r>
            <a:r>
              <a:rPr sz="1400" spc="-15" dirty="0">
                <a:latin typeface="Carlito"/>
                <a:cs typeface="Carlito"/>
              </a:rPr>
              <a:t>engellememelidir.  </a:t>
            </a:r>
            <a:r>
              <a:rPr sz="1400" spc="-5" dirty="0">
                <a:latin typeface="Carlito"/>
                <a:cs typeface="Carlito"/>
              </a:rPr>
              <a:t>Değerlendirmeler bağımsız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nesnel bir bakış </a:t>
            </a:r>
            <a:r>
              <a:rPr sz="1400" dirty="0">
                <a:latin typeface="Carlito"/>
                <a:cs typeface="Carlito"/>
              </a:rPr>
              <a:t>açısı ile </a:t>
            </a:r>
            <a:r>
              <a:rPr sz="1400" spc="-20" dirty="0">
                <a:latin typeface="Carlito"/>
                <a:cs typeface="Carlito"/>
              </a:rPr>
              <a:t>yapışmalıdır. </a:t>
            </a:r>
            <a:r>
              <a:rPr sz="1400" spc="-5" dirty="0">
                <a:latin typeface="Carlito"/>
                <a:cs typeface="Carlito"/>
              </a:rPr>
              <a:t>Nesnel olmak  çok </a:t>
            </a:r>
            <a:r>
              <a:rPr sz="1400" spc="-20" dirty="0">
                <a:latin typeface="Carlito"/>
                <a:cs typeface="Carlito"/>
              </a:rPr>
              <a:t>zor </a:t>
            </a:r>
            <a:r>
              <a:rPr sz="1400" spc="-5" dirty="0">
                <a:latin typeface="Carlito"/>
                <a:cs typeface="Carlito"/>
              </a:rPr>
              <a:t>olsa da çalışanların bundan olumsuz </a:t>
            </a:r>
            <a:r>
              <a:rPr sz="1400" dirty="0">
                <a:latin typeface="Carlito"/>
                <a:cs typeface="Carlito"/>
              </a:rPr>
              <a:t>etkilenmemesi </a:t>
            </a:r>
            <a:r>
              <a:rPr sz="1400" spc="-10" dirty="0">
                <a:latin typeface="Carlito"/>
                <a:cs typeface="Carlito"/>
              </a:rPr>
              <a:t>arzulanıyorsa </a:t>
            </a:r>
            <a:r>
              <a:rPr sz="1400" spc="-5" dirty="0">
                <a:latin typeface="Carlito"/>
                <a:cs typeface="Carlito"/>
              </a:rPr>
              <a:t>buna  </a:t>
            </a:r>
            <a:r>
              <a:rPr sz="1400" spc="-15" dirty="0">
                <a:latin typeface="Carlito"/>
                <a:cs typeface="Carlito"/>
              </a:rPr>
              <a:t>dikkat </a:t>
            </a:r>
            <a:r>
              <a:rPr sz="1400" spc="-20" dirty="0">
                <a:latin typeface="Carlito"/>
                <a:cs typeface="Carlito"/>
              </a:rPr>
              <a:t>edilmelidir. </a:t>
            </a:r>
            <a:r>
              <a:rPr sz="1400" spc="-5" dirty="0">
                <a:latin typeface="Carlito"/>
                <a:cs typeface="Carlito"/>
              </a:rPr>
              <a:t>Eğer değerlendirmenin sonucu olumluysa çalışanların </a:t>
            </a:r>
            <a:r>
              <a:rPr sz="1400" spc="-10" dirty="0">
                <a:latin typeface="Carlito"/>
                <a:cs typeface="Carlito"/>
              </a:rPr>
              <a:t>kariyer </a:t>
            </a:r>
            <a:r>
              <a:rPr sz="1400" spc="-30" dirty="0">
                <a:latin typeface="Carlito"/>
                <a:cs typeface="Carlito"/>
              </a:rPr>
              <a:t>ve  </a:t>
            </a:r>
            <a:r>
              <a:rPr sz="1400" dirty="0">
                <a:latin typeface="Carlito"/>
                <a:cs typeface="Carlito"/>
              </a:rPr>
              <a:t>ünleri </a:t>
            </a:r>
            <a:r>
              <a:rPr sz="1400" spc="-5" dirty="0">
                <a:latin typeface="Carlito"/>
                <a:cs typeface="Carlito"/>
              </a:rPr>
              <a:t>güvencede </a:t>
            </a:r>
            <a:r>
              <a:rPr sz="1400" spc="-45" dirty="0">
                <a:latin typeface="Carlito"/>
                <a:cs typeface="Carlito"/>
              </a:rPr>
              <a:t>olur. </a:t>
            </a:r>
            <a:r>
              <a:rPr sz="1400" spc="-25" dirty="0">
                <a:latin typeface="Carlito"/>
                <a:cs typeface="Carlito"/>
              </a:rPr>
              <a:t>Fakat </a:t>
            </a:r>
            <a:r>
              <a:rPr sz="1400" dirty="0">
                <a:latin typeface="Carlito"/>
                <a:cs typeface="Carlito"/>
              </a:rPr>
              <a:t>buna </a:t>
            </a:r>
            <a:r>
              <a:rPr sz="1400" spc="-5" dirty="0">
                <a:latin typeface="Carlito"/>
                <a:cs typeface="Carlito"/>
              </a:rPr>
              <a:t>pek güvenilmeyeceğinden pek </a:t>
            </a:r>
            <a:r>
              <a:rPr sz="1400" spc="-10" dirty="0">
                <a:latin typeface="Carlito"/>
                <a:cs typeface="Carlito"/>
              </a:rPr>
              <a:t>çok </a:t>
            </a:r>
            <a:r>
              <a:rPr sz="1400" spc="-5" dirty="0">
                <a:latin typeface="Carlito"/>
                <a:cs typeface="Carlito"/>
              </a:rPr>
              <a:t>firma  değerlendirme yapması için bir danışman firma ile</a:t>
            </a:r>
            <a:r>
              <a:rPr sz="1400" spc="70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anlaşır.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836208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2511" y="611836"/>
            <a:ext cx="185991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K</a:t>
            </a:r>
            <a:r>
              <a:rPr sz="2000" spc="-260" dirty="0"/>
              <a:t>A</a:t>
            </a:r>
            <a:r>
              <a:rPr sz="2000" dirty="0"/>
              <a:t>YNA</a:t>
            </a:r>
            <a:r>
              <a:rPr sz="2000" spc="-114" dirty="0"/>
              <a:t>K</a:t>
            </a:r>
            <a:r>
              <a:rPr sz="2000" spc="-5" dirty="0"/>
              <a:t>ÇA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4068" y="1609345"/>
            <a:ext cx="8345122" cy="32143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591" indent="-342892" algn="just">
              <a:spcBef>
                <a:spcPts val="105"/>
              </a:spcBef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30" dirty="0">
                <a:latin typeface="Carlito"/>
                <a:cs typeface="Carlito"/>
              </a:rPr>
              <a:t>Ferry, </a:t>
            </a:r>
            <a:r>
              <a:rPr sz="1600" dirty="0">
                <a:latin typeface="Carlito"/>
                <a:cs typeface="Carlito"/>
              </a:rPr>
              <a:t>M. and </a:t>
            </a:r>
            <a:r>
              <a:rPr sz="1600" spc="-5" dirty="0">
                <a:latin typeface="Carlito"/>
                <a:cs typeface="Carlito"/>
              </a:rPr>
              <a:t>Brandon, </a:t>
            </a:r>
            <a:r>
              <a:rPr sz="1600" spc="-55" dirty="0">
                <a:latin typeface="Carlito"/>
                <a:cs typeface="Carlito"/>
              </a:rPr>
              <a:t>P.S., </a:t>
            </a:r>
            <a:r>
              <a:rPr sz="1600" dirty="0">
                <a:latin typeface="Carlito"/>
                <a:cs typeface="Carlito"/>
              </a:rPr>
              <a:t>1984. </a:t>
            </a:r>
            <a:r>
              <a:rPr sz="1600" spc="-10" dirty="0">
                <a:latin typeface="Carlito"/>
                <a:cs typeface="Carlito"/>
              </a:rPr>
              <a:t>Cost </a:t>
            </a:r>
            <a:r>
              <a:rPr sz="1600" dirty="0">
                <a:latin typeface="Carlito"/>
                <a:cs typeface="Carlito"/>
              </a:rPr>
              <a:t>Planning </a:t>
            </a:r>
            <a:r>
              <a:rPr sz="1600" spc="-5" dirty="0">
                <a:latin typeface="Carlito"/>
                <a:cs typeface="Carlito"/>
              </a:rPr>
              <a:t>of </a:t>
            </a:r>
            <a:r>
              <a:rPr sz="1600" dirty="0">
                <a:latin typeface="Carlito"/>
                <a:cs typeface="Carlito"/>
              </a:rPr>
              <a:t>Buildings,Billing and</a:t>
            </a:r>
            <a:r>
              <a:rPr sz="1600" spc="-15" dirty="0">
                <a:latin typeface="Carlito"/>
                <a:cs typeface="Carlito"/>
              </a:rPr>
              <a:t> </a:t>
            </a:r>
            <a:r>
              <a:rPr sz="1600" dirty="0" smtClean="0">
                <a:latin typeface="Carlito"/>
                <a:cs typeface="Carlito"/>
              </a:rPr>
              <a:t>Sons</a:t>
            </a:r>
            <a:r>
              <a:rPr lang="tr-TR" sz="1600" dirty="0" smtClean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Limited</a:t>
            </a:r>
            <a:r>
              <a:rPr sz="1600" spc="-5" dirty="0">
                <a:latin typeface="Carlito"/>
                <a:cs typeface="Carlito"/>
              </a:rPr>
              <a:t>, </a:t>
            </a:r>
            <a:r>
              <a:rPr sz="1600" spc="-35" dirty="0">
                <a:latin typeface="Carlito"/>
                <a:cs typeface="Carlito"/>
              </a:rPr>
              <a:t>Worcester,</a:t>
            </a:r>
            <a:r>
              <a:rPr sz="1600" spc="1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England</a:t>
            </a: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30" dirty="0">
                <a:latin typeface="Carlito"/>
                <a:cs typeface="Carlito"/>
              </a:rPr>
              <a:t>Ferry, </a:t>
            </a:r>
            <a:r>
              <a:rPr sz="1600" spc="-20" dirty="0">
                <a:latin typeface="Carlito"/>
                <a:cs typeface="Carlito"/>
              </a:rPr>
              <a:t>D., </a:t>
            </a:r>
            <a:r>
              <a:rPr sz="1600" spc="-5" dirty="0">
                <a:latin typeface="Carlito"/>
                <a:cs typeface="Carlito"/>
              </a:rPr>
              <a:t>Brandon, </a:t>
            </a:r>
            <a:r>
              <a:rPr sz="1600" spc="-90" dirty="0">
                <a:latin typeface="Carlito"/>
                <a:cs typeface="Carlito"/>
              </a:rPr>
              <a:t>P., </a:t>
            </a:r>
            <a:r>
              <a:rPr sz="1600" dirty="0">
                <a:latin typeface="Carlito"/>
                <a:cs typeface="Carlito"/>
              </a:rPr>
              <a:t>1986. </a:t>
            </a:r>
            <a:r>
              <a:rPr sz="1600" spc="-10" dirty="0">
                <a:latin typeface="Carlito"/>
                <a:cs typeface="Carlito"/>
              </a:rPr>
              <a:t>Cost </a:t>
            </a:r>
            <a:r>
              <a:rPr sz="1600" dirty="0">
                <a:latin typeface="Carlito"/>
                <a:cs typeface="Carlito"/>
              </a:rPr>
              <a:t>Planning </a:t>
            </a:r>
            <a:r>
              <a:rPr sz="1600" spc="-5" dirty="0">
                <a:latin typeface="Carlito"/>
                <a:cs typeface="Carlito"/>
              </a:rPr>
              <a:t>of </a:t>
            </a:r>
            <a:r>
              <a:rPr sz="1600" dirty="0">
                <a:latin typeface="Carlito"/>
                <a:cs typeface="Carlito"/>
              </a:rPr>
              <a:t>Buildings, </a:t>
            </a:r>
            <a:r>
              <a:rPr sz="1600" spc="-5" dirty="0">
                <a:latin typeface="Carlito"/>
                <a:cs typeface="Carlito"/>
              </a:rPr>
              <a:t>Collins,</a:t>
            </a:r>
            <a:r>
              <a:rPr sz="1600" spc="3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London</a:t>
            </a:r>
            <a:endParaRPr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5" dirty="0">
                <a:latin typeface="Carlito"/>
                <a:cs typeface="Carlito"/>
              </a:rPr>
              <a:t>Güvemli, </a:t>
            </a:r>
            <a:r>
              <a:rPr sz="1600" spc="-10" dirty="0">
                <a:latin typeface="Carlito"/>
                <a:cs typeface="Carlito"/>
              </a:rPr>
              <a:t>O., </a:t>
            </a:r>
            <a:r>
              <a:rPr sz="1600" dirty="0">
                <a:latin typeface="Carlito"/>
                <a:cs typeface="Carlito"/>
              </a:rPr>
              <a:t>1994. </a:t>
            </a:r>
            <a:r>
              <a:rPr sz="1600" spc="-25" dirty="0">
                <a:latin typeface="Carlito"/>
                <a:cs typeface="Carlito"/>
              </a:rPr>
              <a:t>Yatırım </a:t>
            </a:r>
            <a:r>
              <a:rPr sz="1600" spc="-10" dirty="0">
                <a:latin typeface="Carlito"/>
                <a:cs typeface="Carlito"/>
              </a:rPr>
              <a:t>Projelerinin </a:t>
            </a:r>
            <a:r>
              <a:rPr sz="1600" spc="-5" dirty="0">
                <a:latin typeface="Carlito"/>
                <a:cs typeface="Carlito"/>
              </a:rPr>
              <a:t>Düzenlenmesi </a:t>
            </a:r>
            <a:r>
              <a:rPr sz="1600" spc="-5" dirty="0" err="1">
                <a:latin typeface="Carlito"/>
                <a:cs typeface="Carlito"/>
              </a:rPr>
              <a:t>Değerlendirilmesi</a:t>
            </a:r>
            <a:r>
              <a:rPr sz="1600" spc="75" dirty="0">
                <a:latin typeface="Carlito"/>
                <a:cs typeface="Carlito"/>
              </a:rPr>
              <a:t> </a:t>
            </a:r>
            <a:r>
              <a:rPr sz="1600" spc="-15" dirty="0" err="1" smtClean="0">
                <a:latin typeface="Carlito"/>
                <a:cs typeface="Carlito"/>
              </a:rPr>
              <a:t>ve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İzlenmesi</a:t>
            </a:r>
            <a:r>
              <a:rPr sz="1600" spc="-5" dirty="0">
                <a:latin typeface="Carlito"/>
                <a:cs typeface="Carlito"/>
              </a:rPr>
              <a:t>, Marmara </a:t>
            </a:r>
            <a:r>
              <a:rPr sz="1600" spc="-10" dirty="0">
                <a:latin typeface="Carlito"/>
                <a:cs typeface="Carlito"/>
              </a:rPr>
              <a:t>Üniversitesi </a:t>
            </a:r>
            <a:r>
              <a:rPr sz="1600" dirty="0">
                <a:latin typeface="Carlito"/>
                <a:cs typeface="Carlito"/>
              </a:rPr>
              <a:t>Nihad </a:t>
            </a:r>
            <a:r>
              <a:rPr sz="1600" spc="-15" dirty="0">
                <a:latin typeface="Carlito"/>
                <a:cs typeface="Carlito"/>
              </a:rPr>
              <a:t>Sayar </a:t>
            </a:r>
            <a:r>
              <a:rPr sz="1600" dirty="0">
                <a:latin typeface="Carlito"/>
                <a:cs typeface="Carlito"/>
              </a:rPr>
              <a:t>Eğitim </a:t>
            </a:r>
            <a:r>
              <a:rPr sz="1600" spc="-20" dirty="0">
                <a:latin typeface="Carlito"/>
                <a:cs typeface="Carlito"/>
              </a:rPr>
              <a:t>Vakfı Yayınları, </a:t>
            </a:r>
            <a:r>
              <a:rPr sz="1600" dirty="0">
                <a:latin typeface="Carlito"/>
                <a:cs typeface="Carlito"/>
              </a:rPr>
              <a:t>5.</a:t>
            </a:r>
            <a:r>
              <a:rPr sz="1600" spc="12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Baskı</a:t>
            </a:r>
            <a:r>
              <a:rPr sz="1600" spc="-5" dirty="0" smtClean="0">
                <a:latin typeface="Carlito"/>
                <a:cs typeface="Carlito"/>
              </a:rPr>
              <a:t>,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İstanbul</a:t>
            </a:r>
            <a:r>
              <a:rPr sz="1600" spc="-5" dirty="0">
                <a:latin typeface="Carlito"/>
                <a:cs typeface="Carlito"/>
              </a:rPr>
              <a:t>.</a:t>
            </a:r>
            <a:endParaRPr sz="1600" dirty="0">
              <a:latin typeface="Carlito"/>
              <a:cs typeface="Carlito"/>
            </a:endParaRPr>
          </a:p>
          <a:p>
            <a:pPr marL="355591" marR="791825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15" dirty="0">
                <a:latin typeface="Carlito"/>
                <a:cs typeface="Carlito"/>
              </a:rPr>
              <a:t>Karslı, </a:t>
            </a:r>
            <a:r>
              <a:rPr sz="1600" spc="-20" dirty="0">
                <a:latin typeface="Carlito"/>
                <a:cs typeface="Carlito"/>
              </a:rPr>
              <a:t>D., </a:t>
            </a:r>
            <a:r>
              <a:rPr sz="1600" dirty="0">
                <a:latin typeface="Carlito"/>
                <a:cs typeface="Carlito"/>
              </a:rPr>
              <a:t>1998. </a:t>
            </a:r>
            <a:r>
              <a:rPr sz="1600" spc="-5" dirty="0">
                <a:latin typeface="Carlito"/>
                <a:cs typeface="Carlito"/>
              </a:rPr>
              <a:t>İnşaat Süresini </a:t>
            </a:r>
            <a:r>
              <a:rPr sz="1600" spc="-10" dirty="0">
                <a:latin typeface="Carlito"/>
                <a:cs typeface="Carlito"/>
              </a:rPr>
              <a:t>Etkileyen Faktörler veİnşaat </a:t>
            </a:r>
            <a:r>
              <a:rPr sz="1600" spc="-5" dirty="0" err="1">
                <a:latin typeface="Carlito"/>
                <a:cs typeface="Carlito"/>
              </a:rPr>
              <a:t>Süresi</a:t>
            </a:r>
            <a:r>
              <a:rPr sz="1600" spc="-5" dirty="0">
                <a:latin typeface="Carlito"/>
                <a:cs typeface="Carlito"/>
              </a:rPr>
              <a:t> </a:t>
            </a:r>
            <a:r>
              <a:rPr sz="1600" spc="-30" dirty="0" err="1" smtClean="0">
                <a:latin typeface="Carlito"/>
                <a:cs typeface="Carlito"/>
              </a:rPr>
              <a:t>Tahmin</a:t>
            </a:r>
            <a:r>
              <a:rPr lang="tr-TR" sz="1600" spc="-3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Modelleri</a:t>
            </a:r>
            <a:r>
              <a:rPr sz="1600" spc="-5" dirty="0">
                <a:latin typeface="Carlito"/>
                <a:cs typeface="Carlito"/>
              </a:rPr>
              <a:t>, </a:t>
            </a:r>
            <a:r>
              <a:rPr sz="1600" spc="-25" dirty="0">
                <a:latin typeface="Carlito"/>
                <a:cs typeface="Carlito"/>
              </a:rPr>
              <a:t>Yüksek </a:t>
            </a:r>
            <a:r>
              <a:rPr sz="1600" spc="-5" dirty="0">
                <a:latin typeface="Carlito"/>
                <a:cs typeface="Carlito"/>
              </a:rPr>
              <a:t>Lisans </a:t>
            </a:r>
            <a:r>
              <a:rPr sz="1600" spc="-45" dirty="0">
                <a:latin typeface="Carlito"/>
                <a:cs typeface="Carlito"/>
              </a:rPr>
              <a:t>Tezi, </a:t>
            </a:r>
            <a:r>
              <a:rPr sz="1600" spc="-70" dirty="0">
                <a:latin typeface="Carlito"/>
                <a:cs typeface="Carlito"/>
              </a:rPr>
              <a:t>İ.T.Ü. </a:t>
            </a:r>
            <a:r>
              <a:rPr sz="1600" spc="-10" dirty="0">
                <a:latin typeface="Carlito"/>
                <a:cs typeface="Carlito"/>
              </a:rPr>
              <a:t>Fen </a:t>
            </a:r>
            <a:r>
              <a:rPr sz="1600" spc="-5" dirty="0">
                <a:latin typeface="Carlito"/>
                <a:cs typeface="Carlito"/>
              </a:rPr>
              <a:t>Bilimleri Enstitüsü,</a:t>
            </a:r>
            <a:r>
              <a:rPr sz="1600" spc="229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İstanbul.</a:t>
            </a:r>
            <a:endParaRPr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35" dirty="0">
                <a:latin typeface="Carlito"/>
                <a:cs typeface="Carlito"/>
              </a:rPr>
              <a:t>Kelly, </a:t>
            </a:r>
            <a:r>
              <a:rPr sz="1600" spc="-10" dirty="0">
                <a:latin typeface="Carlito"/>
                <a:cs typeface="Carlito"/>
              </a:rPr>
              <a:t>J., </a:t>
            </a:r>
            <a:r>
              <a:rPr sz="1600" dirty="0">
                <a:latin typeface="Carlito"/>
                <a:cs typeface="Carlito"/>
              </a:rPr>
              <a:t>1992. </a:t>
            </a:r>
            <a:r>
              <a:rPr sz="1600" spc="-5" dirty="0">
                <a:latin typeface="Carlito"/>
                <a:cs typeface="Carlito"/>
              </a:rPr>
              <a:t>Some Thouhts on </a:t>
            </a:r>
            <a:r>
              <a:rPr sz="1600" spc="-10" dirty="0">
                <a:latin typeface="Carlito"/>
                <a:cs typeface="Carlito"/>
              </a:rPr>
              <a:t>Cost </a:t>
            </a:r>
            <a:r>
              <a:rPr sz="1600" dirty="0">
                <a:latin typeface="Carlito"/>
                <a:cs typeface="Carlito"/>
              </a:rPr>
              <a:t>Modelling, </a:t>
            </a:r>
            <a:r>
              <a:rPr sz="1600" spc="-5" dirty="0">
                <a:latin typeface="Carlito"/>
                <a:cs typeface="Carlito"/>
              </a:rPr>
              <a:t>Harriot </a:t>
            </a:r>
            <a:r>
              <a:rPr sz="1600" spc="-25" dirty="0">
                <a:latin typeface="Carlito"/>
                <a:cs typeface="Carlito"/>
              </a:rPr>
              <a:t>–Watt</a:t>
            </a:r>
            <a:r>
              <a:rPr sz="1600" spc="2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University</a:t>
            </a:r>
            <a:endParaRPr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10" dirty="0">
                <a:latin typeface="Carlito"/>
                <a:cs typeface="Carlito"/>
              </a:rPr>
              <a:t>Kıvanç, </a:t>
            </a:r>
            <a:r>
              <a:rPr sz="1600" spc="-70" dirty="0">
                <a:latin typeface="Carlito"/>
                <a:cs typeface="Carlito"/>
              </a:rPr>
              <a:t>T., </a:t>
            </a:r>
            <a:r>
              <a:rPr sz="1600" dirty="0">
                <a:latin typeface="Carlito"/>
                <a:cs typeface="Carlito"/>
              </a:rPr>
              <a:t>1985. </a:t>
            </a:r>
            <a:r>
              <a:rPr sz="1600" spc="-25" dirty="0">
                <a:latin typeface="Carlito"/>
                <a:cs typeface="Carlito"/>
              </a:rPr>
              <a:t>Yatırım </a:t>
            </a:r>
            <a:r>
              <a:rPr sz="1600" spc="-10" dirty="0">
                <a:latin typeface="Carlito"/>
                <a:cs typeface="Carlito"/>
              </a:rPr>
              <a:t>Projesinin </a:t>
            </a:r>
            <a:r>
              <a:rPr sz="1600" spc="-5" dirty="0">
                <a:latin typeface="Carlito"/>
                <a:cs typeface="Carlito"/>
              </a:rPr>
              <a:t>Hazırlanması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Değerlendirilmesi,</a:t>
            </a:r>
            <a:r>
              <a:rPr sz="1600" spc="175" dirty="0">
                <a:latin typeface="Carlito"/>
                <a:cs typeface="Carlito"/>
              </a:rPr>
              <a:t> </a:t>
            </a:r>
            <a:r>
              <a:rPr sz="1600" spc="-10" dirty="0" err="1" smtClean="0">
                <a:latin typeface="Carlito"/>
                <a:cs typeface="Carlito"/>
              </a:rPr>
              <a:t>Devlet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25" dirty="0" err="1" smtClean="0">
                <a:latin typeface="Carlito"/>
                <a:cs typeface="Carlito"/>
              </a:rPr>
              <a:t>Yatırım</a:t>
            </a:r>
            <a:r>
              <a:rPr sz="1600" spc="-25" dirty="0" smtClean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Bankası </a:t>
            </a:r>
            <a:r>
              <a:rPr sz="1600" spc="-20" dirty="0">
                <a:latin typeface="Carlito"/>
                <a:cs typeface="Carlito"/>
              </a:rPr>
              <a:t>Yayınları. </a:t>
            </a:r>
            <a:r>
              <a:rPr sz="1600" spc="-10" dirty="0">
                <a:latin typeface="Carlito"/>
                <a:cs typeface="Carlito"/>
              </a:rPr>
              <a:t>Ankara,</a:t>
            </a:r>
            <a:r>
              <a:rPr sz="1600" spc="60" dirty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s.99.</a:t>
            </a:r>
            <a:endParaRPr lang="tr-TR"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10" dirty="0" err="1" smtClean="0">
                <a:latin typeface="Carlito"/>
                <a:cs typeface="Carlito"/>
              </a:rPr>
              <a:t>Kobu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dirty="0">
                <a:latin typeface="Carlito"/>
                <a:cs typeface="Carlito"/>
              </a:rPr>
              <a:t>B., 1987. </a:t>
            </a:r>
            <a:r>
              <a:rPr sz="1600" spc="-10" dirty="0">
                <a:latin typeface="Carlito"/>
                <a:cs typeface="Carlito"/>
              </a:rPr>
              <a:t>Üretim </a:t>
            </a:r>
            <a:r>
              <a:rPr sz="1600" spc="-20" dirty="0">
                <a:latin typeface="Carlito"/>
                <a:cs typeface="Carlito"/>
              </a:rPr>
              <a:t>Yönetimi, </a:t>
            </a:r>
            <a:r>
              <a:rPr sz="1600" spc="-10" dirty="0">
                <a:latin typeface="Carlito"/>
                <a:cs typeface="Carlito"/>
              </a:rPr>
              <a:t>İstanbul Üniversitesi </a:t>
            </a:r>
            <a:r>
              <a:rPr sz="1600" spc="-20" dirty="0">
                <a:latin typeface="Carlito"/>
                <a:cs typeface="Carlito"/>
              </a:rPr>
              <a:t>Yayınları,</a:t>
            </a:r>
            <a:r>
              <a:rPr sz="1600" spc="6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İstanbul.</a:t>
            </a:r>
            <a:endParaRPr sz="16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600" spc="-15" dirty="0">
                <a:latin typeface="Carlito"/>
                <a:cs typeface="Carlito"/>
              </a:rPr>
              <a:t>Kreps </a:t>
            </a:r>
            <a:r>
              <a:rPr sz="1600" dirty="0">
                <a:latin typeface="Carlito"/>
                <a:cs typeface="Carlito"/>
              </a:rPr>
              <a:t>R.E., </a:t>
            </a:r>
            <a:r>
              <a:rPr sz="1600" spc="-5" dirty="0">
                <a:latin typeface="Carlito"/>
                <a:cs typeface="Carlito"/>
              </a:rPr>
              <a:t>Slomba </a:t>
            </a:r>
            <a:r>
              <a:rPr sz="1600" spc="-75" dirty="0">
                <a:latin typeface="Carlito"/>
                <a:cs typeface="Carlito"/>
              </a:rPr>
              <a:t>J.W., </a:t>
            </a:r>
            <a:r>
              <a:rPr sz="1600" dirty="0">
                <a:latin typeface="Carlito"/>
                <a:cs typeface="Carlito"/>
              </a:rPr>
              <a:t>1990. </a:t>
            </a:r>
            <a:r>
              <a:rPr sz="1600" spc="-5" dirty="0">
                <a:latin typeface="Carlito"/>
                <a:cs typeface="Carlito"/>
              </a:rPr>
              <a:t>Conceptual Estimating </a:t>
            </a:r>
            <a:r>
              <a:rPr sz="1600" spc="-15" dirty="0">
                <a:latin typeface="Carlito"/>
                <a:cs typeface="Carlito"/>
              </a:rPr>
              <a:t>Systems </a:t>
            </a:r>
            <a:r>
              <a:rPr sz="1600" dirty="0">
                <a:latin typeface="Carlito"/>
                <a:cs typeface="Carlito"/>
              </a:rPr>
              <a:t>and </a:t>
            </a:r>
            <a:r>
              <a:rPr sz="1600" spc="-5" dirty="0">
                <a:latin typeface="Carlito"/>
                <a:cs typeface="Carlito"/>
              </a:rPr>
              <a:t>Their</a:t>
            </a:r>
            <a:r>
              <a:rPr sz="1600" spc="65" dirty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Benefits,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dirty="0" smtClean="0">
                <a:latin typeface="Carlito"/>
                <a:cs typeface="Carlito"/>
              </a:rPr>
              <a:t>AACE </a:t>
            </a:r>
            <a:r>
              <a:rPr sz="1600" spc="-5" dirty="0">
                <a:latin typeface="Carlito"/>
                <a:cs typeface="Carlito"/>
              </a:rPr>
              <a:t>International </a:t>
            </a:r>
            <a:r>
              <a:rPr sz="1600" spc="-15" dirty="0">
                <a:latin typeface="Carlito"/>
                <a:cs typeface="Carlito"/>
              </a:rPr>
              <a:t>Transactions, </a:t>
            </a:r>
            <a:r>
              <a:rPr sz="1600" dirty="0">
                <a:latin typeface="Carlito"/>
                <a:cs typeface="Carlito"/>
              </a:rPr>
              <a:t>ABI / INFORM </a:t>
            </a:r>
            <a:r>
              <a:rPr sz="1600" spc="-5" dirty="0">
                <a:latin typeface="Carlito"/>
                <a:cs typeface="Carlito"/>
              </a:rPr>
              <a:t>Global,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spc="5" dirty="0">
                <a:latin typeface="Carlito"/>
                <a:cs typeface="Carlito"/>
              </a:rPr>
              <a:t>68.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83088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5065" y="1330294"/>
            <a:ext cx="5203825" cy="419794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695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10" dirty="0">
                <a:latin typeface="Carlito"/>
                <a:cs typeface="Carlito"/>
              </a:rPr>
              <a:t>Proje</a:t>
            </a:r>
            <a:r>
              <a:rPr sz="1200" spc="-5" dirty="0">
                <a:latin typeface="Carlito"/>
                <a:cs typeface="Carlito"/>
              </a:rPr>
              <a:t> Planlaması</a:t>
            </a:r>
            <a:endParaRPr sz="12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dirty="0">
                <a:latin typeface="Carlito"/>
                <a:cs typeface="Carlito"/>
              </a:rPr>
              <a:t>İş </a:t>
            </a:r>
            <a:r>
              <a:rPr sz="1200" spc="-10" dirty="0">
                <a:latin typeface="Carlito"/>
                <a:cs typeface="Carlito"/>
              </a:rPr>
              <a:t>Dağılım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20" dirty="0">
                <a:latin typeface="Carlito"/>
                <a:cs typeface="Carlito"/>
              </a:rPr>
              <a:t>Yapısı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Bütçe</a:t>
            </a:r>
            <a:endParaRPr sz="12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5" dirty="0">
                <a:latin typeface="Carlito"/>
                <a:cs typeface="Carlito"/>
              </a:rPr>
              <a:t>Finansman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Planlaması</a:t>
            </a:r>
            <a:endParaRPr sz="12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spc="-5" dirty="0">
                <a:latin typeface="Carlito"/>
                <a:cs typeface="Carlito"/>
              </a:rPr>
              <a:t>Finansal</a:t>
            </a:r>
            <a:r>
              <a:rPr sz="1200" spc="-1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Analiz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Nakit Akış</a:t>
            </a:r>
            <a:r>
              <a:rPr sz="1200" spc="-10" dirty="0">
                <a:latin typeface="Carlito"/>
                <a:cs typeface="Carlito"/>
              </a:rPr>
              <a:t> Diyagramı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Finans Planı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Kontrolü</a:t>
            </a:r>
            <a:endParaRPr sz="12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10" dirty="0">
                <a:latin typeface="Carlito"/>
                <a:cs typeface="Carlito"/>
              </a:rPr>
              <a:t>Proje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Kontrolü</a:t>
            </a:r>
            <a:endParaRPr sz="12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Hesap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Kontrolü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Değerlendirme </a:t>
            </a:r>
            <a:r>
              <a:rPr sz="1200" spc="-10" dirty="0">
                <a:latin typeface="Carlito"/>
                <a:cs typeface="Carlito"/>
              </a:rPr>
              <a:t>Sürecine </a:t>
            </a:r>
            <a:r>
              <a:rPr sz="1200" spc="-5" dirty="0">
                <a:latin typeface="Carlito"/>
                <a:cs typeface="Carlito"/>
              </a:rPr>
              <a:t>Başlamak ve Ekip</a:t>
            </a:r>
            <a:r>
              <a:rPr sz="1200" spc="2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Kurma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25" dirty="0">
                <a:latin typeface="Carlito"/>
                <a:cs typeface="Carlito"/>
              </a:rPr>
              <a:t>Veri </a:t>
            </a:r>
            <a:r>
              <a:rPr sz="1200" spc="-30" dirty="0">
                <a:latin typeface="Carlito"/>
                <a:cs typeface="Carlito"/>
              </a:rPr>
              <a:t>Toplama </a:t>
            </a:r>
            <a:r>
              <a:rPr sz="1200" spc="-5" dirty="0">
                <a:latin typeface="Carlito"/>
                <a:cs typeface="Carlito"/>
              </a:rPr>
              <a:t>ve Analiz</a:t>
            </a:r>
            <a:r>
              <a:rPr sz="1200" spc="5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Etme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Değerlendirme</a:t>
            </a:r>
            <a:r>
              <a:rPr sz="1200" spc="2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Raporu</a:t>
            </a:r>
            <a:endParaRPr sz="12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10" dirty="0">
                <a:latin typeface="Carlito"/>
                <a:cs typeface="Carlito"/>
              </a:rPr>
              <a:t>Proje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spc="-25" dirty="0">
                <a:latin typeface="Carlito"/>
                <a:cs typeface="Carlito"/>
              </a:rPr>
              <a:t>Teslimi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Projenin </a:t>
            </a:r>
            <a:r>
              <a:rPr sz="1200" spc="-5" dirty="0">
                <a:latin typeface="Carlito"/>
                <a:cs typeface="Carlito"/>
              </a:rPr>
              <a:t>Bitirilmesi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Bitimine </a:t>
            </a:r>
            <a:r>
              <a:rPr sz="1200" dirty="0">
                <a:latin typeface="Carlito"/>
                <a:cs typeface="Carlito"/>
              </a:rPr>
              <a:t>Neden </a:t>
            </a:r>
            <a:r>
              <a:rPr sz="1200" spc="-5" dirty="0">
                <a:latin typeface="Carlito"/>
                <a:cs typeface="Carlito"/>
              </a:rPr>
              <a:t>Olan</a:t>
            </a:r>
            <a:r>
              <a:rPr sz="1200" spc="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Durumlar</a:t>
            </a:r>
            <a:endParaRPr sz="12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spc="-10" dirty="0">
                <a:latin typeface="Carlito"/>
                <a:cs typeface="Carlito"/>
              </a:rPr>
              <a:t>Projeyi Bitirmeye </a:t>
            </a:r>
            <a:r>
              <a:rPr sz="1200" spc="-15" dirty="0">
                <a:latin typeface="Carlito"/>
                <a:cs typeface="Carlito"/>
              </a:rPr>
              <a:t>Karar</a:t>
            </a:r>
            <a:r>
              <a:rPr sz="1200" spc="5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Vermek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72230" y="241501"/>
            <a:ext cx="24866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/>
              <a:t>TAKDİM</a:t>
            </a:r>
            <a:r>
              <a:rPr sz="1800" spc="-70" dirty="0"/>
              <a:t> </a:t>
            </a:r>
            <a:r>
              <a:rPr sz="1800" spc="-5" dirty="0"/>
              <a:t>PLANI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07958" y="6420637"/>
            <a:ext cx="292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5" dirty="0">
                <a:latin typeface="Carlito"/>
                <a:cs typeface="Carlito"/>
              </a:rPr>
              <a:t>2</a:t>
            </a:fld>
            <a:r>
              <a:rPr sz="1000" spc="-10" dirty="0">
                <a:latin typeface="Carlito"/>
                <a:cs typeface="Carlito"/>
              </a:rPr>
              <a:t>/84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57251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2655" y="474853"/>
            <a:ext cx="50018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20" dirty="0"/>
              <a:t>YÖNETİMİ</a:t>
            </a:r>
            <a:r>
              <a:rPr sz="2000" spc="-60" dirty="0"/>
              <a:t> </a:t>
            </a:r>
            <a:r>
              <a:rPr sz="2000" spc="-5" dirty="0"/>
              <a:t>AŞAMALARI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07958" y="6420637"/>
            <a:ext cx="292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5" dirty="0">
                <a:latin typeface="Carlito"/>
                <a:cs typeface="Carlito"/>
              </a:rPr>
              <a:t>3</a:t>
            </a:fld>
            <a:r>
              <a:rPr sz="1000" spc="-10" dirty="0">
                <a:latin typeface="Carlito"/>
                <a:cs typeface="Carlito"/>
              </a:rPr>
              <a:t>/84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865477"/>
            <a:ext cx="8836660" cy="2351926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spc="-5" dirty="0">
                <a:latin typeface="Carlito"/>
                <a:cs typeface="Carlito"/>
              </a:rPr>
              <a:t>Bütçe</a:t>
            </a:r>
            <a:endParaRPr sz="1400" dirty="0">
              <a:latin typeface="Carlito"/>
              <a:cs typeface="Carlito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Bütçe </a:t>
            </a:r>
            <a:r>
              <a:rPr sz="1400" spc="-10" dirty="0">
                <a:latin typeface="Carlito"/>
                <a:cs typeface="Carlito"/>
              </a:rPr>
              <a:t>projedeki </a:t>
            </a:r>
            <a:r>
              <a:rPr sz="1400" dirty="0">
                <a:latin typeface="Carlito"/>
                <a:cs typeface="Carlito"/>
              </a:rPr>
              <a:t>tüm </a:t>
            </a:r>
            <a:r>
              <a:rPr sz="1400" spc="-5" dirty="0">
                <a:latin typeface="Carlito"/>
                <a:cs typeface="Carlito"/>
              </a:rPr>
              <a:t>giderlere </a:t>
            </a:r>
            <a:r>
              <a:rPr sz="1400" dirty="0">
                <a:latin typeface="Carlito"/>
                <a:cs typeface="Carlito"/>
              </a:rPr>
              <a:t>ait </a:t>
            </a:r>
            <a:r>
              <a:rPr sz="1400" spc="-5" dirty="0">
                <a:latin typeface="Carlito"/>
                <a:cs typeface="Carlito"/>
              </a:rPr>
              <a:t>yapılmış fiyatlandırmaları </a:t>
            </a:r>
            <a:r>
              <a:rPr sz="1400" spc="-15" dirty="0">
                <a:latin typeface="Carlito"/>
                <a:cs typeface="Carlito"/>
              </a:rPr>
              <a:t>kapsayan ve </a:t>
            </a:r>
            <a:r>
              <a:rPr sz="1400" spc="-10" dirty="0">
                <a:latin typeface="Carlito"/>
                <a:cs typeface="Carlito"/>
              </a:rPr>
              <a:t>projenin  </a:t>
            </a:r>
            <a:r>
              <a:rPr sz="1400" spc="-5" dirty="0">
                <a:latin typeface="Carlito"/>
                <a:cs typeface="Carlito"/>
              </a:rPr>
              <a:t>bütün maliyetlerinin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iş programındaki zaman çizelgesine  yerleştirilmesiyle </a:t>
            </a:r>
            <a:r>
              <a:rPr sz="1400" spc="-20" dirty="0">
                <a:latin typeface="Carlito"/>
                <a:cs typeface="Carlito"/>
              </a:rPr>
              <a:t>ortaya </a:t>
            </a:r>
            <a:r>
              <a:rPr sz="1400" spc="-5" dirty="0">
                <a:latin typeface="Carlito"/>
                <a:cs typeface="Carlito"/>
              </a:rPr>
              <a:t>çıkmış </a:t>
            </a:r>
            <a:r>
              <a:rPr sz="1400" b="1" spc="-5" dirty="0">
                <a:latin typeface="Carlito"/>
                <a:cs typeface="Carlito"/>
              </a:rPr>
              <a:t>projenin zamansal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mali </a:t>
            </a:r>
            <a:r>
              <a:rPr sz="1400" b="1" dirty="0">
                <a:latin typeface="Carlito"/>
                <a:cs typeface="Carlito"/>
              </a:rPr>
              <a:t>bir </a:t>
            </a:r>
            <a:r>
              <a:rPr sz="1400" b="1" spc="-35" dirty="0">
                <a:latin typeface="Carlito"/>
                <a:cs typeface="Carlito"/>
              </a:rPr>
              <a:t>özeti</a:t>
            </a:r>
            <a:r>
              <a:rPr sz="1400" spc="-35" dirty="0">
                <a:latin typeface="Carlito"/>
                <a:cs typeface="Carlito"/>
              </a:rPr>
              <a:t>dir. </a:t>
            </a:r>
            <a:r>
              <a:rPr sz="1400" spc="-5" dirty="0">
                <a:latin typeface="Carlito"/>
                <a:cs typeface="Carlito"/>
              </a:rPr>
              <a:t>Bütçede  </a:t>
            </a:r>
            <a:r>
              <a:rPr sz="1400" dirty="0">
                <a:latin typeface="Carlito"/>
                <a:cs typeface="Carlito"/>
              </a:rPr>
              <a:t>tüm giderler açık </a:t>
            </a:r>
            <a:r>
              <a:rPr sz="1400" spc="-10" dirty="0">
                <a:latin typeface="Carlito"/>
                <a:cs typeface="Carlito"/>
              </a:rPr>
              <a:t>olarak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belirtilmelidir.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Bütçe, </a:t>
            </a:r>
            <a:r>
              <a:rPr sz="1400" b="1" spc="-5" dirty="0">
                <a:latin typeface="Carlito"/>
                <a:cs typeface="Carlito"/>
              </a:rPr>
              <a:t>projenin iş dağılım yapısındaki </a:t>
            </a:r>
            <a:r>
              <a:rPr sz="1400" b="1" spc="-10" dirty="0">
                <a:latin typeface="Carlito"/>
                <a:cs typeface="Carlito"/>
              </a:rPr>
              <a:t>aktivitelerin </a:t>
            </a:r>
            <a:r>
              <a:rPr sz="1400" b="1" spc="-5" dirty="0">
                <a:latin typeface="Carlito"/>
                <a:cs typeface="Carlito"/>
              </a:rPr>
              <a:t>başlangıç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bitiş </a:t>
            </a:r>
            <a:r>
              <a:rPr sz="1400" b="1" spc="-10" dirty="0">
                <a:latin typeface="Carlito"/>
                <a:cs typeface="Carlito"/>
              </a:rPr>
              <a:t>süreleri </a:t>
            </a:r>
            <a:r>
              <a:rPr sz="1400" b="1" dirty="0">
                <a:latin typeface="Carlito"/>
                <a:cs typeface="Carlito"/>
              </a:rPr>
              <a:t>ile  </a:t>
            </a:r>
            <a:r>
              <a:rPr sz="1400" b="1" spc="-5" dirty="0">
                <a:latin typeface="Carlito"/>
                <a:cs typeface="Carlito"/>
              </a:rPr>
              <a:t>maliyetlerinin </a:t>
            </a:r>
            <a:r>
              <a:rPr sz="1400" b="1" spc="-20" dirty="0">
                <a:latin typeface="Carlito"/>
                <a:cs typeface="Carlito"/>
              </a:rPr>
              <a:t>birleşimi</a:t>
            </a:r>
            <a:r>
              <a:rPr sz="1400" spc="-20" dirty="0">
                <a:latin typeface="Carlito"/>
                <a:cs typeface="Carlito"/>
              </a:rPr>
              <a:t>dir. </a:t>
            </a:r>
            <a:r>
              <a:rPr sz="1400" spc="-5" dirty="0">
                <a:latin typeface="Carlito"/>
                <a:cs typeface="Carlito"/>
              </a:rPr>
              <a:t>Bütçedeki bilgiler </a:t>
            </a:r>
            <a:r>
              <a:rPr sz="1400" spc="-10" dirty="0">
                <a:latin typeface="Carlito"/>
                <a:cs typeface="Carlito"/>
              </a:rPr>
              <a:t>kullanılarak proje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20" dirty="0">
                <a:latin typeface="Carlito"/>
                <a:cs typeface="Carlito"/>
              </a:rPr>
              <a:t>hayati </a:t>
            </a:r>
            <a:r>
              <a:rPr sz="1400" spc="-5" dirty="0">
                <a:latin typeface="Carlito"/>
                <a:cs typeface="Carlito"/>
              </a:rPr>
              <a:t>önem  </a:t>
            </a:r>
            <a:r>
              <a:rPr sz="1400" spc="-10" dirty="0">
                <a:latin typeface="Carlito"/>
                <a:cs typeface="Carlito"/>
              </a:rPr>
              <a:t>taşıyan </a:t>
            </a:r>
            <a:r>
              <a:rPr sz="1400" dirty="0">
                <a:latin typeface="Carlito"/>
                <a:cs typeface="Carlito"/>
              </a:rPr>
              <a:t>nakit </a:t>
            </a:r>
            <a:r>
              <a:rPr sz="1400" spc="-5" dirty="0">
                <a:latin typeface="Carlito"/>
                <a:cs typeface="Carlito"/>
              </a:rPr>
              <a:t>akışı tablosu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çıkarılabilir.</a:t>
            </a:r>
            <a:endParaRPr sz="1400" dirty="0">
              <a:latin typeface="Carlito"/>
              <a:cs typeface="Carlito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yöneticisi bütçenin oluşturulması </a:t>
            </a:r>
            <a:r>
              <a:rPr sz="1400" spc="-10" dirty="0">
                <a:latin typeface="Carlito"/>
                <a:cs typeface="Carlito"/>
              </a:rPr>
              <a:t>ve kabul </a:t>
            </a:r>
            <a:r>
              <a:rPr sz="1400" dirty="0">
                <a:latin typeface="Carlito"/>
                <a:cs typeface="Carlito"/>
              </a:rPr>
              <a:t>edilmesi </a:t>
            </a:r>
            <a:r>
              <a:rPr sz="1400" spc="-5" dirty="0">
                <a:latin typeface="Carlito"/>
                <a:cs typeface="Carlito"/>
              </a:rPr>
              <a:t>safhalarında </a:t>
            </a:r>
            <a:r>
              <a:rPr sz="1400" spc="-10" dirty="0">
                <a:latin typeface="Carlito"/>
                <a:cs typeface="Carlito"/>
              </a:rPr>
              <a:t>direkt  olarak </a:t>
            </a:r>
            <a:r>
              <a:rPr sz="1400" spc="-15" dirty="0">
                <a:latin typeface="Carlito"/>
                <a:cs typeface="Carlito"/>
              </a:rPr>
              <a:t>rol </a:t>
            </a:r>
            <a:r>
              <a:rPr sz="1400" dirty="0">
                <a:latin typeface="Carlito"/>
                <a:cs typeface="Carlito"/>
              </a:rPr>
              <a:t>almalıdır [14]. Bu </a:t>
            </a:r>
            <a:r>
              <a:rPr sz="1400" spc="-5" dirty="0">
                <a:latin typeface="Carlito"/>
                <a:cs typeface="Carlito"/>
              </a:rPr>
              <a:t>şekilde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yöneticisinin </a:t>
            </a:r>
            <a:r>
              <a:rPr sz="1400" spc="-10" dirty="0">
                <a:latin typeface="Carlito"/>
                <a:cs typeface="Carlito"/>
              </a:rPr>
              <a:t>proje süresi </a:t>
            </a:r>
            <a:r>
              <a:rPr sz="1400" spc="-5" dirty="0">
                <a:latin typeface="Carlito"/>
                <a:cs typeface="Carlito"/>
              </a:rPr>
              <a:t>boyunca  maliyetleri takip etmesi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20" dirty="0">
                <a:latin typeface="Carlito"/>
                <a:cs typeface="Carlito"/>
              </a:rPr>
              <a:t>kontrol </a:t>
            </a:r>
            <a:r>
              <a:rPr sz="1400" dirty="0">
                <a:latin typeface="Carlito"/>
                <a:cs typeface="Carlito"/>
              </a:rPr>
              <a:t>altında tutması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kolaylaşır.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48979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3358" y="6389014"/>
            <a:ext cx="266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6/84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26945" y="447596"/>
            <a:ext cx="50018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20" dirty="0"/>
              <a:t>YÖNETİMİ</a:t>
            </a:r>
            <a:r>
              <a:rPr sz="2000" spc="-60" dirty="0"/>
              <a:t> </a:t>
            </a:r>
            <a:r>
              <a:rPr sz="2000" spc="-5" dirty="0"/>
              <a:t>AŞAMALARI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3545" y="791057"/>
            <a:ext cx="8835390" cy="4703852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endParaRPr lang="tr-TR" sz="1600" b="1" dirty="0" smtClean="0">
              <a:latin typeface="Carlito"/>
              <a:cs typeface="Carlito"/>
            </a:endParaRPr>
          </a:p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600" b="1" dirty="0" err="1" smtClean="0">
                <a:latin typeface="Carlito"/>
                <a:cs typeface="Carlito"/>
              </a:rPr>
              <a:t>Finans</a:t>
            </a:r>
            <a:r>
              <a:rPr sz="1600" b="1" spc="-35" dirty="0" smtClean="0">
                <a:latin typeface="Carlito"/>
                <a:cs typeface="Carlito"/>
              </a:rPr>
              <a:t> </a:t>
            </a:r>
            <a:r>
              <a:rPr sz="1600" b="1" dirty="0">
                <a:latin typeface="Carlito"/>
                <a:cs typeface="Carlito"/>
              </a:rPr>
              <a:t>Planlaması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Finans </a:t>
            </a:r>
            <a:r>
              <a:rPr sz="1600" dirty="0">
                <a:latin typeface="Carlito"/>
                <a:cs typeface="Carlito"/>
              </a:rPr>
              <a:t>planlamasının amacı, </a:t>
            </a:r>
            <a:r>
              <a:rPr sz="1600" spc="-10" dirty="0">
                <a:latin typeface="Carlito"/>
                <a:cs typeface="Carlito"/>
              </a:rPr>
              <a:t>avansı </a:t>
            </a:r>
            <a:r>
              <a:rPr sz="1600" spc="-5" dirty="0">
                <a:latin typeface="Carlito"/>
                <a:cs typeface="Carlito"/>
              </a:rPr>
              <a:t>olsun olmasın bir </a:t>
            </a:r>
            <a:r>
              <a:rPr sz="1600" dirty="0">
                <a:latin typeface="Carlito"/>
                <a:cs typeface="Carlito"/>
              </a:rPr>
              <a:t>inşaatın </a:t>
            </a:r>
            <a:r>
              <a:rPr sz="1600" spc="-5" dirty="0">
                <a:latin typeface="Carlito"/>
                <a:cs typeface="Carlito"/>
              </a:rPr>
              <a:t>finans </a:t>
            </a:r>
            <a:r>
              <a:rPr sz="1600" spc="-10" dirty="0">
                <a:latin typeface="Carlito"/>
                <a:cs typeface="Carlito"/>
              </a:rPr>
              <a:t>(para, </a:t>
            </a:r>
            <a:r>
              <a:rPr sz="1600" spc="-5" dirty="0">
                <a:latin typeface="Carlito"/>
                <a:cs typeface="Carlito"/>
              </a:rPr>
              <a:t>nakit)  sorunu yaşamadan nasıl yönetileceğinin </a:t>
            </a:r>
            <a:r>
              <a:rPr sz="1600" spc="-15" dirty="0">
                <a:latin typeface="Carlito"/>
                <a:cs typeface="Carlito"/>
              </a:rPr>
              <a:t>belirlenmesidir. </a:t>
            </a:r>
            <a:r>
              <a:rPr sz="1600" spc="-10" dirty="0">
                <a:latin typeface="Carlito"/>
                <a:cs typeface="Carlito"/>
              </a:rPr>
              <a:t>Doğal olarak,  </a:t>
            </a:r>
            <a:r>
              <a:rPr sz="1600" spc="-5" dirty="0">
                <a:latin typeface="Carlito"/>
                <a:cs typeface="Carlito"/>
              </a:rPr>
              <a:t>planlamanın doğru </a:t>
            </a:r>
            <a:r>
              <a:rPr sz="1600" spc="-15" dirty="0">
                <a:latin typeface="Carlito"/>
                <a:cs typeface="Carlito"/>
              </a:rPr>
              <a:t>ve gerçekçi </a:t>
            </a:r>
            <a:r>
              <a:rPr sz="1600" spc="-5" dirty="0">
                <a:latin typeface="Carlito"/>
                <a:cs typeface="Carlito"/>
              </a:rPr>
              <a:t>bir şekilde yapılması </a:t>
            </a:r>
            <a:r>
              <a:rPr sz="1600" spc="-35" dirty="0">
                <a:latin typeface="Carlito"/>
                <a:cs typeface="Carlito"/>
              </a:rPr>
              <a:t>gerekir. </a:t>
            </a:r>
            <a:r>
              <a:rPr sz="1600" dirty="0">
                <a:latin typeface="Carlito"/>
                <a:cs typeface="Carlito"/>
              </a:rPr>
              <a:t>Bu </a:t>
            </a:r>
            <a:r>
              <a:rPr sz="1600" spc="-20" dirty="0">
                <a:latin typeface="Carlito"/>
                <a:cs typeface="Carlito"/>
              </a:rPr>
              <a:t>koşul </a:t>
            </a:r>
            <a:r>
              <a:rPr sz="1600" spc="-10" dirty="0">
                <a:latin typeface="Carlito"/>
                <a:cs typeface="Carlito"/>
              </a:rPr>
              <a:t>yetmez.  Ayrıca </a:t>
            </a:r>
            <a:r>
              <a:rPr sz="1600" spc="-5" dirty="0">
                <a:latin typeface="Carlito"/>
                <a:cs typeface="Carlito"/>
              </a:rPr>
              <a:t>finans planının inşaat süresince </a:t>
            </a:r>
            <a:r>
              <a:rPr sz="1600" dirty="0">
                <a:latin typeface="Carlito"/>
                <a:cs typeface="Carlito"/>
              </a:rPr>
              <a:t>titizlikle </a:t>
            </a:r>
            <a:r>
              <a:rPr sz="1600" spc="-10" dirty="0">
                <a:latin typeface="Carlito"/>
                <a:cs typeface="Carlito"/>
              </a:rPr>
              <a:t>uygulanması, </a:t>
            </a:r>
            <a:r>
              <a:rPr sz="1600" dirty="0">
                <a:latin typeface="Carlito"/>
                <a:cs typeface="Carlito"/>
              </a:rPr>
              <a:t>izlenmesi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20" dirty="0">
                <a:latin typeface="Carlito"/>
                <a:cs typeface="Carlito"/>
              </a:rPr>
              <a:t>kontrolü  </a:t>
            </a:r>
            <a:r>
              <a:rPr sz="1600" spc="-35" dirty="0">
                <a:latin typeface="Carlito"/>
                <a:cs typeface="Carlito"/>
              </a:rPr>
              <a:t>gerekir.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Finans planlaması, inşaat </a:t>
            </a:r>
            <a:r>
              <a:rPr sz="1600" dirty="0">
                <a:latin typeface="Carlito"/>
                <a:cs typeface="Carlito"/>
              </a:rPr>
              <a:t>için </a:t>
            </a:r>
            <a:r>
              <a:rPr sz="1600" spc="-10" dirty="0">
                <a:latin typeface="Carlito"/>
                <a:cs typeface="Carlito"/>
              </a:rPr>
              <a:t>gerekli </a:t>
            </a:r>
            <a:r>
              <a:rPr sz="1600" spc="-5" dirty="0">
                <a:latin typeface="Carlito"/>
                <a:cs typeface="Carlito"/>
              </a:rPr>
              <a:t>olan</a:t>
            </a:r>
            <a:r>
              <a:rPr sz="1600" spc="5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paranın,</a:t>
            </a:r>
            <a:endParaRPr sz="1600" dirty="0">
              <a:latin typeface="Carlito"/>
              <a:cs typeface="Carlito"/>
            </a:endParaRPr>
          </a:p>
          <a:p>
            <a:pPr marL="1270000" lvl="1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270000" algn="l"/>
                <a:tab pos="1270635" algn="l"/>
              </a:tabLst>
            </a:pPr>
            <a:r>
              <a:rPr sz="1600" dirty="0">
                <a:latin typeface="Carlito"/>
                <a:cs typeface="Carlito"/>
              </a:rPr>
              <a:t>Ne </a:t>
            </a:r>
            <a:r>
              <a:rPr sz="1600" spc="-5" dirty="0">
                <a:latin typeface="Carlito"/>
                <a:cs typeface="Carlito"/>
              </a:rPr>
              <a:t>zaman, </a:t>
            </a:r>
            <a:r>
              <a:rPr sz="1600" b="1" spc="-5" dirty="0">
                <a:latin typeface="Carlito"/>
                <a:cs typeface="Carlito"/>
              </a:rPr>
              <a:t>nereden</a:t>
            </a:r>
            <a:r>
              <a:rPr sz="1600" b="1" spc="-10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sağlanacağı</a:t>
            </a:r>
            <a:r>
              <a:rPr sz="1600" spc="-5" dirty="0">
                <a:latin typeface="Carlito"/>
                <a:cs typeface="Carlito"/>
              </a:rPr>
              <a:t>?</a:t>
            </a:r>
            <a:endParaRPr sz="1600" dirty="0">
              <a:latin typeface="Carlito"/>
              <a:cs typeface="Carlito"/>
            </a:endParaRPr>
          </a:p>
          <a:p>
            <a:pPr marL="1270000" lvl="1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270000" algn="l"/>
                <a:tab pos="1270635" algn="l"/>
              </a:tabLst>
            </a:pPr>
            <a:r>
              <a:rPr sz="1600" dirty="0">
                <a:latin typeface="Carlito"/>
                <a:cs typeface="Carlito"/>
              </a:rPr>
              <a:t>Ne </a:t>
            </a:r>
            <a:r>
              <a:rPr sz="1600" spc="-10" dirty="0">
                <a:latin typeface="Carlito"/>
                <a:cs typeface="Carlito"/>
              </a:rPr>
              <a:t>zaman, </a:t>
            </a:r>
            <a:r>
              <a:rPr sz="1600" b="1" spc="-10" dirty="0">
                <a:latin typeface="Carlito"/>
                <a:cs typeface="Carlito"/>
              </a:rPr>
              <a:t>nerelerde</a:t>
            </a:r>
            <a:r>
              <a:rPr sz="1600" b="1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kullanılacağı</a:t>
            </a:r>
            <a:r>
              <a:rPr sz="1600" spc="-5" dirty="0">
                <a:latin typeface="Carlito"/>
                <a:cs typeface="Carlito"/>
              </a:rPr>
              <a:t>?</a:t>
            </a:r>
            <a:endParaRPr sz="1600" dirty="0">
              <a:latin typeface="Carlito"/>
              <a:cs typeface="Carlito"/>
            </a:endParaRPr>
          </a:p>
          <a:p>
            <a:pPr marL="1270000" marR="6350" lvl="1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270000" algn="l"/>
                <a:tab pos="1270635" algn="l"/>
              </a:tabLst>
            </a:pPr>
            <a:r>
              <a:rPr sz="1600" b="1" spc="-5" dirty="0">
                <a:latin typeface="Carlito"/>
                <a:cs typeface="Carlito"/>
              </a:rPr>
              <a:t>Optimum nakit düzeyinin ne olacağı</a:t>
            </a:r>
            <a:r>
              <a:rPr sz="1600" spc="-5" dirty="0">
                <a:latin typeface="Carlito"/>
                <a:cs typeface="Carlito"/>
              </a:rPr>
              <a:t>? sorularının, </a:t>
            </a:r>
            <a:r>
              <a:rPr sz="1600" spc="-15" dirty="0">
                <a:latin typeface="Carlito"/>
                <a:cs typeface="Carlito"/>
              </a:rPr>
              <a:t>gerçekçi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dirty="0">
                <a:latin typeface="Carlito"/>
                <a:cs typeface="Carlito"/>
              </a:rPr>
              <a:t>şekilde  önceden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cevaplandırılmasıdır.</a:t>
            </a:r>
            <a:endParaRPr sz="1600" dirty="0">
              <a:latin typeface="Carlito"/>
              <a:cs typeface="Carlito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Finans </a:t>
            </a:r>
            <a:r>
              <a:rPr sz="1600" dirty="0">
                <a:latin typeface="Carlito"/>
                <a:cs typeface="Carlito"/>
              </a:rPr>
              <a:t>planlaması, </a:t>
            </a:r>
            <a:r>
              <a:rPr sz="1600" spc="-10" dirty="0">
                <a:latin typeface="Carlito"/>
                <a:cs typeface="Carlito"/>
              </a:rPr>
              <a:t>yasak </a:t>
            </a:r>
            <a:r>
              <a:rPr sz="1600" spc="-5" dirty="0">
                <a:latin typeface="Carlito"/>
                <a:cs typeface="Carlito"/>
              </a:rPr>
              <a:t>savmak </a:t>
            </a:r>
            <a:r>
              <a:rPr sz="1600" dirty="0">
                <a:latin typeface="Carlito"/>
                <a:cs typeface="Carlito"/>
              </a:rPr>
              <a:t>için, ele alınmış </a:t>
            </a:r>
            <a:r>
              <a:rPr sz="1600" spc="-10" dirty="0">
                <a:latin typeface="Carlito"/>
                <a:cs typeface="Carlito"/>
              </a:rPr>
              <a:t>ve ayrıntılı </a:t>
            </a:r>
            <a:r>
              <a:rPr sz="1600" spc="-5" dirty="0">
                <a:latin typeface="Carlito"/>
                <a:cs typeface="Carlito"/>
              </a:rPr>
              <a:t>hesaplar yapılmadan  hazırlanmış </a:t>
            </a:r>
            <a:r>
              <a:rPr sz="1600" dirty="0">
                <a:latin typeface="Carlito"/>
                <a:cs typeface="Carlito"/>
              </a:rPr>
              <a:t>ise, </a:t>
            </a:r>
            <a:r>
              <a:rPr sz="1600" spc="-5" dirty="0">
                <a:latin typeface="Carlito"/>
                <a:cs typeface="Carlito"/>
              </a:rPr>
              <a:t>bir işe </a:t>
            </a:r>
            <a:r>
              <a:rPr sz="1600" spc="-10" dirty="0">
                <a:latin typeface="Carlito"/>
                <a:cs typeface="Carlito"/>
              </a:rPr>
              <a:t>yaramaz, </a:t>
            </a:r>
            <a:r>
              <a:rPr sz="1600" spc="-5" dirty="0">
                <a:latin typeface="Carlito"/>
                <a:cs typeface="Carlito"/>
              </a:rPr>
              <a:t>sadece </a:t>
            </a:r>
            <a:r>
              <a:rPr sz="1600" dirty="0">
                <a:latin typeface="Carlito"/>
                <a:cs typeface="Carlito"/>
              </a:rPr>
              <a:t>akıl </a:t>
            </a:r>
            <a:r>
              <a:rPr sz="1600" spc="-5" dirty="0">
                <a:latin typeface="Carlito"/>
                <a:cs typeface="Carlito"/>
              </a:rPr>
              <a:t>karıştırır; </a:t>
            </a:r>
            <a:r>
              <a:rPr sz="1600" spc="-15" dirty="0">
                <a:latin typeface="Carlito"/>
                <a:cs typeface="Carlito"/>
              </a:rPr>
              <a:t>Yüklenici </a:t>
            </a:r>
            <a:r>
              <a:rPr sz="1600" spc="-5" dirty="0">
                <a:latin typeface="Carlito"/>
                <a:cs typeface="Carlito"/>
              </a:rPr>
              <a:t>ile şantiye </a:t>
            </a:r>
            <a:r>
              <a:rPr sz="1600" spc="-10" dirty="0">
                <a:latin typeface="Carlito"/>
                <a:cs typeface="Carlito"/>
              </a:rPr>
              <a:t>arasında  </a:t>
            </a:r>
            <a:r>
              <a:rPr sz="1600" spc="-15" dirty="0">
                <a:latin typeface="Carlito"/>
                <a:cs typeface="Carlito"/>
              </a:rPr>
              <a:t>krize </a:t>
            </a:r>
            <a:r>
              <a:rPr sz="1600" spc="-5" dirty="0">
                <a:latin typeface="Carlito"/>
                <a:cs typeface="Carlito"/>
              </a:rPr>
              <a:t>neden</a:t>
            </a:r>
            <a:r>
              <a:rPr sz="1600" spc="15" dirty="0">
                <a:latin typeface="Carlito"/>
                <a:cs typeface="Carlito"/>
              </a:rPr>
              <a:t> </a:t>
            </a:r>
            <a:r>
              <a:rPr sz="1600" spc="-45" dirty="0">
                <a:latin typeface="Carlito"/>
                <a:cs typeface="Carlito"/>
              </a:rPr>
              <a:t>olur.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87511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9835" y="646303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5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0714" y="1488287"/>
            <a:ext cx="8140345" cy="3860031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dirty="0">
                <a:latin typeface="Carlito"/>
                <a:cs typeface="Carlito"/>
              </a:rPr>
              <a:t>Finans</a:t>
            </a:r>
            <a:r>
              <a:rPr sz="1400" b="1" i="1" spc="-5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Analizi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arlito"/>
                <a:cs typeface="Carlito"/>
              </a:rPr>
              <a:t>Aşağıda </a:t>
            </a:r>
            <a:r>
              <a:rPr sz="1400" spc="-5" dirty="0">
                <a:latin typeface="Carlito"/>
                <a:cs typeface="Carlito"/>
              </a:rPr>
              <a:t>sıralanan bilanço </a:t>
            </a:r>
            <a:r>
              <a:rPr sz="1400" dirty="0">
                <a:latin typeface="Carlito"/>
                <a:cs typeface="Carlito"/>
              </a:rPr>
              <a:t>ana </a:t>
            </a:r>
            <a:r>
              <a:rPr sz="1400" spc="-5" dirty="0">
                <a:latin typeface="Carlito"/>
                <a:cs typeface="Carlito"/>
              </a:rPr>
              <a:t>kalemleri </a:t>
            </a:r>
            <a:r>
              <a:rPr sz="1400" spc="-10" dirty="0">
                <a:latin typeface="Carlito"/>
                <a:cs typeface="Carlito"/>
              </a:rPr>
              <a:t>tek </a:t>
            </a:r>
            <a:r>
              <a:rPr sz="1400" spc="-5" dirty="0">
                <a:latin typeface="Carlito"/>
                <a:cs typeface="Carlito"/>
              </a:rPr>
              <a:t>tek ele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alınır;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spc="-5" dirty="0">
                <a:latin typeface="Carlito"/>
                <a:cs typeface="Carlito"/>
              </a:rPr>
              <a:t>Pasifler</a:t>
            </a:r>
            <a:endParaRPr sz="1400" dirty="0">
              <a:latin typeface="Carlito"/>
              <a:cs typeface="Carlito"/>
            </a:endParaRPr>
          </a:p>
          <a:p>
            <a:pPr marL="1111250" lvl="1" indent="-184785">
              <a:lnSpc>
                <a:spcPct val="100000"/>
              </a:lnSpc>
              <a:buAutoNum type="romanUcPeriod"/>
              <a:tabLst>
                <a:tab pos="1111885" algn="l"/>
              </a:tabLst>
            </a:pPr>
            <a:r>
              <a:rPr sz="1400" spc="-10" dirty="0">
                <a:latin typeface="Carlito"/>
                <a:cs typeface="Carlito"/>
              </a:rPr>
              <a:t>Kısa </a:t>
            </a:r>
            <a:r>
              <a:rPr sz="1400" spc="-20" dirty="0">
                <a:latin typeface="Carlito"/>
                <a:cs typeface="Carlito"/>
              </a:rPr>
              <a:t>Vadeli </a:t>
            </a:r>
            <a:r>
              <a:rPr sz="1400" spc="-5" dirty="0">
                <a:latin typeface="Carlito"/>
                <a:cs typeface="Carlito"/>
              </a:rPr>
              <a:t>Borçlar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(a+b+c+d+e)</a:t>
            </a: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Finansal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Borçlar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Ticari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Borçlar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Diğer </a:t>
            </a:r>
            <a:r>
              <a:rPr sz="1400" spc="-10" dirty="0">
                <a:latin typeface="Carlito"/>
                <a:cs typeface="Carlito"/>
              </a:rPr>
              <a:t>Kısa </a:t>
            </a:r>
            <a:r>
              <a:rPr sz="1400" spc="-20" dirty="0">
                <a:latin typeface="Carlito"/>
                <a:cs typeface="Carlito"/>
              </a:rPr>
              <a:t>Vadeli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Borçlar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Alınan Sipariş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Avansları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10" dirty="0">
                <a:latin typeface="Carlito"/>
                <a:cs typeface="Carlito"/>
              </a:rPr>
              <a:t>Borç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Gider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Karşılıkları</a:t>
            </a:r>
            <a:endParaRPr sz="1400" dirty="0">
              <a:latin typeface="Carlito"/>
              <a:cs typeface="Carlito"/>
            </a:endParaRPr>
          </a:p>
          <a:p>
            <a:pPr marL="1173480" lvl="1" indent="-247015">
              <a:lnSpc>
                <a:spcPct val="100000"/>
              </a:lnSpc>
              <a:spcBef>
                <a:spcPts val="1200"/>
              </a:spcBef>
              <a:buAutoNum type="romanUcPeriod"/>
              <a:tabLst>
                <a:tab pos="1174115" algn="l"/>
              </a:tabLst>
            </a:pPr>
            <a:r>
              <a:rPr sz="1400" spc="-5" dirty="0">
                <a:latin typeface="Carlito"/>
                <a:cs typeface="Carlito"/>
              </a:rPr>
              <a:t>Uzun </a:t>
            </a:r>
            <a:r>
              <a:rPr sz="1400" spc="-20" dirty="0">
                <a:latin typeface="Carlito"/>
                <a:cs typeface="Carlito"/>
              </a:rPr>
              <a:t>Vadeli </a:t>
            </a:r>
            <a:r>
              <a:rPr sz="1400" spc="-5" dirty="0">
                <a:latin typeface="Carlito"/>
                <a:cs typeface="Carlito"/>
              </a:rPr>
              <a:t>Borçlar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(a+b+c+d+e)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Finansal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Borçlar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Ticari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Borçlar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Diğer Uzun </a:t>
            </a:r>
            <a:r>
              <a:rPr sz="1400" spc="-15" dirty="0">
                <a:latin typeface="Carlito"/>
                <a:cs typeface="Carlito"/>
              </a:rPr>
              <a:t>Vadeli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Borçlar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Alınan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Avans(lar)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10" dirty="0">
                <a:latin typeface="Carlito"/>
                <a:cs typeface="Carlito"/>
              </a:rPr>
              <a:t>Borç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Gider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Karşılıkları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88540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4085" y="566293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6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0302" y="2345537"/>
            <a:ext cx="6195060" cy="2844368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dirty="0">
                <a:latin typeface="Carlito"/>
                <a:cs typeface="Carlito"/>
              </a:rPr>
              <a:t>Finans</a:t>
            </a:r>
            <a:r>
              <a:rPr sz="1400" b="1" i="1" spc="-5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Analizi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arlito"/>
                <a:cs typeface="Carlito"/>
              </a:rPr>
              <a:t>Aşağıda </a:t>
            </a:r>
            <a:r>
              <a:rPr sz="1400" spc="-5" dirty="0">
                <a:latin typeface="Carlito"/>
                <a:cs typeface="Carlito"/>
              </a:rPr>
              <a:t>sıralanan bilanço </a:t>
            </a:r>
            <a:r>
              <a:rPr sz="1400" dirty="0">
                <a:latin typeface="Carlito"/>
                <a:cs typeface="Carlito"/>
              </a:rPr>
              <a:t>ana </a:t>
            </a:r>
            <a:r>
              <a:rPr sz="1400" spc="-5" dirty="0">
                <a:latin typeface="Carlito"/>
                <a:cs typeface="Carlito"/>
              </a:rPr>
              <a:t>kalemleri </a:t>
            </a:r>
            <a:r>
              <a:rPr sz="1400" spc="-10" dirty="0">
                <a:latin typeface="Carlito"/>
                <a:cs typeface="Carlito"/>
              </a:rPr>
              <a:t>tek </a:t>
            </a:r>
            <a:r>
              <a:rPr sz="1400" spc="-5" dirty="0">
                <a:latin typeface="Carlito"/>
                <a:cs typeface="Carlito"/>
              </a:rPr>
              <a:t>tek ele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alınır;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spcBef>
                <a:spcPts val="1200"/>
              </a:spcBef>
              <a:buAutoNum type="romanUcPeriod" startAt="3"/>
              <a:tabLst>
                <a:tab pos="926465" algn="l"/>
                <a:tab pos="927100" algn="l"/>
              </a:tabLst>
            </a:pPr>
            <a:r>
              <a:rPr sz="1400" spc="-5" dirty="0">
                <a:latin typeface="Carlito"/>
                <a:cs typeface="Carlito"/>
              </a:rPr>
              <a:t>Öz </a:t>
            </a:r>
            <a:r>
              <a:rPr sz="1400" spc="-15" dirty="0">
                <a:latin typeface="Carlito"/>
                <a:cs typeface="Carlito"/>
              </a:rPr>
              <a:t>Sermaye</a:t>
            </a:r>
            <a:r>
              <a:rPr sz="1400" spc="-5" dirty="0">
                <a:latin typeface="Carlito"/>
                <a:cs typeface="Carlito"/>
              </a:rPr>
              <a:t> (a+b+c+d+e+f+g+h)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15" dirty="0">
                <a:latin typeface="Carlito"/>
                <a:cs typeface="Carlito"/>
              </a:rPr>
              <a:t>Sermaye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15" dirty="0">
                <a:latin typeface="Carlito"/>
                <a:cs typeface="Carlito"/>
              </a:rPr>
              <a:t>Sermaye </a:t>
            </a:r>
            <a:r>
              <a:rPr sz="1400" spc="-20" dirty="0">
                <a:latin typeface="Carlito"/>
                <a:cs typeface="Carlito"/>
              </a:rPr>
              <a:t>Taahhütleri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(-)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10" dirty="0">
                <a:latin typeface="Carlito"/>
                <a:cs typeface="Carlito"/>
              </a:rPr>
              <a:t>Emisyon</a:t>
            </a:r>
            <a:r>
              <a:rPr sz="1400" spc="-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Primi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1841500" algn="l"/>
                <a:tab pos="1842135" algn="l"/>
              </a:tabLst>
            </a:pPr>
            <a:r>
              <a:rPr sz="1400" spc="-20" dirty="0">
                <a:latin typeface="Carlito"/>
                <a:cs typeface="Carlito"/>
              </a:rPr>
              <a:t>Yeniden </a:t>
            </a:r>
            <a:r>
              <a:rPr sz="1400" spc="-5" dirty="0">
                <a:latin typeface="Carlito"/>
                <a:cs typeface="Carlito"/>
              </a:rPr>
              <a:t>Değerleme Değer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Artışı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20" dirty="0">
                <a:latin typeface="Carlito"/>
                <a:cs typeface="Carlito"/>
              </a:rPr>
              <a:t>Yedekler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Net </a:t>
            </a:r>
            <a:r>
              <a:rPr sz="1400" dirty="0">
                <a:latin typeface="Carlito"/>
                <a:cs typeface="Carlito"/>
              </a:rPr>
              <a:t>Dönem</a:t>
            </a:r>
            <a:r>
              <a:rPr sz="1400" spc="-2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Karı</a:t>
            </a:r>
            <a:endParaRPr sz="1400" dirty="0">
              <a:latin typeface="Carlito"/>
              <a:cs typeface="Carlito"/>
            </a:endParaRP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spc="-5" dirty="0">
                <a:latin typeface="Carlito"/>
                <a:cs typeface="Carlito"/>
              </a:rPr>
              <a:t>Dönem </a:t>
            </a:r>
            <a:r>
              <a:rPr sz="1400" spc="-10" dirty="0">
                <a:latin typeface="Carlito"/>
                <a:cs typeface="Carlito"/>
              </a:rPr>
              <a:t>Zararı</a:t>
            </a:r>
            <a:r>
              <a:rPr sz="1400" spc="-2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(-)</a:t>
            </a:r>
          </a:p>
          <a:p>
            <a:pPr marL="1841500" lvl="2" indent="-457834">
              <a:lnSpc>
                <a:spcPct val="100000"/>
              </a:lnSpc>
              <a:buAutoNum type="alphaLcPeriod"/>
              <a:tabLst>
                <a:tab pos="1841500" algn="l"/>
                <a:tab pos="1842135" algn="l"/>
              </a:tabLst>
            </a:pPr>
            <a:r>
              <a:rPr sz="1400" dirty="0">
                <a:latin typeface="Carlito"/>
                <a:cs typeface="Carlito"/>
              </a:rPr>
              <a:t>Geçmiş </a:t>
            </a:r>
            <a:r>
              <a:rPr sz="1400" spc="-20" dirty="0">
                <a:latin typeface="Carlito"/>
                <a:cs typeface="Carlito"/>
              </a:rPr>
              <a:t>Yıllar </a:t>
            </a:r>
            <a:r>
              <a:rPr sz="1400" spc="-10" dirty="0">
                <a:latin typeface="Carlito"/>
                <a:cs typeface="Carlito"/>
              </a:rPr>
              <a:t>Zararları</a:t>
            </a:r>
            <a:r>
              <a:rPr sz="1400" spc="7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(-)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81075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69351" y="6389014"/>
            <a:ext cx="3308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11/84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88234" y="406273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7845" y="1400311"/>
            <a:ext cx="6852284" cy="413703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dirty="0">
                <a:latin typeface="Carlito"/>
                <a:cs typeface="Carlito"/>
              </a:rPr>
              <a:t>Finans</a:t>
            </a:r>
            <a:r>
              <a:rPr sz="1400" b="1" i="1" spc="-5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Analizi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spc="-5" dirty="0">
                <a:latin typeface="Carlito"/>
                <a:cs typeface="Carlito"/>
              </a:rPr>
              <a:t>Gelir </a:t>
            </a:r>
            <a:r>
              <a:rPr sz="1400" b="1" spc="-25" dirty="0">
                <a:latin typeface="Carlito"/>
                <a:cs typeface="Carlito"/>
              </a:rPr>
              <a:t>Tablosu </a:t>
            </a:r>
            <a:r>
              <a:rPr sz="1400" b="1" dirty="0">
                <a:latin typeface="Carlito"/>
                <a:cs typeface="Carlito"/>
              </a:rPr>
              <a:t>Ana</a:t>
            </a:r>
            <a:r>
              <a:rPr sz="1400" b="1" spc="44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Kalemleri</a:t>
            </a:r>
            <a:r>
              <a:rPr sz="1400" spc="-5" dirty="0">
                <a:latin typeface="Carlito"/>
                <a:cs typeface="Carlito"/>
              </a:rPr>
              <a:t>;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spcBef>
                <a:spcPts val="1200"/>
              </a:spcBef>
              <a:buAutoNum type="alphaLcPeriod"/>
              <a:tabLst>
                <a:tab pos="926465" algn="l"/>
                <a:tab pos="927100" algn="l"/>
              </a:tabLst>
            </a:pPr>
            <a:r>
              <a:rPr sz="1400" dirty="0">
                <a:latin typeface="Carlito"/>
                <a:cs typeface="Carlito"/>
              </a:rPr>
              <a:t>Brüt </a:t>
            </a:r>
            <a:r>
              <a:rPr sz="1400" spc="-5" dirty="0">
                <a:latin typeface="Carlito"/>
                <a:cs typeface="Carlito"/>
              </a:rPr>
              <a:t>Satışlar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(Hakedişler)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10" dirty="0">
                <a:latin typeface="Carlito"/>
                <a:cs typeface="Carlito"/>
              </a:rPr>
              <a:t>Satıştan (Hakedişlerden) </a:t>
            </a:r>
            <a:r>
              <a:rPr sz="1400" spc="-5" dirty="0">
                <a:latin typeface="Carlito"/>
                <a:cs typeface="Carlito"/>
              </a:rPr>
              <a:t>İndirimler</a:t>
            </a:r>
            <a:r>
              <a:rPr sz="1400" spc="8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(-)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Carlito"/>
                <a:cs typeface="Carlito"/>
              </a:rPr>
              <a:t>Net Satışlar </a:t>
            </a:r>
            <a:r>
              <a:rPr sz="1400" dirty="0">
                <a:latin typeface="Carlito"/>
                <a:cs typeface="Carlito"/>
              </a:rPr>
              <a:t>= a +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b</a:t>
            </a:r>
          </a:p>
          <a:p>
            <a:pPr marL="927100" lvl="1" indent="-457200">
              <a:lnSpc>
                <a:spcPct val="10000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Carlito"/>
                <a:cs typeface="Carlito"/>
              </a:rPr>
              <a:t>Satışların Maliyeti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(-)</a:t>
            </a:r>
          </a:p>
          <a:p>
            <a:pPr marL="9271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Carlito"/>
                <a:cs typeface="Carlito"/>
              </a:rPr>
              <a:t>Brüt </a:t>
            </a:r>
            <a:r>
              <a:rPr sz="1400" spc="-5" dirty="0">
                <a:latin typeface="Carlito"/>
                <a:cs typeface="Carlito"/>
              </a:rPr>
              <a:t>Satış </a:t>
            </a:r>
            <a:r>
              <a:rPr sz="1400" spc="-10" dirty="0">
                <a:latin typeface="Carlito"/>
                <a:cs typeface="Carlito"/>
              </a:rPr>
              <a:t>Kar (Zararı) </a:t>
            </a:r>
            <a:r>
              <a:rPr sz="1400" dirty="0">
                <a:latin typeface="Carlito"/>
                <a:cs typeface="Carlito"/>
              </a:rPr>
              <a:t>= c +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d</a:t>
            </a:r>
          </a:p>
          <a:p>
            <a:pPr marL="927100" lvl="1" indent="-457200">
              <a:lnSpc>
                <a:spcPct val="100000"/>
              </a:lnSpc>
              <a:buAutoNum type="alphaLcPeriod" startAt="5"/>
              <a:tabLst>
                <a:tab pos="926465" algn="l"/>
                <a:tab pos="927100" algn="l"/>
              </a:tabLst>
            </a:pPr>
            <a:r>
              <a:rPr sz="1400" spc="-10" dirty="0">
                <a:latin typeface="Carlito"/>
                <a:cs typeface="Carlito"/>
              </a:rPr>
              <a:t>Faaliyet </a:t>
            </a:r>
            <a:r>
              <a:rPr sz="1400" spc="-5" dirty="0">
                <a:latin typeface="Carlito"/>
                <a:cs typeface="Carlito"/>
              </a:rPr>
              <a:t>Giderleri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(-)</a:t>
            </a:r>
            <a:endParaRPr sz="1400" dirty="0">
              <a:latin typeface="Carlito"/>
              <a:cs typeface="Carlito"/>
            </a:endParaRPr>
          </a:p>
          <a:p>
            <a:pPr marL="927100">
              <a:lnSpc>
                <a:spcPct val="100000"/>
              </a:lnSpc>
            </a:pPr>
            <a:r>
              <a:rPr sz="1400" spc="-5" dirty="0">
                <a:latin typeface="Carlito"/>
                <a:cs typeface="Carlito"/>
              </a:rPr>
              <a:t>Esas </a:t>
            </a:r>
            <a:r>
              <a:rPr sz="1400" spc="-10" dirty="0">
                <a:latin typeface="Carlito"/>
                <a:cs typeface="Carlito"/>
              </a:rPr>
              <a:t>Faaliyet Karı (Zararı) </a:t>
            </a:r>
            <a:r>
              <a:rPr sz="1400" dirty="0">
                <a:latin typeface="Carlito"/>
                <a:cs typeface="Carlito"/>
              </a:rPr>
              <a:t>= Brüt </a:t>
            </a:r>
            <a:r>
              <a:rPr sz="1400" spc="-5" dirty="0">
                <a:latin typeface="Carlito"/>
                <a:cs typeface="Carlito"/>
              </a:rPr>
              <a:t>Satış </a:t>
            </a:r>
            <a:r>
              <a:rPr sz="1400" spc="-10" dirty="0">
                <a:latin typeface="Carlito"/>
                <a:cs typeface="Carlito"/>
              </a:rPr>
              <a:t>Karı (Zararı) </a:t>
            </a:r>
            <a:r>
              <a:rPr sz="1400" dirty="0">
                <a:latin typeface="Carlito"/>
                <a:cs typeface="Carlito"/>
              </a:rPr>
              <a:t>+</a:t>
            </a:r>
            <a:r>
              <a:rPr sz="1400" spc="114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c</a:t>
            </a:r>
          </a:p>
          <a:p>
            <a:pPr marL="927100" lvl="1" indent="-457200">
              <a:lnSpc>
                <a:spcPct val="100000"/>
              </a:lnSpc>
              <a:buAutoNum type="alphaLcPeriod" startAt="6"/>
              <a:tabLst>
                <a:tab pos="926465" algn="l"/>
                <a:tab pos="927100" algn="l"/>
              </a:tabLst>
            </a:pPr>
            <a:r>
              <a:rPr sz="1400" spc="-5" dirty="0">
                <a:latin typeface="Carlito"/>
                <a:cs typeface="Carlito"/>
              </a:rPr>
              <a:t>Diğer </a:t>
            </a:r>
            <a:r>
              <a:rPr sz="1400" spc="-10" dirty="0">
                <a:latin typeface="Carlito"/>
                <a:cs typeface="Carlito"/>
              </a:rPr>
              <a:t>Faaliyetlerden </a:t>
            </a:r>
            <a:r>
              <a:rPr sz="1400" spc="-5" dirty="0">
                <a:latin typeface="Carlito"/>
                <a:cs typeface="Carlito"/>
              </a:rPr>
              <a:t>Gelirler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Karlar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buAutoNum type="alphaLcPeriod" startAt="6"/>
              <a:tabLst>
                <a:tab pos="926465" algn="l"/>
                <a:tab pos="927100" algn="l"/>
              </a:tabLst>
            </a:pPr>
            <a:r>
              <a:rPr sz="1400" spc="-5" dirty="0">
                <a:latin typeface="Carlito"/>
                <a:cs typeface="Carlito"/>
              </a:rPr>
              <a:t>Diğer </a:t>
            </a:r>
            <a:r>
              <a:rPr sz="1400" spc="-10" dirty="0">
                <a:latin typeface="Carlito"/>
                <a:cs typeface="Carlito"/>
              </a:rPr>
              <a:t>Faaliyetlerden </a:t>
            </a:r>
            <a:r>
              <a:rPr sz="1400" dirty="0">
                <a:latin typeface="Carlito"/>
                <a:cs typeface="Carlito"/>
              </a:rPr>
              <a:t>Giderler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Zararlar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(-)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buAutoNum type="alphaLcPeriod" startAt="6"/>
              <a:tabLst>
                <a:tab pos="926465" algn="l"/>
                <a:tab pos="927100" algn="l"/>
              </a:tabLst>
            </a:pPr>
            <a:r>
              <a:rPr sz="1400" spc="-5" dirty="0">
                <a:latin typeface="Carlito"/>
                <a:cs typeface="Carlito"/>
              </a:rPr>
              <a:t>Finansman Giderleri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(-)</a:t>
            </a:r>
            <a:endParaRPr sz="1400" dirty="0">
              <a:latin typeface="Carlito"/>
              <a:cs typeface="Carlito"/>
            </a:endParaRPr>
          </a:p>
          <a:p>
            <a:pPr marL="927100">
              <a:lnSpc>
                <a:spcPct val="100000"/>
              </a:lnSpc>
            </a:pPr>
            <a:r>
              <a:rPr sz="1400" spc="-10" dirty="0">
                <a:latin typeface="Carlito"/>
                <a:cs typeface="Carlito"/>
              </a:rPr>
              <a:t>Faaliyet Karı (Zararı) </a:t>
            </a:r>
            <a:r>
              <a:rPr sz="1400" dirty="0">
                <a:latin typeface="Carlito"/>
                <a:cs typeface="Carlito"/>
              </a:rPr>
              <a:t>= </a:t>
            </a:r>
            <a:r>
              <a:rPr sz="1400" spc="-5" dirty="0">
                <a:latin typeface="Carlito"/>
                <a:cs typeface="Carlito"/>
              </a:rPr>
              <a:t>Esas </a:t>
            </a:r>
            <a:r>
              <a:rPr sz="1400" spc="-10" dirty="0">
                <a:latin typeface="Carlito"/>
                <a:cs typeface="Carlito"/>
              </a:rPr>
              <a:t>Faaliyet Karı (Zararı) </a:t>
            </a:r>
            <a:r>
              <a:rPr sz="1400" dirty="0">
                <a:latin typeface="Carlito"/>
                <a:cs typeface="Carlito"/>
              </a:rPr>
              <a:t>+ f + g +</a:t>
            </a:r>
            <a:r>
              <a:rPr sz="1400" spc="8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h</a:t>
            </a:r>
          </a:p>
          <a:p>
            <a:pPr marL="927100" lvl="1" indent="-457200">
              <a:lnSpc>
                <a:spcPct val="100000"/>
              </a:lnSpc>
              <a:buAutoNum type="alphaLcPeriod" startAt="9"/>
              <a:tabLst>
                <a:tab pos="926465" algn="l"/>
                <a:tab pos="927100" algn="l"/>
              </a:tabLst>
            </a:pPr>
            <a:r>
              <a:rPr sz="1400" spc="-10" dirty="0">
                <a:latin typeface="Carlito"/>
                <a:cs typeface="Carlito"/>
              </a:rPr>
              <a:t>Olağanüstü </a:t>
            </a:r>
            <a:r>
              <a:rPr sz="1400" spc="-5" dirty="0">
                <a:latin typeface="Carlito"/>
                <a:cs typeface="Carlito"/>
              </a:rPr>
              <a:t>Gelirler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Karlar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buAutoNum type="alphaLcPeriod" startAt="9"/>
              <a:tabLst>
                <a:tab pos="926465" algn="l"/>
                <a:tab pos="927100" algn="l"/>
              </a:tabLst>
            </a:pPr>
            <a:r>
              <a:rPr sz="1400" spc="-10" dirty="0">
                <a:latin typeface="Carlito"/>
                <a:cs typeface="Carlito"/>
              </a:rPr>
              <a:t>Olağanüstü </a:t>
            </a:r>
            <a:r>
              <a:rPr sz="1400" spc="-5" dirty="0">
                <a:latin typeface="Carlito"/>
                <a:cs typeface="Carlito"/>
              </a:rPr>
              <a:t>Giderler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Zararlar</a:t>
            </a:r>
            <a:r>
              <a:rPr sz="1400" spc="6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(-)</a:t>
            </a:r>
            <a:endParaRPr sz="1400" dirty="0">
              <a:latin typeface="Carlito"/>
              <a:cs typeface="Carlito"/>
            </a:endParaRPr>
          </a:p>
          <a:p>
            <a:pPr marL="927100">
              <a:lnSpc>
                <a:spcPct val="100000"/>
              </a:lnSpc>
            </a:pPr>
            <a:r>
              <a:rPr sz="1400" dirty="0">
                <a:latin typeface="Carlito"/>
                <a:cs typeface="Carlito"/>
              </a:rPr>
              <a:t>Dönem </a:t>
            </a:r>
            <a:r>
              <a:rPr sz="1400" spc="-10" dirty="0">
                <a:latin typeface="Carlito"/>
                <a:cs typeface="Carlito"/>
              </a:rPr>
              <a:t>Karı (Zararı) </a:t>
            </a:r>
            <a:r>
              <a:rPr sz="1400" dirty="0">
                <a:latin typeface="Carlito"/>
                <a:cs typeface="Carlito"/>
              </a:rPr>
              <a:t>= </a:t>
            </a:r>
            <a:r>
              <a:rPr sz="1400" spc="-10" dirty="0">
                <a:latin typeface="Carlito"/>
                <a:cs typeface="Carlito"/>
              </a:rPr>
              <a:t>Faaliyet Karı (Zararı) </a:t>
            </a:r>
            <a:r>
              <a:rPr sz="1400" dirty="0">
                <a:latin typeface="Carlito"/>
                <a:cs typeface="Carlito"/>
              </a:rPr>
              <a:t>+ i +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j</a:t>
            </a:r>
          </a:p>
          <a:p>
            <a:pPr marL="927100" lvl="1" indent="-457200">
              <a:lnSpc>
                <a:spcPct val="100000"/>
              </a:lnSpc>
              <a:buAutoNum type="alphaLcPeriod" startAt="11"/>
              <a:tabLst>
                <a:tab pos="926465" algn="l"/>
                <a:tab pos="927100" algn="l"/>
              </a:tabLst>
            </a:pPr>
            <a:r>
              <a:rPr sz="1400" dirty="0">
                <a:latin typeface="Carlito"/>
                <a:cs typeface="Carlito"/>
              </a:rPr>
              <a:t>Ödenecek </a:t>
            </a:r>
            <a:r>
              <a:rPr sz="1400" spc="-25" dirty="0">
                <a:latin typeface="Carlito"/>
                <a:cs typeface="Carlito"/>
              </a:rPr>
              <a:t>Vergi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30" dirty="0">
                <a:latin typeface="Carlito"/>
                <a:cs typeface="Carlito"/>
              </a:rPr>
              <a:t>Yasal </a:t>
            </a:r>
            <a:r>
              <a:rPr sz="1400" spc="-10" dirty="0">
                <a:latin typeface="Carlito"/>
                <a:cs typeface="Carlito"/>
              </a:rPr>
              <a:t>Yükümlülükler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(-)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0951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5535" y="612013"/>
            <a:ext cx="5001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20" dirty="0"/>
              <a:t>YÖNETİMİ</a:t>
            </a:r>
            <a:r>
              <a:rPr sz="1800" spc="-60" dirty="0"/>
              <a:t> </a:t>
            </a:r>
            <a:r>
              <a:rPr sz="18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8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799" y="1440535"/>
            <a:ext cx="5534660" cy="4121641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dirty="0">
                <a:latin typeface="Carlito"/>
                <a:cs typeface="Carlito"/>
              </a:rPr>
              <a:t>Finans</a:t>
            </a:r>
            <a:r>
              <a:rPr sz="1400" b="1" i="1" spc="-5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Analizi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Finansal </a:t>
            </a:r>
            <a:r>
              <a:rPr sz="1400" dirty="0">
                <a:latin typeface="Carlito"/>
                <a:cs typeface="Carlito"/>
              </a:rPr>
              <a:t>analiz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için,</a:t>
            </a:r>
          </a:p>
          <a:p>
            <a:pPr marL="1270000" lvl="1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270000" algn="l"/>
                <a:tab pos="1270635" algn="l"/>
              </a:tabLst>
            </a:pPr>
            <a:r>
              <a:rPr sz="1400" spc="-10" dirty="0">
                <a:latin typeface="Carlito"/>
                <a:cs typeface="Carlito"/>
              </a:rPr>
              <a:t>Stratejik </a:t>
            </a:r>
            <a:r>
              <a:rPr sz="1400" spc="-5" dirty="0">
                <a:latin typeface="Carlito"/>
                <a:cs typeface="Carlito"/>
              </a:rPr>
              <a:t>Planlama</a:t>
            </a:r>
            <a:r>
              <a:rPr sz="1400" spc="4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ilkelerine,</a:t>
            </a:r>
            <a:endParaRPr sz="1400" dirty="0">
              <a:latin typeface="Carlito"/>
              <a:cs typeface="Carlito"/>
            </a:endParaRPr>
          </a:p>
          <a:p>
            <a:pPr marL="1270000" lvl="1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270000" algn="l"/>
                <a:tab pos="1270635" algn="l"/>
              </a:tabLst>
            </a:pPr>
            <a:r>
              <a:rPr sz="1400" spc="-5" dirty="0">
                <a:latin typeface="Carlito"/>
                <a:cs typeface="Carlito"/>
              </a:rPr>
              <a:t>İş</a:t>
            </a:r>
            <a:r>
              <a:rPr sz="1400" spc="-10" dirty="0">
                <a:latin typeface="Carlito"/>
                <a:cs typeface="Carlito"/>
              </a:rPr>
              <a:t> programına,</a:t>
            </a:r>
            <a:endParaRPr sz="1400" dirty="0">
              <a:latin typeface="Carlito"/>
              <a:cs typeface="Carlito"/>
            </a:endParaRPr>
          </a:p>
          <a:p>
            <a:pPr marL="1270000" lvl="1" indent="-34353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270000" algn="l"/>
                <a:tab pos="1270635" algn="l"/>
              </a:tabLst>
            </a:pPr>
            <a:r>
              <a:rPr sz="1400" spc="-10" dirty="0">
                <a:latin typeface="Carlito"/>
                <a:cs typeface="Carlito"/>
              </a:rPr>
              <a:t>Lojistik gereksinimlere</a:t>
            </a:r>
            <a:r>
              <a:rPr sz="1400" spc="40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göre;</a:t>
            </a:r>
            <a:endParaRPr sz="1400" dirty="0">
              <a:latin typeface="Carlito"/>
              <a:cs typeface="Carlito"/>
            </a:endParaRPr>
          </a:p>
          <a:p>
            <a:pPr marL="1727200" lvl="2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727200" algn="l"/>
                <a:tab pos="1727835" algn="l"/>
              </a:tabLst>
            </a:pPr>
            <a:r>
              <a:rPr sz="1400" dirty="0">
                <a:latin typeface="Carlito"/>
                <a:cs typeface="Carlito"/>
              </a:rPr>
              <a:t>Önem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-6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öncelikler,</a:t>
            </a:r>
            <a:endParaRPr sz="1400" dirty="0">
              <a:latin typeface="Carlito"/>
              <a:cs typeface="Carlito"/>
            </a:endParaRPr>
          </a:p>
          <a:p>
            <a:pPr marL="1727200" lvl="2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727200" algn="l"/>
                <a:tab pos="1727835" algn="l"/>
              </a:tabLst>
            </a:pPr>
            <a:r>
              <a:rPr sz="1400" spc="-5" dirty="0">
                <a:latin typeface="Carlito"/>
                <a:cs typeface="Carlito"/>
              </a:rPr>
              <a:t>Çeşitli unsurların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ilişkileri,</a:t>
            </a:r>
            <a:endParaRPr sz="1400" dirty="0">
              <a:latin typeface="Carlito"/>
              <a:cs typeface="Carlito"/>
            </a:endParaRPr>
          </a:p>
          <a:p>
            <a:pPr marL="1727200" lvl="2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727200" algn="l"/>
                <a:tab pos="1727835" algn="l"/>
              </a:tabLst>
            </a:pPr>
            <a:r>
              <a:rPr sz="1400" spc="-10" dirty="0">
                <a:latin typeface="Carlito"/>
                <a:cs typeface="Carlito"/>
              </a:rPr>
              <a:t>Gerçekçi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miktarı</a:t>
            </a:r>
            <a:endParaRPr sz="1400" dirty="0">
              <a:latin typeface="Carlito"/>
              <a:cs typeface="Carlito"/>
            </a:endParaRPr>
          </a:p>
          <a:p>
            <a:pPr marL="1727200" lvl="2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727200" algn="l"/>
                <a:tab pos="1727835" algn="l"/>
              </a:tabLst>
            </a:pPr>
            <a:r>
              <a:rPr sz="1400" spc="-15" dirty="0">
                <a:latin typeface="Carlito"/>
                <a:cs typeface="Carlito"/>
              </a:rPr>
              <a:t>Fiyat</a:t>
            </a:r>
            <a:r>
              <a:rPr sz="14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analizleri,</a:t>
            </a:r>
            <a:endParaRPr sz="1400" dirty="0">
              <a:latin typeface="Carlito"/>
              <a:cs typeface="Carlito"/>
            </a:endParaRPr>
          </a:p>
          <a:p>
            <a:pPr marL="1727200" lvl="2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727200" algn="l"/>
                <a:tab pos="1727835" algn="l"/>
              </a:tabLst>
            </a:pPr>
            <a:r>
              <a:rPr sz="1400" dirty="0">
                <a:latin typeface="Carlito"/>
                <a:cs typeface="Carlito"/>
              </a:rPr>
              <a:t>Risk</a:t>
            </a:r>
            <a:r>
              <a:rPr sz="1400" spc="-5" dirty="0">
                <a:latin typeface="Carlito"/>
                <a:cs typeface="Carlito"/>
              </a:rPr>
              <a:t> unsurları,</a:t>
            </a:r>
            <a:endParaRPr sz="1400" dirty="0">
              <a:latin typeface="Carlito"/>
              <a:cs typeface="Carlito"/>
            </a:endParaRPr>
          </a:p>
          <a:p>
            <a:pPr marL="1727200" lvl="2" indent="-34353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727200" algn="l"/>
                <a:tab pos="1727835" algn="l"/>
              </a:tabLst>
            </a:pPr>
            <a:r>
              <a:rPr sz="1400" dirty="0">
                <a:latin typeface="Carlito"/>
                <a:cs typeface="Carlito"/>
              </a:rPr>
              <a:t>Nakit </a:t>
            </a:r>
            <a:r>
              <a:rPr sz="1400" spc="-10" dirty="0">
                <a:latin typeface="Carlito"/>
                <a:cs typeface="Carlito"/>
              </a:rPr>
              <a:t>kaynakları miktar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zamanları,</a:t>
            </a:r>
            <a:endParaRPr sz="1400" dirty="0">
              <a:latin typeface="Carlito"/>
              <a:cs typeface="Carlito"/>
            </a:endParaRPr>
          </a:p>
          <a:p>
            <a:pPr marL="1727200" lvl="2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727200" algn="l"/>
                <a:tab pos="1727835" algn="l"/>
              </a:tabLst>
            </a:pPr>
            <a:r>
              <a:rPr sz="1400" spc="-10" dirty="0">
                <a:latin typeface="Carlito"/>
                <a:cs typeface="Carlito"/>
              </a:rPr>
              <a:t>Harcama miktar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zamanları,</a:t>
            </a:r>
            <a:endParaRPr sz="1400" dirty="0">
              <a:latin typeface="Carlito"/>
              <a:cs typeface="Carlito"/>
            </a:endParaRPr>
          </a:p>
          <a:p>
            <a:pPr marL="1727200" lvl="2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727200" algn="l"/>
                <a:tab pos="1727835" algn="l"/>
              </a:tabLst>
            </a:pPr>
            <a:r>
              <a:rPr sz="1400" spc="-5" dirty="0">
                <a:latin typeface="Carlito"/>
                <a:cs typeface="Carlito"/>
              </a:rPr>
              <a:t>Optimum nakit </a:t>
            </a:r>
            <a:r>
              <a:rPr sz="1400" spc="-10" dirty="0">
                <a:latin typeface="Carlito"/>
                <a:cs typeface="Carlito"/>
              </a:rPr>
              <a:t>düzeyi </a:t>
            </a:r>
            <a:r>
              <a:rPr sz="1400" spc="-25" dirty="0">
                <a:latin typeface="Carlito"/>
                <a:cs typeface="Carlito"/>
              </a:rPr>
              <a:t>belirlenir.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62144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992" y="474108"/>
            <a:ext cx="50018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20" dirty="0"/>
              <a:t>YÖNETİMİ</a:t>
            </a:r>
            <a:r>
              <a:rPr sz="2000" spc="-60" dirty="0"/>
              <a:t> </a:t>
            </a:r>
            <a:r>
              <a:rPr sz="2000" spc="-5" dirty="0"/>
              <a:t>AŞAMALARI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9</a:t>
            </a:fld>
            <a:r>
              <a:rPr spc="-10" dirty="0"/>
              <a:t>/84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9880" y="1429105"/>
            <a:ext cx="8834120" cy="413703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300"/>
              </a:spcBef>
            </a:pPr>
            <a:r>
              <a:rPr sz="1400" b="1" i="1" dirty="0">
                <a:latin typeface="Carlito"/>
                <a:cs typeface="Carlito"/>
              </a:rPr>
              <a:t>Finans</a:t>
            </a:r>
            <a:r>
              <a:rPr sz="1400" b="1" i="1" spc="-5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Analizi</a:t>
            </a:r>
            <a:endParaRPr sz="1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Finans </a:t>
            </a:r>
            <a:r>
              <a:rPr sz="1400" dirty="0">
                <a:latin typeface="Carlito"/>
                <a:cs typeface="Carlito"/>
              </a:rPr>
              <a:t>analizleri </a:t>
            </a:r>
            <a:r>
              <a:rPr sz="1400" spc="-5" dirty="0">
                <a:latin typeface="Carlito"/>
                <a:cs typeface="Carlito"/>
              </a:rPr>
              <a:t>aşamasında </a:t>
            </a:r>
            <a:r>
              <a:rPr sz="1400" dirty="0">
                <a:latin typeface="Carlito"/>
                <a:cs typeface="Carlito"/>
              </a:rPr>
              <a:t>aşağıda </a:t>
            </a:r>
            <a:r>
              <a:rPr sz="1400" spc="-5" dirty="0">
                <a:latin typeface="Carlito"/>
                <a:cs typeface="Carlito"/>
              </a:rPr>
              <a:t>sıralanan </a:t>
            </a:r>
            <a:r>
              <a:rPr sz="1400" spc="-10" dirty="0">
                <a:latin typeface="Carlito"/>
                <a:cs typeface="Carlito"/>
              </a:rPr>
              <a:t>irdelemeler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yapılır: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Carlito"/>
                <a:cs typeface="Carlito"/>
              </a:rPr>
              <a:t>Likidite </a:t>
            </a:r>
            <a:r>
              <a:rPr sz="1400" spc="-10" dirty="0">
                <a:latin typeface="Carlito"/>
                <a:cs typeface="Carlito"/>
              </a:rPr>
              <a:t>oranı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kontrolü,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1400" spc="-15" dirty="0">
                <a:latin typeface="Carlito"/>
                <a:cs typeface="Carlito"/>
              </a:rPr>
              <a:t>Faaliyet </a:t>
            </a:r>
            <a:r>
              <a:rPr sz="1400" spc="-10" dirty="0">
                <a:latin typeface="Carlito"/>
                <a:cs typeface="Carlito"/>
              </a:rPr>
              <a:t>oranı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kontrolü,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spcBef>
                <a:spcPts val="1205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Carlito"/>
                <a:cs typeface="Carlito"/>
              </a:rPr>
              <a:t>Finansal risk </a:t>
            </a:r>
            <a:r>
              <a:rPr sz="1400" spc="-10" dirty="0">
                <a:latin typeface="Carlito"/>
                <a:cs typeface="Carlito"/>
              </a:rPr>
              <a:t>oranı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kontrolü,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1400" spc="-10" dirty="0">
                <a:latin typeface="Carlito"/>
                <a:cs typeface="Carlito"/>
              </a:rPr>
              <a:t>Karlılık oranı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kontrolü,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1400" dirty="0">
                <a:latin typeface="Carlito"/>
                <a:cs typeface="Carlito"/>
              </a:rPr>
              <a:t>Başabaş</a:t>
            </a:r>
            <a:r>
              <a:rPr sz="1400" spc="-5" dirty="0">
                <a:latin typeface="Carlito"/>
                <a:cs typeface="Carlito"/>
              </a:rPr>
              <a:t> analizleri,</a:t>
            </a:r>
            <a:endParaRPr sz="14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Carlito"/>
                <a:cs typeface="Carlito"/>
              </a:rPr>
              <a:t>Demirbaş yatırımlarının </a:t>
            </a:r>
            <a:r>
              <a:rPr sz="1400" dirty="0">
                <a:latin typeface="Carlito"/>
                <a:cs typeface="Carlito"/>
              </a:rPr>
              <a:t>dönme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çabukluğu,</a:t>
            </a:r>
          </a:p>
          <a:p>
            <a:pPr marL="927100" lvl="1" indent="-45720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1400" spc="-15" dirty="0">
                <a:latin typeface="Carlito"/>
                <a:cs typeface="Carlito"/>
              </a:rPr>
              <a:t>İhzarat </a:t>
            </a:r>
            <a:r>
              <a:rPr sz="1400" spc="-5" dirty="0">
                <a:latin typeface="Carlito"/>
                <a:cs typeface="Carlito"/>
              </a:rPr>
              <a:t>yatırımlarının </a:t>
            </a:r>
            <a:r>
              <a:rPr sz="1400" dirty="0">
                <a:latin typeface="Carlito"/>
                <a:cs typeface="Carlito"/>
              </a:rPr>
              <a:t>dönme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çabukluğu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5" dirty="0">
                <a:latin typeface="Carlito"/>
                <a:cs typeface="Carlito"/>
              </a:rPr>
              <a:t>Yüklenici </a:t>
            </a:r>
            <a:r>
              <a:rPr sz="1400" spc="-10" dirty="0">
                <a:latin typeface="Carlito"/>
                <a:cs typeface="Carlito"/>
              </a:rPr>
              <a:t>hakedişleri </a:t>
            </a:r>
            <a:r>
              <a:rPr sz="1400" dirty="0">
                <a:latin typeface="Carlito"/>
                <a:cs typeface="Carlito"/>
              </a:rPr>
              <a:t>genellikle </a:t>
            </a:r>
            <a:r>
              <a:rPr sz="1400" spc="-10" dirty="0">
                <a:latin typeface="Carlito"/>
                <a:cs typeface="Carlito"/>
              </a:rPr>
              <a:t>aylık olarak </a:t>
            </a:r>
            <a:r>
              <a:rPr sz="1400" dirty="0">
                <a:latin typeface="Carlito"/>
                <a:cs typeface="Carlito"/>
              </a:rPr>
              <a:t>hazırladığı için </a:t>
            </a:r>
            <a:r>
              <a:rPr sz="1400" spc="-5" dirty="0">
                <a:latin typeface="Carlito"/>
                <a:cs typeface="Carlito"/>
              </a:rPr>
              <a:t>gelir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25" dirty="0">
                <a:latin typeface="Carlito"/>
                <a:cs typeface="Carlito"/>
              </a:rPr>
              <a:t>giderler, </a:t>
            </a:r>
            <a:r>
              <a:rPr sz="1400" spc="-10" dirty="0">
                <a:latin typeface="Carlito"/>
                <a:cs typeface="Carlito"/>
              </a:rPr>
              <a:t>aylık  </a:t>
            </a:r>
            <a:r>
              <a:rPr sz="1400" spc="-5" dirty="0">
                <a:latin typeface="Carlito"/>
                <a:cs typeface="Carlito"/>
              </a:rPr>
              <a:t>dönemler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çizelge </a:t>
            </a:r>
            <a:r>
              <a:rPr sz="1400" spc="-5" dirty="0">
                <a:latin typeface="Carlito"/>
                <a:cs typeface="Carlito"/>
              </a:rPr>
              <a:t>haline </a:t>
            </a:r>
            <a:r>
              <a:rPr sz="1400" spc="-25" dirty="0">
                <a:latin typeface="Carlito"/>
                <a:cs typeface="Carlito"/>
              </a:rPr>
              <a:t>getirilir. </a:t>
            </a:r>
            <a:r>
              <a:rPr sz="1400" spc="-5" dirty="0">
                <a:latin typeface="Carlito"/>
                <a:cs typeface="Carlito"/>
              </a:rPr>
              <a:t>Ödemeler </a:t>
            </a:r>
            <a:r>
              <a:rPr sz="1400" spc="-10" dirty="0">
                <a:latin typeface="Carlito"/>
                <a:cs typeface="Carlito"/>
              </a:rPr>
              <a:t>hakediş </a:t>
            </a:r>
            <a:r>
              <a:rPr sz="1400" dirty="0">
                <a:latin typeface="Carlito"/>
                <a:cs typeface="Carlito"/>
              </a:rPr>
              <a:t>tarihinden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süre  </a:t>
            </a:r>
            <a:r>
              <a:rPr sz="1400" spc="-15" dirty="0">
                <a:latin typeface="Carlito"/>
                <a:cs typeface="Carlito"/>
              </a:rPr>
              <a:t>sonra </a:t>
            </a:r>
            <a:r>
              <a:rPr sz="1400" spc="-5" dirty="0">
                <a:latin typeface="Carlito"/>
                <a:cs typeface="Carlito"/>
              </a:rPr>
              <a:t>gerçekleştiğinden, </a:t>
            </a:r>
            <a:r>
              <a:rPr sz="1400" spc="-10" dirty="0">
                <a:latin typeface="Carlito"/>
                <a:cs typeface="Carlito"/>
              </a:rPr>
              <a:t>çizelgede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gecikme </a:t>
            </a:r>
            <a:r>
              <a:rPr sz="1400" spc="-15" dirty="0">
                <a:latin typeface="Carlito"/>
                <a:cs typeface="Carlito"/>
              </a:rPr>
              <a:t>dikkate</a:t>
            </a:r>
            <a:r>
              <a:rPr sz="1400" spc="4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alınmalıdır.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671785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12518</TotalTime>
  <Words>1316</Words>
  <Application>Microsoft Office PowerPoint</Application>
  <PresentationFormat>Ekran Gösterisi (4:3)</PresentationFormat>
  <Paragraphs>178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Carlito</vt:lpstr>
      <vt:lpstr>Wingdings</vt:lpstr>
      <vt:lpstr>ekonomi</vt:lpstr>
      <vt:lpstr>1_Rics</vt:lpstr>
      <vt:lpstr>h.t.</vt:lpstr>
      <vt:lpstr>8. HAFTA  TAKDİM PLANI</vt:lpstr>
      <vt:lpstr>TAKDİM PLANI</vt:lpstr>
      <vt:lpstr>PROJE YÖNETİMİ AŞAMALARI</vt:lpstr>
      <vt:lpstr>PROJE YÖNETİMİ AŞAMALARI</vt:lpstr>
      <vt:lpstr>PROJE YÖNETİMİ AŞAMALARI</vt:lpstr>
      <vt:lpstr>PROJE YÖNETİMİ AŞAMALARI</vt:lpstr>
      <vt:lpstr>PROJE YÖNETİMİ AŞAMALARI</vt:lpstr>
      <vt:lpstr>PROJE YÖNETİMİ AŞAMALARI</vt:lpstr>
      <vt:lpstr>PROJE YÖNETİMİ AŞAMALARI</vt:lpstr>
      <vt:lpstr>PROJE YÖNETİMİ AŞAMALARI</vt:lpstr>
      <vt:lpstr>PowerPoint Sunusu</vt:lpstr>
      <vt:lpstr>PROJE YÖNETİMİ AŞAMALARI</vt:lpstr>
      <vt:lpstr>PROJE YÖNETİMİ AŞAMALARI</vt:lpstr>
      <vt:lpstr>PROJE YÖNETİMİ AŞAMALARI</vt:lpstr>
      <vt:lpstr>PROJE YÖNETİMİ AŞAMALARI</vt:lpstr>
      <vt:lpstr>PROJE YÖNETİMİ AŞAMALARI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819</cp:revision>
  <cp:lastPrinted>2016-10-24T07:53:35Z</cp:lastPrinted>
  <dcterms:created xsi:type="dcterms:W3CDTF">2016-09-18T09:35:24Z</dcterms:created>
  <dcterms:modified xsi:type="dcterms:W3CDTF">2020-02-28T06:59:19Z</dcterms:modified>
</cp:coreProperties>
</file>