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55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82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42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88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916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42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29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9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87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42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56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C5516-56B8-4656-90DB-4072FE2BDD0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CEB32-DFE1-401A-8C71-BB1A8DFA0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14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019300" y="3363191"/>
            <a:ext cx="8153400" cy="2438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dirty="0">
                <a:solidFill>
                  <a:srgbClr val="FF0000"/>
                </a:solidFill>
              </a:rPr>
              <a:t>The properties of the health schedules</a:t>
            </a:r>
          </a:p>
        </p:txBody>
      </p:sp>
      <p:sp>
        <p:nvSpPr>
          <p:cNvPr id="8089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E2931C-F808-40BA-B00C-983947556AE1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80900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HEALTH SCHEMES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7924319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FF0000"/>
                </a:solidFill>
              </a:rPr>
              <a:t>GOAL</a:t>
            </a:r>
            <a:endParaRPr lang="en-US" altLang="tr-TR" b="1" smtClean="0">
              <a:solidFill>
                <a:srgbClr val="FF0000"/>
              </a:solidFill>
            </a:endParaRPr>
          </a:p>
        </p:txBody>
      </p:sp>
      <p:sp>
        <p:nvSpPr>
          <p:cNvPr id="8192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2238CD-B205-49DE-A004-3D522079E66E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4001"/>
            <a:ext cx="8504238" cy="4575175"/>
          </a:xfrm>
        </p:spPr>
        <p:txBody>
          <a:bodyPr>
            <a:normAutofit fontScale="77500" lnSpcReduction="20000"/>
          </a:bodyPr>
          <a:lstStyle/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purposes of health schemes;</a:t>
            </a:r>
          </a:p>
          <a:p>
            <a:pPr marL="274320" indent="-274320">
              <a:buNone/>
              <a:defRPr/>
            </a:pPr>
            <a:endParaRPr lang="en-US" b="1" dirty="0">
              <a:solidFill>
                <a:srgbClr val="00B0F0"/>
              </a:solidFill>
            </a:endParaRPr>
          </a:p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  Identification of disease problems in an establishment or farm.</a:t>
            </a:r>
          </a:p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Putting problems into importance according to technical and economic criteria.</a:t>
            </a:r>
          </a:p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Implementing appropriate control methods and monitoring their success, making economic analysis of control programs.</a:t>
            </a:r>
          </a:p>
          <a:p>
            <a:pPr marL="274320" indent="-274320">
              <a:buNone/>
              <a:defRPr/>
            </a:pPr>
            <a:endParaRPr lang="en-US" b="1" dirty="0">
              <a:solidFill>
                <a:srgbClr val="00B0F0"/>
              </a:solidFill>
            </a:endParaRPr>
          </a:p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Veterinarian roles in health schedules</a:t>
            </a:r>
          </a:p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Identify and prevent important epidemic patients.</a:t>
            </a:r>
          </a:p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To control and regulate environmental disease determinants (nutrition, shelter, care, etc.).</a:t>
            </a:r>
          </a:p>
          <a:p>
            <a:pPr marL="274320" indent="-274320">
              <a:buNone/>
              <a:defRPr/>
            </a:pPr>
            <a:r>
              <a:rPr lang="en-US" b="1" dirty="0">
                <a:solidFill>
                  <a:srgbClr val="00B0F0"/>
                </a:solidFill>
              </a:rPr>
              <a:t>To give information about production techniques and animal husbandry.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586649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Sections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8294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8FF57D-BBEF-4C43-A40C-E5F86BED63B1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82948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en-US" altLang="tr-TR" sz="2000" b="1">
                <a:solidFill>
                  <a:schemeClr val="accent1"/>
                </a:solidFill>
              </a:rPr>
              <a:t>Preparation of a number of profiles, including details of the number of animals, their density, nutrition, care work, disease status and production levels.</a:t>
            </a:r>
          </a:p>
          <a:p>
            <a:pPr marL="514350" indent="-514350">
              <a:buFont typeface="Georgia" panose="02040502050405020303" pitchFamily="18" charset="0"/>
              <a:buAutoNum type="arabicPeriod"/>
            </a:pPr>
            <a:endParaRPr lang="en-US" altLang="tr-TR" sz="2000" b="1">
              <a:solidFill>
                <a:schemeClr val="accent1"/>
              </a:solidFill>
            </a:endParaRPr>
          </a:p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en-US" altLang="tr-TR" sz="2000" b="1">
                <a:solidFill>
                  <a:schemeClr val="accent1"/>
                </a:solidFill>
              </a:rPr>
              <a:t>Distinction of production faults.</a:t>
            </a:r>
          </a:p>
          <a:p>
            <a:pPr marL="514350" indent="-514350">
              <a:buFont typeface="Georgia" panose="02040502050405020303" pitchFamily="18" charset="0"/>
              <a:buAutoNum type="arabicPeriod"/>
            </a:pPr>
            <a:endParaRPr lang="en-US" altLang="tr-TR" sz="2000" b="1">
              <a:solidFill>
                <a:schemeClr val="accent1"/>
              </a:solidFill>
            </a:endParaRPr>
          </a:p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en-US" altLang="tr-TR" sz="2000" b="1">
                <a:solidFill>
                  <a:schemeClr val="accent1"/>
                </a:solidFill>
              </a:rPr>
              <a:t>Monitoring all aspects of production.</a:t>
            </a:r>
          </a:p>
          <a:p>
            <a:pPr marL="514350" indent="-514350">
              <a:buFont typeface="Georgia" panose="02040502050405020303" pitchFamily="18" charset="0"/>
              <a:buAutoNum type="arabicPeriod"/>
            </a:pPr>
            <a:endParaRPr lang="en-US" altLang="tr-TR" sz="2000" b="1">
              <a:solidFill>
                <a:schemeClr val="accent1"/>
              </a:solidFill>
            </a:endParaRPr>
          </a:p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en-US" altLang="tr-TR" sz="2000" b="1">
                <a:solidFill>
                  <a:schemeClr val="accent1"/>
                </a:solidFill>
              </a:rPr>
              <a:t>Screening of the major disease problem.</a:t>
            </a:r>
          </a:p>
          <a:p>
            <a:pPr marL="514350" indent="-514350">
              <a:buFont typeface="Georgia" panose="02040502050405020303" pitchFamily="18" charset="0"/>
              <a:buAutoNum type="arabicPeriod"/>
            </a:pPr>
            <a:endParaRPr lang="en-US" altLang="tr-TR" sz="2000" b="1">
              <a:solidFill>
                <a:schemeClr val="accent1"/>
              </a:solidFill>
            </a:endParaRPr>
          </a:p>
          <a:p>
            <a:pPr marL="514350" indent="-514350">
              <a:buFont typeface="Georgia" panose="02040502050405020303" pitchFamily="18" charset="0"/>
              <a:buAutoNum type="arabicPeriod"/>
            </a:pPr>
            <a:r>
              <a:rPr lang="en-US" altLang="tr-TR" sz="2000" b="1">
                <a:solidFill>
                  <a:schemeClr val="accent1"/>
                </a:solidFill>
              </a:rPr>
              <a:t>Significant disease. Opposite of love.</a:t>
            </a:r>
            <a:endParaRPr lang="tr-TR" altLang="tr-TR" sz="20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56306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Sections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8397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F01459-961D-43F5-B551-ABD935DE8FAE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/>
          </a:bodyPr>
          <a:lstStyle/>
          <a:p>
            <a:pPr marL="514350" indent="-514350">
              <a:buNone/>
              <a:defRPr/>
            </a:pPr>
            <a:r>
              <a:rPr lang="en-US" sz="2000" b="1" dirty="0">
                <a:solidFill>
                  <a:schemeClr val="accent1"/>
                </a:solidFill>
              </a:rPr>
              <a:t>6. Determination of production targets in accordance with the administrative system.</a:t>
            </a:r>
          </a:p>
          <a:p>
            <a:pPr marL="514350" indent="-514350">
              <a:buNone/>
              <a:defRPr/>
            </a:pPr>
            <a:r>
              <a:rPr lang="en-US" sz="2000" b="1" dirty="0">
                <a:solidFill>
                  <a:schemeClr val="accent1"/>
                </a:solidFill>
              </a:rPr>
              <a:t>7. Recommendation of optimal administration and maintenance conditions to reach predetermined targets</a:t>
            </a:r>
          </a:p>
          <a:p>
            <a:pPr marL="514350" indent="-514350">
              <a:buNone/>
              <a:defRPr/>
            </a:pPr>
            <a:r>
              <a:rPr lang="en-US" sz="2000" b="1" dirty="0">
                <a:solidFill>
                  <a:schemeClr val="accent1"/>
                </a:solidFill>
              </a:rPr>
              <a:t>8. Identification of defects that can not be classified in production.</a:t>
            </a:r>
          </a:p>
          <a:p>
            <a:pPr marL="514350" indent="-514350">
              <a:buNone/>
              <a:defRPr/>
            </a:pPr>
            <a:r>
              <a:rPr lang="en-US" sz="2000" b="1" dirty="0">
                <a:solidFill>
                  <a:schemeClr val="accent1"/>
                </a:solidFill>
              </a:rPr>
              <a:t>9. Correction of the hosts, factors or the surrounding defects in the production, or re-determination of the production targets.</a:t>
            </a:r>
            <a:endParaRPr lang="tr-TR" b="1" dirty="0">
              <a:solidFill>
                <a:schemeClr val="accent1"/>
              </a:solidFill>
            </a:endParaRPr>
          </a:p>
          <a:p>
            <a:pPr marL="514350" indent="-514350">
              <a:buFont typeface="Wingdings 2"/>
              <a:buAutoNum type="arabicPeriod"/>
              <a:defRPr/>
            </a:pPr>
            <a:endParaRPr lang="tr-TR" b="1" dirty="0">
              <a:solidFill>
                <a:schemeClr val="accent1"/>
              </a:solidFill>
            </a:endParaRPr>
          </a:p>
          <a:p>
            <a:pPr marL="274320" indent="-27432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36468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1811338" y="696914"/>
            <a:ext cx="8534400" cy="5302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Dairy cattle health-production schemes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8499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1B11D4-4A35-41DB-917F-07E328A1A4BD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600200"/>
            <a:ext cx="8504238" cy="4648200"/>
          </a:xfrm>
        </p:spPr>
        <p:txBody>
          <a:bodyPr>
            <a:normAutofit fontScale="92500" lnSpcReduction="10000"/>
          </a:bodyPr>
          <a:lstStyle/>
          <a:p>
            <a:pPr marL="274320" indent="-274320">
              <a:buNone/>
              <a:defRPr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Optimam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for milk yield and quality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Effective production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Least disease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Optimal nutrition</a:t>
            </a:r>
          </a:p>
          <a:p>
            <a:pPr marL="274320" indent="-274320">
              <a:buNone/>
              <a:defRPr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To get them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Lactation duration = 305 days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Dry period = 60 days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Friction interval = 365 days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Rowing - mating interval = 83 days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Pregnancy rate = 60%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Anger detection rate = 80%</a:t>
            </a:r>
          </a:p>
          <a:p>
            <a:pPr marL="274320" indent="-274320">
              <a:buNone/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Number of animals removed from the herd = 10%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8239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Routine visits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8601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FCBA4C-F107-4B2B-8FB8-6950EE3303AC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3-6 weeks in the presence of cows with frozen and abnormal past particulars and in the early post-partum phase.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In cases where there are cows not showing </a:t>
            </a:r>
            <a:r>
              <a:rPr lang="en-US" sz="2000" b="1" dirty="0" err="1">
                <a:solidFill>
                  <a:schemeClr val="accent1"/>
                </a:solidFill>
              </a:rPr>
              <a:t>oestrus</a:t>
            </a:r>
            <a:r>
              <a:rPr lang="en-US" sz="2000" b="1" dirty="0">
                <a:solidFill>
                  <a:schemeClr val="accent1"/>
                </a:solidFill>
              </a:rPr>
              <a:t> 50-70 days after post-partum.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Cow showing abnormal cycle and irregular estrus cycle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3 or more inseminated but not conceived cows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To remove the mastitis from the center,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Certain periods of control (</a:t>
            </a:r>
            <a:r>
              <a:rPr lang="en-US" sz="2000" b="1" dirty="0" err="1">
                <a:solidFill>
                  <a:schemeClr val="accent1"/>
                </a:solidFill>
              </a:rPr>
              <a:t>california</a:t>
            </a:r>
            <a:r>
              <a:rPr lang="en-US" sz="2000" b="1" dirty="0">
                <a:solidFill>
                  <a:schemeClr val="accent1"/>
                </a:solidFill>
              </a:rPr>
              <a:t> test)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Disinfection after milking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Using antibiotics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To remove the constantly sick people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accent1"/>
                </a:solidFill>
              </a:rPr>
              <a:t>Correcting maintenance conditions</a:t>
            </a:r>
          </a:p>
        </p:txBody>
      </p:sp>
    </p:spTree>
    <p:extLst>
      <p:ext uri="{BB962C8B-B14F-4D97-AF65-F5344CB8AC3E}">
        <p14:creationId xmlns:p14="http://schemas.microsoft.com/office/powerpoint/2010/main" val="3210097138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2819400"/>
            <a:ext cx="8991600" cy="3352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Sheep's milk - production schemes</a:t>
            </a:r>
          </a:p>
          <a:p>
            <a:pPr>
              <a:defRPr/>
            </a:pPr>
            <a:endParaRPr lang="en-US" sz="28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-Destination of the worst</a:t>
            </a:r>
          </a:p>
          <a:p>
            <a:pPr>
              <a:defRPr/>
            </a:pPr>
            <a:endParaRPr lang="en-US" sz="28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en-US" sz="2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       -suboptimal generation variability</a:t>
            </a:r>
            <a:endParaRPr lang="en-US" sz="18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70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04D528-2D5A-44A8-83C5-C8CB219EC47B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8704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z="2400" b="1"/>
              <a:t>Beef Cattle </a:t>
            </a:r>
            <a:r>
              <a:rPr lang="en-US" altLang="tr-TR" sz="2400" b="1"/>
              <a:t>health - production schemes? ? For the optimal productivity in the cattle cattle, high pregnancy and birth rate, nutritional benefits, low calf death is essential.</a:t>
            </a:r>
            <a:endParaRPr lang="en-US" altLang="tr-TR" sz="2400"/>
          </a:p>
        </p:txBody>
      </p:sp>
    </p:spTree>
    <p:extLst>
      <p:ext uri="{BB962C8B-B14F-4D97-AF65-F5344CB8AC3E}">
        <p14:creationId xmlns:p14="http://schemas.microsoft.com/office/powerpoint/2010/main" val="2306211062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Geniş ekran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Wingdings 2</vt:lpstr>
      <vt:lpstr>Office Teması</vt:lpstr>
      <vt:lpstr>HEALTH SCHEMES</vt:lpstr>
      <vt:lpstr>GOAL</vt:lpstr>
      <vt:lpstr>Sections</vt:lpstr>
      <vt:lpstr>Sections</vt:lpstr>
      <vt:lpstr>Dairy cattle health-production schemes</vt:lpstr>
      <vt:lpstr>Routine visits</vt:lpstr>
      <vt:lpstr>Beef Cattle health - production schemes? ? For the optimal productivity in the cattle cattle, high pregnancy and birth rate, nutritional benefits, low calf death is essential.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SCHEMES</dc:title>
  <dc:creator>Inci Basak Kaya</dc:creator>
  <cp:lastModifiedBy>Inci Basak Kaya</cp:lastModifiedBy>
  <cp:revision>2</cp:revision>
  <dcterms:created xsi:type="dcterms:W3CDTF">2018-02-16T11:05:33Z</dcterms:created>
  <dcterms:modified xsi:type="dcterms:W3CDTF">2018-02-16T11:08:23Z</dcterms:modified>
</cp:coreProperties>
</file>