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324" r:id="rId5"/>
    <p:sldId id="325" r:id="rId6"/>
    <p:sldId id="326" r:id="rId7"/>
    <p:sldId id="331" r:id="rId8"/>
    <p:sldId id="332" r:id="rId9"/>
    <p:sldId id="335" r:id="rId10"/>
    <p:sldId id="337" r:id="rId11"/>
    <p:sldId id="339" r:id="rId12"/>
    <p:sldId id="345" r:id="rId13"/>
    <p:sldId id="346" r:id="rId14"/>
    <p:sldId id="347" r:id="rId15"/>
    <p:sldId id="348" r:id="rId16"/>
    <p:sldId id="350" r:id="rId17"/>
    <p:sldId id="365" r:id="rId18"/>
    <p:sldId id="3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0000FF"/>
    <a:srgbClr val="FF505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52515-22C1-4EE3-9190-69E5B1FD5D48}" type="datetimeFigureOut">
              <a:rPr lang="en-US" smtClean="0"/>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341-2210-4873-BF6B-6FF9D9B443F0}" type="slidenum">
              <a:rPr lang="en-US" smtClean="0"/>
              <a:pPr/>
              <a:t>‹#›</a:t>
            </a:fld>
            <a:endParaRPr lang="en-US"/>
          </a:p>
        </p:txBody>
      </p:sp>
    </p:spTree>
    <p:extLst>
      <p:ext uri="{BB962C8B-B14F-4D97-AF65-F5344CB8AC3E}">
        <p14:creationId xmlns:p14="http://schemas.microsoft.com/office/powerpoint/2010/main" val="4201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6A2A08A-F88B-4CF0-91B3-EF4D8E76181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4120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A2107D-CEF1-4A5F-9605-E8144EDE3E4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6944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3BEAF-EF7E-49A0-A2A1-F0A85CC3B618}"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9894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CD85288-CEE1-4BC3-BF92-AB51D4E3F03F}"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14126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0D5F635-E046-4411-84FA-55136906B210}"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94279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E105A5B-9659-40B7-A438-DFD2A29DB3D9}"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5110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BC7134B-BB1F-43DA-ABBB-994A3470DC0E}" type="datetime1">
              <a:rPr lang="en-US" smtClean="0"/>
              <a:pPr/>
              <a:t>12/27/2019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6603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3AC89BA-0D6D-426C-9E64-5E2BD0C5A0F9}" type="datetime1">
              <a:rPr lang="en-US" smtClean="0"/>
              <a:pPr/>
              <a:t>12/27/2019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36468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47239-8635-437A-A9F0-AB43777A5601}" type="datetime1">
              <a:rPr lang="en-US" smtClean="0"/>
              <a:pPr/>
              <a:t>12/27/2019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7044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241C325-449D-4368-BB46-1A132443C915}"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2554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E54C95-908C-434C-A007-63E6AAA763F1}"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03118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chemeClr val="accent1">
                <a:lumMod val="20000"/>
                <a:lumOff val="80000"/>
              </a:schemeClr>
            </a:gs>
            <a:gs pos="100000">
              <a:schemeClr val="accent1">
                <a:lumMod val="40000"/>
                <a:lumOff val="6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7" name="Dikdörtgen 6"/>
          <p:cNvSpPr/>
          <p:nvPr userDrawn="1"/>
        </p:nvSpPr>
        <p:spPr>
          <a:xfrm>
            <a:off x="0" y="6523892"/>
            <a:ext cx="9144000" cy="334108"/>
          </a:xfrm>
          <a:prstGeom prst="rect">
            <a:avLst/>
          </a:prstGeom>
          <a:gradFill flip="none" rotWithShape="1">
            <a:gsLst>
              <a:gs pos="0">
                <a:schemeClr val="bg1">
                  <a:alpha val="0"/>
                </a:schemeClr>
              </a:gs>
              <a:gs pos="74000">
                <a:schemeClr val="accent1">
                  <a:lumMod val="40000"/>
                  <a:lumOff val="6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Placeholder 1"/>
          <p:cNvSpPr>
            <a:spLocks noGrp="1"/>
          </p:cNvSpPr>
          <p:nvPr>
            <p:ph type="title"/>
          </p:nvPr>
        </p:nvSpPr>
        <p:spPr>
          <a:xfrm>
            <a:off x="619858" y="444257"/>
            <a:ext cx="7886700" cy="971305"/>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628650" y="1529862"/>
            <a:ext cx="7886700" cy="4647101"/>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tx1">
                    <a:tint val="75000"/>
                  </a:schemeClr>
                </a:solidFill>
                <a:latin typeface="+mn-lt"/>
              </a:defRPr>
            </a:lvl1pPr>
          </a:lstStyle>
          <a:p>
            <a:fld id="{C784709C-AB2A-4054-AAD3-A8EC3A48BE9A}" type="datetime1">
              <a:rPr lang="en-US" smtClean="0"/>
              <a:pPr/>
              <a:t>12/27/2019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1">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b="1">
                <a:solidFill>
                  <a:schemeClr val="bg1"/>
                </a:solidFill>
                <a:latin typeface="+mn-lt"/>
              </a:defRPr>
            </a:lvl1pPr>
          </a:lstStyle>
          <a:p>
            <a:fld id="{4ACA2201-F616-4C35-9250-59F451F8F0F6}" type="slidenum">
              <a:rPr lang="en-US" smtClean="0"/>
              <a:pPr/>
              <a:t>‹#›</a:t>
            </a:fld>
            <a:endParaRPr lang="en-US"/>
          </a:p>
        </p:txBody>
      </p:sp>
      <p:sp>
        <p:nvSpPr>
          <p:cNvPr id="8" name="Dikdörtgen 7"/>
          <p:cNvSpPr/>
          <p:nvPr userDrawn="1"/>
        </p:nvSpPr>
        <p:spPr>
          <a:xfrm flipH="1">
            <a:off x="0" y="0"/>
            <a:ext cx="9144000" cy="334108"/>
          </a:xfrm>
          <a:prstGeom prst="rect">
            <a:avLst/>
          </a:prstGeom>
          <a:gradFill flip="none" rotWithShape="1">
            <a:gsLst>
              <a:gs pos="0">
                <a:schemeClr val="bg1">
                  <a:alpha val="0"/>
                </a:schemeClr>
              </a:gs>
              <a:gs pos="74000">
                <a:schemeClr val="accent1">
                  <a:lumMod val="40000"/>
                  <a:lumOff val="6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userDrawn="1"/>
        </p:nvSpPr>
        <p:spPr>
          <a:xfrm>
            <a:off x="0" y="8792"/>
            <a:ext cx="2699238" cy="307777"/>
          </a:xfrm>
          <a:prstGeom prst="rect">
            <a:avLst/>
          </a:prstGeom>
          <a:noFill/>
          <a:effectLst>
            <a:outerShdw blurRad="38100" dist="12700" dir="2700000" algn="tl" rotWithShape="0">
              <a:prstClr val="black"/>
            </a:outerShdw>
          </a:effectLst>
        </p:spPr>
        <p:txBody>
          <a:bodyPr wrap="square" rtlCol="0">
            <a:spAutoFit/>
          </a:bodyPr>
          <a:lstStyle/>
          <a:p>
            <a:r>
              <a:rPr lang="tr-TR" sz="1400" b="1" dirty="0" smtClean="0">
                <a:solidFill>
                  <a:schemeClr val="bg1"/>
                </a:solidFill>
              </a:rPr>
              <a:t>Eğitim</a:t>
            </a:r>
            <a:endParaRPr lang="en-US" sz="1400" b="1" dirty="0">
              <a:solidFill>
                <a:schemeClr val="bg1"/>
              </a:solidFill>
            </a:endParaRPr>
          </a:p>
        </p:txBody>
      </p:sp>
    </p:spTree>
    <p:extLst>
      <p:ext uri="{BB962C8B-B14F-4D97-AF65-F5344CB8AC3E}">
        <p14:creationId xmlns:p14="http://schemas.microsoft.com/office/powerpoint/2010/main" val="13905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chemeClr val="accent5">
              <a:lumMod val="75000"/>
            </a:schemeClr>
          </a:solidFill>
          <a:latin typeface="+mn-lt"/>
          <a:ea typeface="+mj-ea"/>
          <a:cs typeface="+mj-cs"/>
        </a:defRPr>
      </a:lvl1pPr>
    </p:titleStyle>
    <p:bodyStyle>
      <a:lvl1pPr marL="228600" indent="-228600" algn="l" defTabSz="914400" rtl="0" eaLnBrk="1" latinLnBrk="0" hangingPunct="1">
        <a:lnSpc>
          <a:spcPct val="100000"/>
        </a:lnSpc>
        <a:spcBef>
          <a:spcPts val="1000"/>
        </a:spcBef>
        <a:buSzPct val="70000"/>
        <a:buFontTx/>
        <a:buBlip>
          <a:blip r:embed="rId13"/>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jpeg"/><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724989" y="3119359"/>
            <a:ext cx="7772400" cy="997582"/>
          </a:xfrm>
        </p:spPr>
        <p:txBody>
          <a:bodyPr>
            <a:normAutofit/>
          </a:bodyPr>
          <a:lstStyle/>
          <a:p>
            <a:r>
              <a:rPr lang="tr-TR" sz="4800" dirty="0" smtClean="0"/>
              <a:t>EĞİTİM</a:t>
            </a:r>
            <a:endParaRPr lang="en-US" sz="4800" dirty="0"/>
          </a:p>
        </p:txBody>
      </p:sp>
      <p:sp>
        <p:nvSpPr>
          <p:cNvPr id="6" name="Alt Başlık 5"/>
          <p:cNvSpPr>
            <a:spLocks noGrp="1"/>
          </p:cNvSpPr>
          <p:nvPr>
            <p:ph type="subTitle" idx="1"/>
          </p:nvPr>
        </p:nvSpPr>
        <p:spPr>
          <a:xfrm>
            <a:off x="1143000" y="4338883"/>
            <a:ext cx="6858000" cy="579345"/>
          </a:xfrm>
        </p:spPr>
        <p:txBody>
          <a:bodyPr>
            <a:normAutofit/>
          </a:bodyPr>
          <a:lstStyle/>
          <a:p>
            <a:r>
              <a:rPr lang="tr-TR" altLang="tr-TR" sz="2800" dirty="0" err="1"/>
              <a:t>Psk</a:t>
            </a:r>
            <a:r>
              <a:rPr lang="tr-TR" altLang="tr-TR" sz="2800" dirty="0"/>
              <a:t>. Dr. </a:t>
            </a:r>
            <a:r>
              <a:rPr lang="tr-TR" altLang="tr-TR" sz="2800" dirty="0" err="1"/>
              <a:t>Sabâ</a:t>
            </a:r>
            <a:r>
              <a:rPr lang="tr-TR" altLang="tr-TR" sz="2800" dirty="0"/>
              <a:t> Yalçın</a:t>
            </a:r>
            <a:endParaRPr lang="en-US" sz="2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chemeClr val="accent1">
                  <a:lumMod val="40000"/>
                  <a:lumOff val="6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ayt Numarası Yer Tutucusu 7"/>
          <p:cNvSpPr>
            <a:spLocks noGrp="1"/>
          </p:cNvSpPr>
          <p:nvPr>
            <p:ph type="sldNum" sz="quarter" idx="12"/>
          </p:nvPr>
        </p:nvSpPr>
        <p:spPr/>
        <p:txBody>
          <a:bodyPr/>
          <a:lstStyle/>
          <a:p>
            <a:fld id="{4ACA2201-F616-4C35-9250-59F451F8F0F6}" type="slidenum">
              <a:rPr lang="en-US" smtClean="0"/>
              <a:pPr/>
              <a:t>1</a:t>
            </a:fld>
            <a:endParaRPr lang="en-US"/>
          </a:p>
        </p:txBody>
      </p:sp>
      <p:pic>
        <p:nvPicPr>
          <p:cNvPr id="1026" name="Picture 2" descr="Eğitim gif ile ilgili görsel sonucu"/>
          <p:cNvPicPr>
            <a:picLocks noChangeAspect="1" noChangeArrowheads="1" noCrop="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193267" y="887008"/>
            <a:ext cx="2679088" cy="2211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125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EĞİTİMİN ÖNEMİ VE DEĞERİ</a:t>
            </a:r>
            <a:endParaRPr lang="en-US" dirty="0"/>
          </a:p>
        </p:txBody>
      </p:sp>
      <p:sp>
        <p:nvSpPr>
          <p:cNvPr id="3" name="İçerik Yer Tutucusu 2"/>
          <p:cNvSpPr>
            <a:spLocks noGrp="1"/>
          </p:cNvSpPr>
          <p:nvPr>
            <p:ph idx="1"/>
          </p:nvPr>
        </p:nvSpPr>
        <p:spPr>
          <a:xfrm>
            <a:off x="628650" y="1449961"/>
            <a:ext cx="7886700" cy="4853182"/>
          </a:xfrm>
        </p:spPr>
        <p:txBody>
          <a:bodyPr>
            <a:normAutofit/>
          </a:bodyPr>
          <a:lstStyle/>
          <a:p>
            <a:r>
              <a:rPr lang="tr-TR" sz="2600" dirty="0"/>
              <a:t>Tarih boyunca eğitimin değeri azalmamıştır. Aksine, giderek artan bir öneme sahip olmuştur.</a:t>
            </a:r>
            <a:endParaRPr lang="en-US" sz="2600" dirty="0"/>
          </a:p>
          <a:p>
            <a:r>
              <a:rPr lang="tr-TR" sz="2600" dirty="0"/>
              <a:t>Başlangıçta toplum içinde </a:t>
            </a:r>
            <a:r>
              <a:rPr lang="tr-TR" sz="2600" dirty="0" smtClean="0"/>
              <a:t>soylu </a:t>
            </a:r>
            <a:r>
              <a:rPr lang="tr-TR" sz="2600" dirty="0"/>
              <a:t>sayılan ailelerin çok az </a:t>
            </a:r>
            <a:r>
              <a:rPr lang="tr-TR" sz="2600" dirty="0" smtClean="0"/>
              <a:t/>
            </a:r>
            <a:br>
              <a:rPr lang="tr-TR" sz="2600" dirty="0" smtClean="0"/>
            </a:br>
            <a:r>
              <a:rPr lang="tr-TR" sz="2600" dirty="0" smtClean="0"/>
              <a:t>sayıdaki </a:t>
            </a:r>
            <a:r>
              <a:rPr lang="tr-TR" sz="2600" dirty="0"/>
              <a:t>çocuğu eğitilirken, </a:t>
            </a:r>
            <a:r>
              <a:rPr lang="tr-TR" sz="2600" dirty="0" smtClean="0"/>
              <a:t>zamanla </a:t>
            </a:r>
            <a:r>
              <a:rPr lang="tr-TR" sz="2600" dirty="0"/>
              <a:t>eğitimden </a:t>
            </a:r>
            <a:r>
              <a:rPr lang="tr-TR" sz="2600" dirty="0" smtClean="0"/>
              <a:t/>
            </a:r>
            <a:br>
              <a:rPr lang="tr-TR" sz="2600" dirty="0" smtClean="0"/>
            </a:br>
            <a:r>
              <a:rPr lang="tr-TR" sz="2600" dirty="0" smtClean="0"/>
              <a:t>yararlananların </a:t>
            </a:r>
            <a:r>
              <a:rPr lang="tr-TR" sz="2600" dirty="0"/>
              <a:t>sayısı çoğalmıştır. </a:t>
            </a:r>
            <a:endParaRPr lang="tr-TR" sz="2600" dirty="0" smtClean="0"/>
          </a:p>
          <a:p>
            <a:r>
              <a:rPr lang="tr-TR" sz="2600" dirty="0" smtClean="0"/>
              <a:t>Eğitim</a:t>
            </a:r>
            <a:r>
              <a:rPr lang="tr-TR" sz="2600" dirty="0"/>
              <a:t>, kimi zaman soyluluk ve yücelik göstergesi olarak sırf zevk için alınmıştır. </a:t>
            </a:r>
            <a:endParaRPr lang="tr-TR" sz="2600" dirty="0" smtClean="0"/>
          </a:p>
          <a:p>
            <a:r>
              <a:rPr lang="tr-TR" sz="2600" dirty="0" smtClean="0"/>
              <a:t>Eğitim</a:t>
            </a:r>
            <a:r>
              <a:rPr lang="tr-TR" sz="2600" dirty="0"/>
              <a:t>, kimi zaman da daha çok ve daha kaliteli üretim için yapılmıştır.</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10</a:t>
            </a:fld>
            <a:endParaRPr lang="en-US"/>
          </a:p>
        </p:txBody>
      </p:sp>
    </p:spTree>
    <p:extLst>
      <p:ext uri="{BB962C8B-B14F-4D97-AF65-F5344CB8AC3E}">
        <p14:creationId xmlns:p14="http://schemas.microsoft.com/office/powerpoint/2010/main" val="2028728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867790"/>
            <a:ext cx="7886700" cy="5266678"/>
          </a:xfrm>
        </p:spPr>
        <p:txBody>
          <a:bodyPr>
            <a:normAutofit/>
          </a:bodyPr>
          <a:lstStyle/>
          <a:p>
            <a:r>
              <a:rPr lang="tr-TR" dirty="0"/>
              <a:t>Çağımızda eğitimin değeri, hem bireyin hem de toplumun mutluluğu açısından kabul edilmektedir. </a:t>
            </a:r>
            <a:endParaRPr lang="tr-TR" dirty="0" smtClean="0"/>
          </a:p>
          <a:p>
            <a:r>
              <a:rPr lang="tr-TR" dirty="0" smtClean="0"/>
              <a:t>Eğitim</a:t>
            </a:r>
            <a:r>
              <a:rPr lang="tr-TR" dirty="0"/>
              <a:t>, bireylerin ve toplumun mutluluğunu sağlamak için geçerli bir araç olarak kullanılmakta ve gittikçe daha fazla önem ve güç kazanmaktadır</a:t>
            </a:r>
            <a:r>
              <a:rPr lang="tr-TR" dirty="0" smtClean="0"/>
              <a:t>.</a:t>
            </a:r>
          </a:p>
          <a:p>
            <a:r>
              <a:rPr lang="tr-TR" dirty="0"/>
              <a:t>Bu anlamda eğitim; hem bireyler olarak yüksek bir yaşama düzeyi elde etmemizin başlıca yoludur. </a:t>
            </a:r>
            <a:endParaRPr lang="tr-TR" dirty="0" smtClean="0"/>
          </a:p>
          <a:p>
            <a:r>
              <a:rPr lang="tr-TR" dirty="0" smtClean="0"/>
              <a:t>Hem </a:t>
            </a:r>
            <a:r>
              <a:rPr lang="tr-TR" dirty="0"/>
              <a:t>toplum olarak gelişme ve ilerlemenin, ileri ülkeler arasında yer almanın başlıca </a:t>
            </a:r>
            <a:r>
              <a:rPr lang="tr-TR" dirty="0" smtClean="0"/>
              <a:t>yoludur; hem </a:t>
            </a:r>
            <a:r>
              <a:rPr lang="tr-TR" dirty="0"/>
              <a:t>de ülkede demokratik bir sosyal ve siyasal yaşamı gerçekleştirmenin temel yoludur</a:t>
            </a:r>
            <a:r>
              <a:rPr lang="tr-TR" dirty="0" smtClean="0"/>
              <a:t>.</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11</a:t>
            </a:fld>
            <a:endParaRPr lang="en-US"/>
          </a:p>
        </p:txBody>
      </p:sp>
    </p:spTree>
    <p:extLst>
      <p:ext uri="{BB962C8B-B14F-4D97-AF65-F5344CB8AC3E}">
        <p14:creationId xmlns:p14="http://schemas.microsoft.com/office/powerpoint/2010/main" val="3925838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857" y="444257"/>
            <a:ext cx="8186791" cy="971305"/>
          </a:xfrm>
        </p:spPr>
        <p:txBody>
          <a:bodyPr>
            <a:normAutofit/>
          </a:bodyPr>
          <a:lstStyle/>
          <a:p>
            <a:r>
              <a:rPr lang="tr-TR" dirty="0"/>
              <a:t>EĞİTİMİN TOPLUMSAL GÖREVLERİ</a:t>
            </a:r>
            <a:endParaRPr lang="en-US" dirty="0"/>
          </a:p>
        </p:txBody>
      </p:sp>
      <p:sp>
        <p:nvSpPr>
          <p:cNvPr id="3" name="İçerik Yer Tutucusu 2"/>
          <p:cNvSpPr>
            <a:spLocks noGrp="1"/>
          </p:cNvSpPr>
          <p:nvPr>
            <p:ph idx="1"/>
          </p:nvPr>
        </p:nvSpPr>
        <p:spPr>
          <a:xfrm>
            <a:off x="628649" y="1384918"/>
            <a:ext cx="8284531" cy="5131292"/>
          </a:xfrm>
        </p:spPr>
        <p:txBody>
          <a:bodyPr>
            <a:normAutofit lnSpcReduction="10000"/>
          </a:bodyPr>
          <a:lstStyle/>
          <a:p>
            <a:pPr marL="0" indent="0">
              <a:spcAft>
                <a:spcPts val="300"/>
              </a:spcAft>
              <a:buNone/>
            </a:pPr>
            <a:r>
              <a:rPr lang="tr-TR" dirty="0" smtClean="0">
                <a:solidFill>
                  <a:srgbClr val="CC0066"/>
                </a:solidFill>
              </a:rPr>
              <a:t>a</a:t>
            </a:r>
            <a:r>
              <a:rPr lang="tr-TR" dirty="0" smtClean="0">
                <a:solidFill>
                  <a:srgbClr val="CC0066"/>
                </a:solidFill>
              </a:rPr>
              <a:t>) Toplumun </a:t>
            </a:r>
            <a:r>
              <a:rPr lang="tr-TR" dirty="0">
                <a:solidFill>
                  <a:srgbClr val="CC0066"/>
                </a:solidFill>
              </a:rPr>
              <a:t>kültürel mirasının yeni kuşaklara aktarılması: </a:t>
            </a:r>
            <a:endParaRPr lang="tr-TR" dirty="0" smtClean="0">
              <a:solidFill>
                <a:srgbClr val="CC0066"/>
              </a:solidFill>
            </a:endParaRPr>
          </a:p>
          <a:p>
            <a:pPr>
              <a:spcAft>
                <a:spcPts val="300"/>
              </a:spcAft>
            </a:pPr>
            <a:r>
              <a:rPr lang="tr-TR" dirty="0" smtClean="0"/>
              <a:t>Bu </a:t>
            </a:r>
            <a:r>
              <a:rPr lang="tr-TR" dirty="0"/>
              <a:t>sayede her kuşak, </a:t>
            </a:r>
            <a:r>
              <a:rPr lang="tr-TR" dirty="0" smtClean="0"/>
              <a:t>kültürel birikim </a:t>
            </a:r>
            <a:br>
              <a:rPr lang="tr-TR" dirty="0" smtClean="0"/>
            </a:br>
            <a:r>
              <a:rPr lang="tr-TR" dirty="0" smtClean="0"/>
              <a:t>sürecini</a:t>
            </a:r>
            <a:r>
              <a:rPr lang="tr-TR" dirty="0"/>
              <a:t>, bir önceki kuşağın </a:t>
            </a:r>
            <a:r>
              <a:rPr lang="tr-TR" dirty="0" smtClean="0"/>
              <a:t>bıraktığı </a:t>
            </a:r>
            <a:br>
              <a:rPr lang="tr-TR" dirty="0" smtClean="0"/>
            </a:br>
            <a:r>
              <a:rPr lang="tr-TR" dirty="0" smtClean="0"/>
              <a:t>yerden </a:t>
            </a:r>
            <a:r>
              <a:rPr lang="tr-TR" dirty="0"/>
              <a:t>alarak </a:t>
            </a:r>
            <a:r>
              <a:rPr lang="tr-TR" dirty="0" smtClean="0"/>
              <a:t>sürdürebilmektedir</a:t>
            </a:r>
            <a:r>
              <a:rPr lang="tr-TR" dirty="0"/>
              <a:t>. </a:t>
            </a:r>
            <a:endParaRPr lang="tr-TR" dirty="0" smtClean="0"/>
          </a:p>
          <a:p>
            <a:pPr>
              <a:spcAft>
                <a:spcPts val="300"/>
              </a:spcAft>
            </a:pPr>
            <a:r>
              <a:rPr lang="tr-TR" dirty="0" smtClean="0"/>
              <a:t>Kültürel </a:t>
            </a:r>
            <a:r>
              <a:rPr lang="tr-TR" dirty="0"/>
              <a:t>mirasın aktarılması, toplumun değerlerinin ve toplumsal normların öğretilmesi yoluyla gerçekleşir. </a:t>
            </a:r>
            <a:endParaRPr lang="tr-TR" dirty="0" smtClean="0"/>
          </a:p>
          <a:p>
            <a:pPr>
              <a:spcAft>
                <a:spcPts val="300"/>
              </a:spcAft>
            </a:pPr>
            <a:r>
              <a:rPr lang="tr-TR" dirty="0" smtClean="0"/>
              <a:t>Eğitimin </a:t>
            </a:r>
            <a:r>
              <a:rPr lang="tr-TR" dirty="0"/>
              <a:t>bu görevi, bir yandan doğru alışkanlık ve tutumların geliştirilmesini; diğer yandan da zararlı olabilecek etkenlere karşı koymayı içermektedir.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12</a:t>
            </a:fld>
            <a:endParaRPr lang="en-US" dirty="0"/>
          </a:p>
        </p:txBody>
      </p:sp>
    </p:spTree>
    <p:extLst>
      <p:ext uri="{BB962C8B-B14F-4D97-AF65-F5344CB8AC3E}">
        <p14:creationId xmlns:p14="http://schemas.microsoft.com/office/powerpoint/2010/main" val="1699957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730377"/>
            <a:ext cx="7886700" cy="3397245"/>
          </a:xfrm>
        </p:spPr>
        <p:txBody>
          <a:bodyPr/>
          <a:lstStyle/>
          <a:p>
            <a:pPr marL="0" indent="0">
              <a:buNone/>
            </a:pPr>
            <a:r>
              <a:rPr lang="tr-TR" dirty="0" smtClean="0">
                <a:solidFill>
                  <a:srgbClr val="CC0066"/>
                </a:solidFill>
              </a:rPr>
              <a:t>b) Bireylere </a:t>
            </a:r>
            <a:r>
              <a:rPr lang="tr-TR" dirty="0">
                <a:solidFill>
                  <a:srgbClr val="CC0066"/>
                </a:solidFill>
              </a:rPr>
              <a:t>bilimsel ve meslekî bilgi aktarmak, beceri kazandırmak ve meslek sahibi yapmak: </a:t>
            </a:r>
            <a:endParaRPr lang="tr-TR" dirty="0" smtClean="0">
              <a:solidFill>
                <a:srgbClr val="CC0066"/>
              </a:solidFill>
            </a:endParaRPr>
          </a:p>
          <a:p>
            <a:r>
              <a:rPr lang="tr-TR" dirty="0" smtClean="0"/>
              <a:t>Bu </a:t>
            </a:r>
            <a:r>
              <a:rPr lang="tr-TR" dirty="0"/>
              <a:t>görevin gereği gibi yerine getirilmesinde orta ve yükseköğretim kurumlarına büyük iş düşmektedir. </a:t>
            </a:r>
            <a:endParaRPr lang="tr-TR" dirty="0" smtClean="0"/>
          </a:p>
          <a:p>
            <a:r>
              <a:rPr lang="tr-TR" dirty="0" smtClean="0"/>
              <a:t>Çeşitli </a:t>
            </a:r>
            <a:r>
              <a:rPr lang="tr-TR" dirty="0"/>
              <a:t>nitelik ve düzeydeki okul ve programlarla; bireye bilgi, iş olanakları, gelir sağlanır.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13</a:t>
            </a:fld>
            <a:endParaRPr lang="en-US"/>
          </a:p>
        </p:txBody>
      </p:sp>
    </p:spTree>
    <p:extLst>
      <p:ext uri="{BB962C8B-B14F-4D97-AF65-F5344CB8AC3E}">
        <p14:creationId xmlns:p14="http://schemas.microsoft.com/office/powerpoint/2010/main" val="2209516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49" y="1533234"/>
            <a:ext cx="8115855" cy="3862555"/>
          </a:xfrm>
        </p:spPr>
        <p:txBody>
          <a:bodyPr>
            <a:normAutofit/>
          </a:bodyPr>
          <a:lstStyle/>
          <a:p>
            <a:pPr marL="0" indent="0">
              <a:buNone/>
            </a:pPr>
            <a:r>
              <a:rPr lang="tr-TR" dirty="0" smtClean="0">
                <a:solidFill>
                  <a:srgbClr val="CC0066"/>
                </a:solidFill>
              </a:rPr>
              <a:t>c) Bireylere </a:t>
            </a:r>
            <a:r>
              <a:rPr lang="tr-TR" dirty="0">
                <a:solidFill>
                  <a:srgbClr val="CC0066"/>
                </a:solidFill>
              </a:rPr>
              <a:t>akılcı bir düşünce alışkanlığı kazandırmak: </a:t>
            </a:r>
            <a:endParaRPr lang="tr-TR" dirty="0" smtClean="0">
              <a:solidFill>
                <a:srgbClr val="CC0066"/>
              </a:solidFill>
            </a:endParaRPr>
          </a:p>
          <a:p>
            <a:r>
              <a:rPr lang="tr-TR" dirty="0" smtClean="0"/>
              <a:t>Bireylere </a:t>
            </a:r>
            <a:r>
              <a:rPr lang="tr-TR" dirty="0"/>
              <a:t>akılcı düşünüşün </a:t>
            </a:r>
            <a:r>
              <a:rPr lang="tr-TR" dirty="0" smtClean="0"/>
              <a:t>yollarını </a:t>
            </a:r>
            <a:r>
              <a:rPr lang="tr-TR" dirty="0"/>
              <a:t>öğreterek, bireylerin doğal ve toplumsal çevreyi bilimsel ilkeler doğrultusunda değerlendirebilmelerini sağlamak, eğitimde beklenen başka bir önemli görevdir. </a:t>
            </a:r>
            <a:endParaRPr lang="tr-TR" dirty="0" smtClean="0"/>
          </a:p>
          <a:p>
            <a:r>
              <a:rPr lang="tr-TR" dirty="0" smtClean="0"/>
              <a:t>Bu </a:t>
            </a:r>
            <a:r>
              <a:rPr lang="tr-TR" dirty="0"/>
              <a:t>sayede, yenilik ve değişmeye açık, hoşgörülü bir düşünce ve davranış yapısına sahip kuşaklar yetiştirilebilir.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14</a:t>
            </a:fld>
            <a:endParaRPr lang="en-US" dirty="0"/>
          </a:p>
        </p:txBody>
      </p:sp>
    </p:spTree>
    <p:extLst>
      <p:ext uri="{BB962C8B-B14F-4D97-AF65-F5344CB8AC3E}">
        <p14:creationId xmlns:p14="http://schemas.microsoft.com/office/powerpoint/2010/main" val="494837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29862"/>
            <a:ext cx="7886700" cy="3885517"/>
          </a:xfrm>
        </p:spPr>
        <p:txBody>
          <a:bodyPr/>
          <a:lstStyle/>
          <a:p>
            <a:pPr marL="0" lvl="0" indent="0" fontAlgn="base">
              <a:lnSpc>
                <a:spcPct val="110000"/>
              </a:lnSpc>
              <a:spcAft>
                <a:spcPts val="600"/>
              </a:spcAft>
              <a:buNone/>
            </a:pPr>
            <a:r>
              <a:rPr lang="tr-TR" dirty="0" smtClean="0">
                <a:solidFill>
                  <a:srgbClr val="CC0066"/>
                </a:solidFill>
              </a:rPr>
              <a:t>d) Bilimin</a:t>
            </a:r>
            <a:r>
              <a:rPr lang="tr-TR" dirty="0">
                <a:solidFill>
                  <a:srgbClr val="CC0066"/>
                </a:solidFill>
              </a:rPr>
              <a:t>, teknolojinin, güzel sanatların gelişmesine katkıda bulunmak: </a:t>
            </a:r>
            <a:endParaRPr lang="tr-TR" dirty="0" smtClean="0">
              <a:solidFill>
                <a:srgbClr val="CC0066"/>
              </a:solidFill>
            </a:endParaRPr>
          </a:p>
          <a:p>
            <a:pPr lvl="0" fontAlgn="base">
              <a:lnSpc>
                <a:spcPct val="110000"/>
              </a:lnSpc>
              <a:spcAft>
                <a:spcPts val="600"/>
              </a:spcAft>
            </a:pPr>
            <a:r>
              <a:rPr lang="tr-TR" dirty="0" smtClean="0"/>
              <a:t>Bu </a:t>
            </a:r>
            <a:r>
              <a:rPr lang="tr-TR" dirty="0"/>
              <a:t>görevin yerine getirilmesinde özellikle üniversitelere büyük işler düşmektedir.</a:t>
            </a:r>
            <a:endParaRPr lang="en-US" dirty="0"/>
          </a:p>
          <a:p>
            <a:pPr marL="0" indent="0">
              <a:lnSpc>
                <a:spcPct val="110000"/>
              </a:lnSpc>
              <a:spcAft>
                <a:spcPts val="600"/>
              </a:spcAft>
              <a:buNone/>
            </a:pPr>
            <a:r>
              <a:rPr lang="tr-TR" dirty="0" smtClean="0">
                <a:solidFill>
                  <a:srgbClr val="CC0066"/>
                </a:solidFill>
              </a:rPr>
              <a:t>e) Eğitim </a:t>
            </a:r>
            <a:r>
              <a:rPr lang="tr-TR" dirty="0">
                <a:solidFill>
                  <a:srgbClr val="CC0066"/>
                </a:solidFill>
              </a:rPr>
              <a:t>insana, sosyal ve doğal çevresindeki değişmelere cevap verebilecek nitelikte yeni davranışlar </a:t>
            </a:r>
            <a:r>
              <a:rPr lang="tr-TR" dirty="0" smtClean="0">
                <a:solidFill>
                  <a:srgbClr val="CC0066"/>
                </a:solidFill>
              </a:rPr>
              <a:t>kazandırmaktır.</a:t>
            </a:r>
            <a:endParaRPr lang="en-US" dirty="0">
              <a:solidFill>
                <a:srgbClr val="CC0066"/>
              </a:solidFill>
            </a:endParaRPr>
          </a:p>
        </p:txBody>
      </p:sp>
      <p:sp>
        <p:nvSpPr>
          <p:cNvPr id="4" name="Slayt Numarası Yer Tutucusu 3"/>
          <p:cNvSpPr>
            <a:spLocks noGrp="1"/>
          </p:cNvSpPr>
          <p:nvPr>
            <p:ph type="sldNum" sz="quarter" idx="12"/>
          </p:nvPr>
        </p:nvSpPr>
        <p:spPr/>
        <p:txBody>
          <a:bodyPr/>
          <a:lstStyle/>
          <a:p>
            <a:fld id="{4ACA2201-F616-4C35-9250-59F451F8F0F6}" type="slidenum">
              <a:rPr lang="en-US" smtClean="0"/>
              <a:pPr/>
              <a:t>15</a:t>
            </a:fld>
            <a:endParaRPr lang="en-US" dirty="0"/>
          </a:p>
        </p:txBody>
      </p:sp>
    </p:spTree>
    <p:extLst>
      <p:ext uri="{BB962C8B-B14F-4D97-AF65-F5344CB8AC3E}">
        <p14:creationId xmlns:p14="http://schemas.microsoft.com/office/powerpoint/2010/main" val="384882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29862"/>
            <a:ext cx="5869804" cy="2101105"/>
          </a:xfrm>
        </p:spPr>
        <p:txBody>
          <a:bodyPr>
            <a:normAutofit/>
          </a:bodyPr>
          <a:lstStyle/>
          <a:p>
            <a:pPr marL="0" indent="0">
              <a:buNone/>
            </a:pPr>
            <a:r>
              <a:rPr lang="tr-TR" dirty="0"/>
              <a:t>Atatürk'ün toplumsal </a:t>
            </a:r>
            <a:r>
              <a:rPr lang="tr-TR" dirty="0" smtClean="0"/>
              <a:t>gelişimde </a:t>
            </a:r>
            <a:r>
              <a:rPr lang="tr-TR" dirty="0"/>
              <a:t>eğitimin yeri konusunda çağın önünde giden, evrensel ölçüde kalıcı değerde görüşleri ve değerlendirmeleri </a:t>
            </a:r>
            <a:r>
              <a:rPr lang="tr-TR" dirty="0" smtClean="0"/>
              <a:t>vardır.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16</a:t>
            </a:fld>
            <a:endParaRPr lang="en-US" dirty="0"/>
          </a:p>
        </p:txBody>
      </p:sp>
      <p:sp>
        <p:nvSpPr>
          <p:cNvPr id="5" name="İçerik Yer Tutucusu 2"/>
          <p:cNvSpPr txBox="1">
            <a:spLocks/>
          </p:cNvSpPr>
          <p:nvPr/>
        </p:nvSpPr>
        <p:spPr>
          <a:xfrm>
            <a:off x="816746" y="3686452"/>
            <a:ext cx="7510508" cy="189760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SzPct val="70000"/>
              <a:buFontTx/>
              <a:buBlip>
                <a:blip r:embed="rId2"/>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tr-TR" i="1" dirty="0" smtClean="0">
                <a:solidFill>
                  <a:schemeClr val="accent2">
                    <a:lumMod val="50000"/>
                  </a:schemeClr>
                </a:solidFill>
                <a:latin typeface="Times New Roman" panose="02020603050405020304" pitchFamily="18" charset="0"/>
                <a:cs typeface="Times New Roman" panose="02020603050405020304" pitchFamily="18" charset="0"/>
              </a:rPr>
              <a:t>“… En </a:t>
            </a:r>
            <a:r>
              <a:rPr lang="tr-TR" i="1" dirty="0">
                <a:solidFill>
                  <a:schemeClr val="accent2">
                    <a:lumMod val="50000"/>
                  </a:schemeClr>
                </a:solidFill>
                <a:latin typeface="Times New Roman" panose="02020603050405020304" pitchFamily="18" charset="0"/>
                <a:cs typeface="Times New Roman" panose="02020603050405020304" pitchFamily="18" charset="0"/>
              </a:rPr>
              <a:t>önemli, en temel nokta eğitim sorunudur. Eğitimdir ki bir ulusu ya özgür, bağımsız, şanlı, yüksek bir toplum durumunda yaşatır; ya da bir ulusu tutsaklık ve düşkünlüğe bırakır.”</a:t>
            </a:r>
            <a:endParaRPr lang="en-US" i="1"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6" name="Resim 5"/>
          <p:cNvPicPr>
            <a:picLocks noChangeAspect="1"/>
          </p:cNvPicPr>
          <p:nvPr/>
        </p:nvPicPr>
        <p:blipFill>
          <a:blip r:embed="rId3" cstate="print">
            <a:clrChange>
              <a:clrFrom>
                <a:srgbClr val="FFFFFF"/>
              </a:clrFrom>
              <a:clrTo>
                <a:srgbClr val="FFFFFF">
                  <a:alpha val="0"/>
                </a:srgbClr>
              </a:clrTo>
            </a:clrChange>
            <a:duotone>
              <a:schemeClr val="accent2">
                <a:shade val="45000"/>
                <a:satMod val="135000"/>
              </a:schemeClr>
              <a:prstClr val="white"/>
            </a:duotone>
            <a:extLst>
              <a:ext uri="{BEBA8EAE-BF5A-486C-A8C5-ECC9F3942E4B}">
                <a14:imgProps xmlns:a14="http://schemas.microsoft.com/office/drawing/2010/main">
                  <a14:imgLayer r:embed="rId4">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6706321" y="5626968"/>
            <a:ext cx="2233492" cy="800465"/>
          </a:xfrm>
          <a:prstGeom prst="rect">
            <a:avLst/>
          </a:prstGeom>
        </p:spPr>
      </p:pic>
      <p:pic>
        <p:nvPicPr>
          <p:cNvPr id="5126" name="Picture 6" descr="İlgili resi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5692" b="5692"/>
          <a:stretch/>
        </p:blipFill>
        <p:spPr bwMode="auto">
          <a:xfrm>
            <a:off x="6583008" y="1588918"/>
            <a:ext cx="2200275" cy="184008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8320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7880" y="1549829"/>
            <a:ext cx="5788240" cy="3758341"/>
          </a:xfrm>
        </p:spPr>
        <p:txBody>
          <a:bodyPr vert="horz" lIns="91440" tIns="45720" rIns="91440" bIns="45720" rtlCol="0">
            <a:noAutofit/>
          </a:bodyPr>
          <a:lstStyle/>
          <a:p>
            <a:pPr marL="0" indent="0">
              <a:lnSpc>
                <a:spcPct val="110000"/>
              </a:lnSpc>
              <a:buNone/>
            </a:pPr>
            <a:r>
              <a:rPr lang="tr-TR" sz="3000" i="1" dirty="0">
                <a:solidFill>
                  <a:schemeClr val="accent2">
                    <a:lumMod val="50000"/>
                  </a:schemeClr>
                </a:solidFill>
                <a:latin typeface="Times New Roman" panose="02020603050405020304" pitchFamily="18" charset="0"/>
                <a:cs typeface="Times New Roman" panose="02020603050405020304" pitchFamily="18" charset="0"/>
              </a:rPr>
              <a:t>“Öğretmenler</a:t>
            </a:r>
            <a:endParaRPr lang="en-US" sz="3000" i="1" dirty="0">
              <a:solidFill>
                <a:schemeClr val="accent2">
                  <a:lumMod val="50000"/>
                </a:schemeClr>
              </a:solidFill>
              <a:latin typeface="Times New Roman" panose="02020603050405020304" pitchFamily="18" charset="0"/>
              <a:cs typeface="Times New Roman" panose="02020603050405020304" pitchFamily="18" charset="0"/>
            </a:endParaRPr>
          </a:p>
          <a:p>
            <a:pPr marL="0" indent="0" algn="ctr">
              <a:lnSpc>
                <a:spcPct val="110000"/>
              </a:lnSpc>
              <a:buNone/>
            </a:pPr>
            <a:r>
              <a:rPr lang="tr-TR" sz="3000" i="1" dirty="0">
                <a:solidFill>
                  <a:schemeClr val="accent2">
                    <a:lumMod val="50000"/>
                  </a:schemeClr>
                </a:solidFill>
                <a:latin typeface="Times New Roman" panose="02020603050405020304" pitchFamily="18" charset="0"/>
                <a:cs typeface="Times New Roman" panose="02020603050405020304" pitchFamily="18" charset="0"/>
              </a:rPr>
              <a:t>Cumhuriyet, düşünce, bilim, teknik, beden bakımlarından güçlü ve yüksek karakterli koruyucular ister. Yeni kuşağı bu nitelik ve yeteneklerde yetiştirmek sizin elinizdedir.”</a:t>
            </a:r>
            <a:endParaRPr lang="en-US" sz="3000" i="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4ACA2201-F616-4C35-9250-59F451F8F0F6}" type="slidenum">
              <a:rPr lang="en-US" smtClean="0"/>
              <a:pPr/>
              <a:t>17</a:t>
            </a:fld>
            <a:endParaRPr lang="en-US"/>
          </a:p>
        </p:txBody>
      </p:sp>
      <p:pic>
        <p:nvPicPr>
          <p:cNvPr id="5" name="Resim 4"/>
          <p:cNvPicPr>
            <a:picLocks noChangeAspect="1"/>
          </p:cNvPicPr>
          <p:nvPr/>
        </p:nvPicPr>
        <p:blipFill>
          <a:blip r:embed="rId2" cstate="print">
            <a:clrChange>
              <a:clrFrom>
                <a:srgbClr val="FFFFFF"/>
              </a:clrFrom>
              <a:clrTo>
                <a:srgbClr val="FFFFFF">
                  <a:alpha val="0"/>
                </a:srgbClr>
              </a:clrTo>
            </a:clrChange>
            <a:duotone>
              <a:schemeClr val="accent2">
                <a:shade val="45000"/>
                <a:satMod val="135000"/>
              </a:schemeClr>
              <a:prstClr val="white"/>
            </a:duotone>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6706321" y="5626968"/>
            <a:ext cx="2233492" cy="800465"/>
          </a:xfrm>
          <a:prstGeom prst="rect">
            <a:avLst/>
          </a:prstGeom>
        </p:spPr>
      </p:pic>
      <p:pic>
        <p:nvPicPr>
          <p:cNvPr id="6" name="Picture 2" descr="atatürk ile ilgili görsel sonucu"/>
          <p:cNvPicPr>
            <a:picLocks noChangeAspect="1" noChangeArrowheads="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b="13443"/>
          <a:stretch/>
        </p:blipFill>
        <p:spPr bwMode="auto">
          <a:xfrm flipH="1">
            <a:off x="71021" y="372861"/>
            <a:ext cx="1624285" cy="1722269"/>
          </a:xfrm>
          <a:prstGeom prst="ellipse">
            <a:avLst/>
          </a:prstGeom>
          <a:ln w="190500" cap="rnd">
            <a:noFill/>
            <a:prstDash val="solid"/>
          </a:ln>
          <a:effectLst/>
          <a:scene3d>
            <a:camera prst="perspectiveFront" fov="5400000"/>
            <a:lightRig rig="threePt" dir="t">
              <a:rot lat="0" lon="0" rev="19200000"/>
            </a:lightRig>
          </a:scene3d>
          <a:sp3d extrusionH="25400" contourW="12700">
            <a:extrusionClr>
              <a:srgbClr val="000000"/>
            </a:extrusionClr>
            <a:contourClr>
              <a:schemeClr val="bg1"/>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2753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45787"/>
            <a:ext cx="6961758" cy="3392039"/>
          </a:xfrm>
        </p:spPr>
        <p:txBody>
          <a:bodyPr/>
          <a:lstStyle/>
          <a:p>
            <a:pPr marL="0" indent="0">
              <a:lnSpc>
                <a:spcPct val="110000"/>
              </a:lnSpc>
              <a:buNone/>
            </a:pPr>
            <a:r>
              <a:rPr lang="tr-TR" dirty="0"/>
              <a:t>Görüldüğü gibi Atatürk’ün eğitim konusundaki düşünceleri, bireyin, ulusal toplumun ve uluslararası ilişkilerin barış ve gönenç içinde gelişmesi için demokratik bir eğitimin yapması gereken katkıları son derece özlü, kapsamlı ve dengeli bir biçimde kavrayan, sistemleşmiş düşüncelerdir.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18</a:t>
            </a:fld>
            <a:endParaRPr lang="en-US"/>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3341" y="381741"/>
            <a:ext cx="1821267" cy="3047259"/>
          </a:xfrm>
          <a:prstGeom prst="rect">
            <a:avLst/>
          </a:prstGeom>
        </p:spPr>
      </p:pic>
    </p:spTree>
    <p:extLst>
      <p:ext uri="{BB962C8B-B14F-4D97-AF65-F5344CB8AC3E}">
        <p14:creationId xmlns:p14="http://schemas.microsoft.com/office/powerpoint/2010/main" val="1434363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ACA2201-F616-4C35-9250-59F451F8F0F6}" type="slidenum">
              <a:rPr lang="en-US" smtClean="0"/>
              <a:pPr/>
              <a:t>2</a:t>
            </a:fld>
            <a:endParaRPr lang="en-US" dirty="0"/>
          </a:p>
        </p:txBody>
      </p:sp>
      <p:sp>
        <p:nvSpPr>
          <p:cNvPr id="3" name="İçerik Yer Tutucusu 2"/>
          <p:cNvSpPr>
            <a:spLocks noGrp="1"/>
          </p:cNvSpPr>
          <p:nvPr>
            <p:ph idx="1"/>
          </p:nvPr>
        </p:nvSpPr>
        <p:spPr>
          <a:xfrm>
            <a:off x="628650" y="1529862"/>
            <a:ext cx="7886700" cy="4622363"/>
          </a:xfrm>
        </p:spPr>
        <p:txBody>
          <a:bodyPr>
            <a:normAutofit/>
          </a:bodyPr>
          <a:lstStyle/>
          <a:p>
            <a:pPr>
              <a:spcAft>
                <a:spcPts val="600"/>
              </a:spcAft>
            </a:pPr>
            <a:r>
              <a:rPr lang="tr-TR" dirty="0"/>
              <a:t>İnsan eğitimsiz yaşayamaz. </a:t>
            </a:r>
            <a:endParaRPr lang="tr-TR" dirty="0" smtClean="0"/>
          </a:p>
          <a:p>
            <a:pPr>
              <a:spcAft>
                <a:spcPts val="600"/>
              </a:spcAft>
            </a:pPr>
            <a:r>
              <a:rPr lang="tr-TR" dirty="0" smtClean="0"/>
              <a:t>Yaşamını </a:t>
            </a:r>
            <a:r>
              <a:rPr lang="tr-TR" dirty="0"/>
              <a:t>sürdürmek için insanın doğuştan getirdiği hemen hiçbir davranışı yoktur. </a:t>
            </a:r>
            <a:endParaRPr lang="tr-TR" dirty="0" smtClean="0"/>
          </a:p>
          <a:p>
            <a:pPr>
              <a:spcAft>
                <a:spcPts val="600"/>
              </a:spcAft>
            </a:pPr>
            <a:r>
              <a:rPr lang="tr-TR" dirty="0" smtClean="0"/>
              <a:t>Emme</a:t>
            </a:r>
            <a:r>
              <a:rPr lang="tr-TR" dirty="0"/>
              <a:t>, solunum gibi birkaç tepkisinin dışında, insan hemen her davranışı öğrenmek zorundadır. </a:t>
            </a:r>
            <a:endParaRPr lang="en-US" dirty="0"/>
          </a:p>
        </p:txBody>
      </p:sp>
      <p:sp>
        <p:nvSpPr>
          <p:cNvPr id="5" name="Unvan 4"/>
          <p:cNvSpPr>
            <a:spLocks noGrp="1"/>
          </p:cNvSpPr>
          <p:nvPr>
            <p:ph type="title"/>
          </p:nvPr>
        </p:nvSpPr>
        <p:spPr/>
        <p:txBody>
          <a:bodyPr/>
          <a:lstStyle/>
          <a:p>
            <a:r>
              <a:rPr lang="tr-TR" dirty="0" smtClean="0"/>
              <a:t>EĞİTİM</a:t>
            </a:r>
            <a:endParaRPr lang="en-US" dirty="0"/>
          </a:p>
        </p:txBody>
      </p:sp>
      <p:pic>
        <p:nvPicPr>
          <p:cNvPr id="2050" name="Picture 2" descr="İlgili resi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07871" y="4208014"/>
            <a:ext cx="4467454" cy="2249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94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196265"/>
            <a:ext cx="7886700" cy="4465469"/>
          </a:xfrm>
        </p:spPr>
        <p:txBody>
          <a:bodyPr>
            <a:normAutofit/>
          </a:bodyPr>
          <a:lstStyle/>
          <a:p>
            <a:pPr>
              <a:spcAft>
                <a:spcPts val="600"/>
              </a:spcAft>
            </a:pPr>
            <a:r>
              <a:rPr lang="tr-TR" dirty="0"/>
              <a:t>Başkalarının etkisi ve rehberliği olmadan, insanın kendi kendine öğrendiği bazı davranışları vardır. </a:t>
            </a:r>
            <a:endParaRPr lang="tr-TR" dirty="0" smtClean="0"/>
          </a:p>
          <a:p>
            <a:pPr>
              <a:spcAft>
                <a:spcPts val="600"/>
              </a:spcAft>
            </a:pPr>
            <a:r>
              <a:rPr lang="tr-TR" dirty="0" smtClean="0"/>
              <a:t>Ancak </a:t>
            </a:r>
            <a:r>
              <a:rPr lang="tr-TR" dirty="0"/>
              <a:t>bunların sayısı, başkalarının etkisi ve rehberliği ile öğrendiklerinden daha azdır, insan, davranışlarının çoğunu başkalarının etkisiyle öğrendiğine göre, başkalarınca eğitiliyor demektir. </a:t>
            </a:r>
            <a:endParaRPr lang="tr-TR" dirty="0" smtClean="0"/>
          </a:p>
          <a:p>
            <a:pPr>
              <a:spcAft>
                <a:spcPts val="600"/>
              </a:spcAft>
            </a:pPr>
            <a:r>
              <a:rPr lang="tr-TR" dirty="0" smtClean="0"/>
              <a:t>Bu </a:t>
            </a:r>
            <a:r>
              <a:rPr lang="tr-TR" dirty="0"/>
              <a:t>öğrenme süreci ömür boyu devam eder. Böylece insan, yaşam boyu eğitim sürecinin içinde bulunur.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3</a:t>
            </a:fld>
            <a:endParaRPr lang="en-US" dirty="0"/>
          </a:p>
        </p:txBody>
      </p:sp>
    </p:spTree>
    <p:extLst>
      <p:ext uri="{BB962C8B-B14F-4D97-AF65-F5344CB8AC3E}">
        <p14:creationId xmlns:p14="http://schemas.microsoft.com/office/powerpoint/2010/main" val="465260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858" y="444257"/>
            <a:ext cx="8204546" cy="971305"/>
          </a:xfrm>
        </p:spPr>
        <p:txBody>
          <a:bodyPr>
            <a:normAutofit/>
          </a:bodyPr>
          <a:lstStyle/>
          <a:p>
            <a:r>
              <a:rPr lang="tr-TR" dirty="0" smtClean="0"/>
              <a:t>EĞİTİM</a:t>
            </a:r>
            <a:endParaRPr lang="en-US" dirty="0"/>
          </a:p>
        </p:txBody>
      </p:sp>
      <p:sp>
        <p:nvSpPr>
          <p:cNvPr id="3" name="İçerik Yer Tutucusu 2"/>
          <p:cNvSpPr>
            <a:spLocks noGrp="1"/>
          </p:cNvSpPr>
          <p:nvPr>
            <p:ph idx="1"/>
          </p:nvPr>
        </p:nvSpPr>
        <p:spPr>
          <a:xfrm>
            <a:off x="628650" y="1529863"/>
            <a:ext cx="7886700" cy="4826550"/>
          </a:xfrm>
        </p:spPr>
        <p:txBody>
          <a:bodyPr>
            <a:normAutofit/>
          </a:bodyPr>
          <a:lstStyle/>
          <a:p>
            <a:r>
              <a:rPr lang="tr-TR" dirty="0"/>
              <a:t>Eğitim sosyal bir olgudur. Çünkü eğitim, </a:t>
            </a:r>
            <a:r>
              <a:rPr lang="tr-TR" dirty="0" smtClean="0"/>
              <a:t>toplum </a:t>
            </a:r>
            <a:r>
              <a:rPr lang="tr-TR" dirty="0"/>
              <a:t>içinde olmaktadır. </a:t>
            </a:r>
            <a:endParaRPr lang="tr-TR" dirty="0" smtClean="0"/>
          </a:p>
          <a:p>
            <a:r>
              <a:rPr lang="tr-TR" dirty="0" smtClean="0"/>
              <a:t>Toplumun</a:t>
            </a:r>
            <a:r>
              <a:rPr lang="tr-TR" dirty="0"/>
              <a:t>, toplumsal yaşamın olmadığı yerde eğitim de olmaz. </a:t>
            </a:r>
            <a:endParaRPr lang="tr-TR" dirty="0" smtClean="0"/>
          </a:p>
          <a:p>
            <a:r>
              <a:rPr lang="tr-TR" dirty="0" smtClean="0"/>
              <a:t>Yeni </a:t>
            </a:r>
            <a:r>
              <a:rPr lang="tr-TR" dirty="0"/>
              <a:t>doğan bir bebeği insan yapan, ona insan özelliklerini kazandıran ve onu sosyalleştiren toplumsal yaşam içindeki ilişki ve etkileşimlerdir. </a:t>
            </a:r>
            <a:endParaRPr lang="tr-TR" dirty="0" smtClean="0"/>
          </a:p>
          <a:p>
            <a:r>
              <a:rPr lang="tr-TR" dirty="0" smtClean="0"/>
              <a:t>Toplum</a:t>
            </a:r>
            <a:r>
              <a:rPr lang="tr-TR" dirty="0"/>
              <a:t>, üyelerini eğiterek sosyalleştirir. Böylece onları toplum yaşamına hazırlamış olur.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4</a:t>
            </a:fld>
            <a:endParaRPr lang="en-US" dirty="0"/>
          </a:p>
        </p:txBody>
      </p:sp>
    </p:spTree>
    <p:extLst>
      <p:ext uri="{BB962C8B-B14F-4D97-AF65-F5344CB8AC3E}">
        <p14:creationId xmlns:p14="http://schemas.microsoft.com/office/powerpoint/2010/main" val="405628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25676"/>
            <a:ext cx="7886700" cy="2181004"/>
          </a:xfrm>
        </p:spPr>
        <p:txBody>
          <a:bodyPr/>
          <a:lstStyle/>
          <a:p>
            <a:pPr marL="0" indent="0" algn="ctr">
              <a:lnSpc>
                <a:spcPct val="120000"/>
              </a:lnSpc>
              <a:buNone/>
            </a:pPr>
            <a:r>
              <a:rPr lang="tr-TR" dirty="0"/>
              <a:t>En genel anlamda eğitim, toplumdaki mevcut değerlerin, bilgilerin ve hünerlerin yetişen kuşaklara iletilmesi ve kazandırılması </a:t>
            </a:r>
            <a:r>
              <a:rPr lang="tr-TR" dirty="0" smtClean="0"/>
              <a:t>sürecidir.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5</a:t>
            </a:fld>
            <a:endParaRPr lang="en-US" dirty="0"/>
          </a:p>
        </p:txBody>
      </p:sp>
      <p:pic>
        <p:nvPicPr>
          <p:cNvPr id="3074" name="Picture 2" descr="Ailede Eğitim illüstrasyon ile ilgili görsel sonucu"/>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t="10235" b="16534"/>
          <a:stretch/>
        </p:blipFill>
        <p:spPr bwMode="auto">
          <a:xfrm>
            <a:off x="1476068" y="3799595"/>
            <a:ext cx="5688212" cy="2414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266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1639" y="665826"/>
            <a:ext cx="8220722" cy="5610687"/>
          </a:xfrm>
        </p:spPr>
        <p:txBody>
          <a:bodyPr>
            <a:normAutofit/>
          </a:bodyPr>
          <a:lstStyle/>
          <a:p>
            <a:r>
              <a:rPr lang="tr-TR" dirty="0"/>
              <a:t>Değişen teknolojik ve ekonomik şartlara bağlı olarak; çağdaş sanayi toplumlarında üretim etkinlikleri ve çalışma yaşamı çok çeşitlenmiş ve farklılaşmıştır. </a:t>
            </a:r>
            <a:endParaRPr lang="tr-TR" dirty="0" smtClean="0"/>
          </a:p>
          <a:p>
            <a:r>
              <a:rPr lang="tr-TR" dirty="0" smtClean="0"/>
              <a:t>Giderek </a:t>
            </a:r>
            <a:r>
              <a:rPr lang="tr-TR" dirty="0"/>
              <a:t>karmaşıklaşan ve çeşitlenen toplum </a:t>
            </a:r>
            <a:r>
              <a:rPr lang="tr-TR" dirty="0" smtClean="0"/>
              <a:t>yaşamını </a:t>
            </a:r>
            <a:r>
              <a:rPr lang="tr-TR" dirty="0"/>
              <a:t>sürdürebilmek için gerekli bilgi, beceri ve hünerlerin aile, arkadaşlık ve işyeri gibi ortamlarda kazanılmasına olanak kalmamıştır. </a:t>
            </a:r>
            <a:endParaRPr lang="tr-TR" dirty="0" smtClean="0"/>
          </a:p>
          <a:p>
            <a:r>
              <a:rPr lang="tr-TR" dirty="0" smtClean="0"/>
              <a:t>Artmakta </a:t>
            </a:r>
            <a:r>
              <a:rPr lang="tr-TR" dirty="0"/>
              <a:t>olan bilgilerin ve gelişmelerin bireylere öğretilmesini sağlayacak yeni kurumlara ihtiyaç duyulmuştur. </a:t>
            </a:r>
            <a:endParaRPr lang="tr-TR" dirty="0" smtClean="0"/>
          </a:p>
          <a:p>
            <a:r>
              <a:rPr lang="tr-TR" dirty="0" smtClean="0"/>
              <a:t>Bu </a:t>
            </a:r>
            <a:r>
              <a:rPr lang="tr-TR" dirty="0"/>
              <a:t>gelişmelerin sonucunda öğretim </a:t>
            </a:r>
            <a:r>
              <a:rPr lang="tr-TR" dirty="0" smtClean="0"/>
              <a:t>kurumları </a:t>
            </a:r>
            <a:r>
              <a:rPr lang="tr-TR" dirty="0"/>
              <a:t>olarak "okullar" ortaya çıkmıştır.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6</a:t>
            </a:fld>
            <a:endParaRPr lang="en-US" dirty="0"/>
          </a:p>
        </p:txBody>
      </p:sp>
    </p:spTree>
    <p:extLst>
      <p:ext uri="{BB962C8B-B14F-4D97-AF65-F5344CB8AC3E}">
        <p14:creationId xmlns:p14="http://schemas.microsoft.com/office/powerpoint/2010/main" val="2784453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857" y="444257"/>
            <a:ext cx="8248935" cy="971305"/>
          </a:xfrm>
        </p:spPr>
        <p:txBody>
          <a:bodyPr>
            <a:normAutofit/>
          </a:bodyPr>
          <a:lstStyle/>
          <a:p>
            <a:r>
              <a:rPr lang="tr-TR" dirty="0"/>
              <a:t>GENEL EĞİTİM VE MESLEK EĞİTİMİ</a:t>
            </a:r>
            <a:endParaRPr lang="en-US" dirty="0"/>
          </a:p>
        </p:txBody>
      </p:sp>
      <p:sp>
        <p:nvSpPr>
          <p:cNvPr id="3" name="İçerik Yer Tutucusu 2"/>
          <p:cNvSpPr>
            <a:spLocks noGrp="1"/>
          </p:cNvSpPr>
          <p:nvPr>
            <p:ph idx="1"/>
          </p:nvPr>
        </p:nvSpPr>
        <p:spPr>
          <a:xfrm>
            <a:off x="628650" y="1529862"/>
            <a:ext cx="7886700" cy="4720018"/>
          </a:xfrm>
        </p:spPr>
        <p:txBody>
          <a:bodyPr>
            <a:normAutofit/>
          </a:bodyPr>
          <a:lstStyle/>
          <a:p>
            <a:r>
              <a:rPr lang="tr-TR" sz="2600" dirty="0"/>
              <a:t>Eğitim, amaçlanan hedefler bakımından sınıflandırılabilir. Bu açıdan, eğitim, genel eğitim ve meslekî eğitim olarak iki gruba ayrılabilir. </a:t>
            </a:r>
            <a:endParaRPr lang="tr-TR" sz="2600" dirty="0" smtClean="0"/>
          </a:p>
          <a:p>
            <a:r>
              <a:rPr lang="tr-TR" sz="2600" dirty="0" smtClean="0"/>
              <a:t>Genel </a:t>
            </a:r>
            <a:r>
              <a:rPr lang="tr-TR" sz="2600" dirty="0"/>
              <a:t>eğitim, bireye içinde yaşamakta olduğu topluma uyum için gerekli olan davranışları kazandırmayı amaçlarken; meslekî eğitim, iş ile birey arasında uyum sağlamayı kendisine hedef olarak seçmiştir. </a:t>
            </a:r>
            <a:endParaRPr lang="tr-TR" sz="2600" dirty="0" smtClean="0"/>
          </a:p>
          <a:p>
            <a:r>
              <a:rPr lang="tr-TR" sz="2600" i="1" dirty="0" smtClean="0"/>
              <a:t>"</a:t>
            </a:r>
            <a:r>
              <a:rPr lang="tr-TR" sz="2600" i="1" dirty="0"/>
              <a:t>Meslekî eğitim, bireye iş için </a:t>
            </a:r>
            <a:r>
              <a:rPr lang="tr-TR" sz="2600" i="1" dirty="0" smtClean="0"/>
              <a:t>gerekli </a:t>
            </a:r>
            <a:r>
              <a:rPr lang="tr-TR" sz="2600" i="1" dirty="0"/>
              <a:t>meslekî </a:t>
            </a:r>
            <a:r>
              <a:rPr lang="tr-TR" sz="2600" i="1" dirty="0" smtClean="0"/>
              <a:t/>
            </a:r>
            <a:br>
              <a:rPr lang="tr-TR" sz="2600" i="1" dirty="0" smtClean="0"/>
            </a:br>
            <a:r>
              <a:rPr lang="tr-TR" sz="2600" i="1" dirty="0" smtClean="0"/>
              <a:t>bilgi</a:t>
            </a:r>
            <a:r>
              <a:rPr lang="tr-TR" sz="2600" i="1" dirty="0"/>
              <a:t>, beceri ve iş alışkanlıkları kazandıran, </a:t>
            </a:r>
            <a:r>
              <a:rPr lang="tr-TR" sz="2600" i="1" dirty="0" smtClean="0"/>
              <a:t/>
            </a:r>
            <a:br>
              <a:rPr lang="tr-TR" sz="2600" i="1" dirty="0" smtClean="0"/>
            </a:br>
            <a:r>
              <a:rPr lang="tr-TR" sz="2600" i="1" dirty="0" smtClean="0"/>
              <a:t>işi </a:t>
            </a:r>
            <a:r>
              <a:rPr lang="tr-TR" sz="2600" i="1" dirty="0"/>
              <a:t>bir araç olarak kullanarak onun </a:t>
            </a:r>
            <a:r>
              <a:rPr lang="tr-TR" sz="2600" i="1" dirty="0" smtClean="0"/>
              <a:t/>
            </a:r>
            <a:br>
              <a:rPr lang="tr-TR" sz="2600" i="1" dirty="0" smtClean="0"/>
            </a:br>
            <a:r>
              <a:rPr lang="tr-TR" sz="2600" i="1" dirty="0" smtClean="0"/>
              <a:t>yeteneklerini </a:t>
            </a:r>
            <a:r>
              <a:rPr lang="tr-TR" sz="2600" i="1" dirty="0"/>
              <a:t>çok yönlü geliştiren bir süreçtir”</a:t>
            </a:r>
            <a:endParaRPr lang="en-US" sz="2600" i="1"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7</a:t>
            </a:fld>
            <a:endParaRPr lang="en-US"/>
          </a:p>
        </p:txBody>
      </p:sp>
      <p:pic>
        <p:nvPicPr>
          <p:cNvPr id="25604" name="Picture 4" descr="Genç adam dizüstü bilgisayar üzerinde çalışan onun beceri ve bilgi temsil büyük kitaplar yığını oturan giyen. Eğitim ve mesleki kariyer kuruluş temelleri metafor. Düz vektör illüstrasyonu."/>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21946" t="5291" r="21946" b="10374"/>
          <a:stretch/>
        </p:blipFill>
        <p:spPr bwMode="auto">
          <a:xfrm>
            <a:off x="7340044" y="4229283"/>
            <a:ext cx="1386705" cy="2153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9749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49909"/>
            <a:ext cx="7886700" cy="5069151"/>
          </a:xfrm>
        </p:spPr>
        <p:txBody>
          <a:bodyPr>
            <a:normAutofit/>
          </a:bodyPr>
          <a:lstStyle/>
          <a:p>
            <a:pPr>
              <a:spcAft>
                <a:spcPts val="600"/>
              </a:spcAft>
            </a:pPr>
            <a:r>
              <a:rPr lang="tr-TR" sz="2600" dirty="0"/>
              <a:t>Yalnızca genel eğitim veya meslekî eğitim bireyleri hayata hazırlamak bakımından yeterli olamaz. </a:t>
            </a:r>
            <a:endParaRPr lang="tr-TR" sz="2600" dirty="0" smtClean="0"/>
          </a:p>
          <a:p>
            <a:pPr>
              <a:spcAft>
                <a:spcPts val="600"/>
              </a:spcAft>
            </a:pPr>
            <a:r>
              <a:rPr lang="tr-TR" sz="2600" dirty="0" smtClean="0"/>
              <a:t>Genel </a:t>
            </a:r>
            <a:r>
              <a:rPr lang="tr-TR" sz="2600" dirty="0"/>
              <a:t>ve meslekî eğitim, eğitim sisteminin bütünlüğü içinde birbirlerini tamamlama işlevine sahiptirler. </a:t>
            </a:r>
            <a:endParaRPr lang="tr-TR" sz="2600" dirty="0" smtClean="0"/>
          </a:p>
          <a:p>
            <a:pPr>
              <a:spcAft>
                <a:spcPts val="600"/>
              </a:spcAft>
            </a:pPr>
            <a:r>
              <a:rPr lang="tr-TR" sz="2600" dirty="0" smtClean="0"/>
              <a:t>Belirli </a:t>
            </a:r>
            <a:r>
              <a:rPr lang="tr-TR" sz="2600" dirty="0"/>
              <a:t>düzeyde bir genel eğitim, meslekî eğitimin önkoşuludur. </a:t>
            </a:r>
            <a:endParaRPr lang="tr-TR" sz="2600" dirty="0" smtClean="0"/>
          </a:p>
          <a:p>
            <a:pPr>
              <a:spcAft>
                <a:spcPts val="600"/>
              </a:spcAft>
            </a:pPr>
            <a:r>
              <a:rPr lang="tr-TR" sz="2600" dirty="0" smtClean="0"/>
              <a:t>Meslekî </a:t>
            </a:r>
            <a:r>
              <a:rPr lang="tr-TR" sz="2600" dirty="0"/>
              <a:t>eğitim alacak bireylerin, her şeyden önce, sözlü ve yazılı iletişim becerileri kazanması, fizikî, sosyal ve biyolojik çevreyi tanıması, tarihini bilmesi, mesleklere ve çalışmaya karşı ilgi duyması ve geçerli sosyal değerler geliştirmesi gerekir.</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8</a:t>
            </a:fld>
            <a:endParaRPr lang="en-US"/>
          </a:p>
        </p:txBody>
      </p:sp>
    </p:spTree>
    <p:extLst>
      <p:ext uri="{BB962C8B-B14F-4D97-AF65-F5344CB8AC3E}">
        <p14:creationId xmlns:p14="http://schemas.microsoft.com/office/powerpoint/2010/main" val="1141225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93920"/>
            <a:ext cx="7886700" cy="4270160"/>
          </a:xfrm>
        </p:spPr>
        <p:txBody>
          <a:bodyPr>
            <a:normAutofit/>
          </a:bodyPr>
          <a:lstStyle/>
          <a:p>
            <a:pPr>
              <a:lnSpc>
                <a:spcPct val="110000"/>
              </a:lnSpc>
              <a:spcAft>
                <a:spcPts val="600"/>
              </a:spcAft>
            </a:pPr>
            <a:r>
              <a:rPr lang="tr-TR" dirty="0" smtClean="0"/>
              <a:t>Eğitimin </a:t>
            </a:r>
            <a:r>
              <a:rPr lang="tr-TR" dirty="0"/>
              <a:t>amacı, bireylerde istenilen davranışları geliştirmektir. </a:t>
            </a:r>
            <a:endParaRPr lang="tr-TR" dirty="0" smtClean="0"/>
          </a:p>
          <a:p>
            <a:pPr>
              <a:lnSpc>
                <a:spcPct val="110000"/>
              </a:lnSpc>
              <a:spcAft>
                <a:spcPts val="600"/>
              </a:spcAft>
            </a:pPr>
            <a:r>
              <a:rPr lang="tr-TR" dirty="0" smtClean="0"/>
              <a:t>Toplumun </a:t>
            </a:r>
            <a:r>
              <a:rPr lang="tr-TR" dirty="0"/>
              <a:t>tüm bireyleri için ortak olan davranışları geliştirmeyi amaçlayan </a:t>
            </a:r>
            <a:r>
              <a:rPr lang="tr-TR" dirty="0" smtClean="0"/>
              <a:t>eğitim </a:t>
            </a:r>
            <a:r>
              <a:rPr lang="tr-TR" dirty="0"/>
              <a:t>genel </a:t>
            </a:r>
            <a:r>
              <a:rPr lang="tr-TR" dirty="0" smtClean="0"/>
              <a:t>eğitimdir. </a:t>
            </a:r>
          </a:p>
          <a:p>
            <a:pPr>
              <a:lnSpc>
                <a:spcPct val="110000"/>
              </a:lnSpc>
              <a:spcAft>
                <a:spcPts val="600"/>
              </a:spcAft>
            </a:pPr>
            <a:r>
              <a:rPr lang="tr-TR" dirty="0" smtClean="0"/>
              <a:t>Belirli </a:t>
            </a:r>
            <a:r>
              <a:rPr lang="tr-TR" dirty="0"/>
              <a:t>bir meslek alanında çalışabilmek için gerekli davranışları kazandıran </a:t>
            </a:r>
            <a:r>
              <a:rPr lang="tr-TR" dirty="0" smtClean="0"/>
              <a:t>eğitim meslek eğitimidir.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9</a:t>
            </a:fld>
            <a:endParaRPr lang="en-US"/>
          </a:p>
        </p:txBody>
      </p:sp>
    </p:spTree>
    <p:extLst>
      <p:ext uri="{BB962C8B-B14F-4D97-AF65-F5344CB8AC3E}">
        <p14:creationId xmlns:p14="http://schemas.microsoft.com/office/powerpoint/2010/main" val="229122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2030</TotalTime>
  <Words>825</Words>
  <Application>Microsoft Office PowerPoint</Application>
  <PresentationFormat>Ekran Gösterisi (4:3)</PresentationFormat>
  <Paragraphs>76</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Times New Roman</vt:lpstr>
      <vt:lpstr>Office Teması</vt:lpstr>
      <vt:lpstr>EĞİTİM</vt:lpstr>
      <vt:lpstr>EĞİTİM</vt:lpstr>
      <vt:lpstr>PowerPoint Sunusu</vt:lpstr>
      <vt:lpstr>EĞİTİM</vt:lpstr>
      <vt:lpstr>PowerPoint Sunusu</vt:lpstr>
      <vt:lpstr>PowerPoint Sunusu</vt:lpstr>
      <vt:lpstr>GENEL EĞİTİM VE MESLEK EĞİTİMİ</vt:lpstr>
      <vt:lpstr>PowerPoint Sunusu</vt:lpstr>
      <vt:lpstr>PowerPoint Sunusu</vt:lpstr>
      <vt:lpstr>EĞİTİMİN ÖNEMİ VE DEĞERİ</vt:lpstr>
      <vt:lpstr>PowerPoint Sunusu</vt:lpstr>
      <vt:lpstr>EĞİTİMİN TOPLUMSAL GÖREVLERİ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166</cp:revision>
  <dcterms:created xsi:type="dcterms:W3CDTF">2019-12-09T10:03:14Z</dcterms:created>
  <dcterms:modified xsi:type="dcterms:W3CDTF">2019-12-27T12:58:54Z</dcterms:modified>
</cp:coreProperties>
</file>