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9" r:id="rId3"/>
    <p:sldId id="310" r:id="rId4"/>
    <p:sldId id="311" r:id="rId5"/>
    <p:sldId id="312" r:id="rId6"/>
    <p:sldId id="313" r:id="rId7"/>
    <p:sldId id="314" r:id="rId8"/>
    <p:sldId id="315" r:id="rId9"/>
    <p:sldId id="316" r:id="rId10"/>
    <p:sldId id="323" r:id="rId11"/>
    <p:sldId id="317" r:id="rId12"/>
    <p:sldId id="324" r:id="rId13"/>
    <p:sldId id="322" r:id="rId14"/>
  </p:sldIdLst>
  <p:sldSz cx="12192000" cy="6858000"/>
  <p:notesSz cx="12192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5CE8"/>
    <a:srgbClr val="EB5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2"/>
    <p:restoredTop sz="76667"/>
  </p:normalViewPr>
  <p:slideViewPr>
    <p:cSldViewPr>
      <p:cViewPr varScale="1">
        <p:scale>
          <a:sx n="47" d="100"/>
          <a:sy n="47" d="100"/>
        </p:scale>
        <p:origin x="1432" y="200"/>
      </p:cViewPr>
      <p:guideLst>
        <p:guide orient="horz" pos="2880"/>
        <p:guide pos="2160"/>
      </p:guideLst>
    </p:cSldViewPr>
  </p:slideViewPr>
  <p:outlineViewPr>
    <p:cViewPr>
      <p:scale>
        <a:sx n="33" d="100"/>
        <a:sy n="33" d="100"/>
      </p:scale>
      <p:origin x="0" y="-288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2400" b="0" i="0">
                <a:solidFill>
                  <a:schemeClr val="bg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000000"/>
          </a:solidFill>
        </p:spPr>
        <p:txBody>
          <a:bodyPr wrap="square" lIns="0" tIns="0" rIns="0" bIns="0" rtlCol="0"/>
          <a:lstStyle/>
          <a:p>
            <a:endParaRPr/>
          </a:p>
        </p:txBody>
      </p:sp>
      <p:sp>
        <p:nvSpPr>
          <p:cNvPr id="17" name="bk object 17"/>
          <p:cNvSpPr/>
          <p:nvPr/>
        </p:nvSpPr>
        <p:spPr>
          <a:xfrm>
            <a:off x="0" y="0"/>
            <a:ext cx="12188952" cy="1441703"/>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312769" y="850899"/>
            <a:ext cx="5566460" cy="635000"/>
          </a:xfrm>
          <a:prstGeom prst="rect">
            <a:avLst/>
          </a:prstGeom>
        </p:spPr>
        <p:txBody>
          <a:bodyPr wrap="square" lIns="0" tIns="0" rIns="0" bIns="0">
            <a:spAutoFit/>
          </a:bodyPr>
          <a:lstStyle>
            <a:lvl1pPr>
              <a:defRPr sz="4000" b="0" i="0">
                <a:solidFill>
                  <a:schemeClr val="bg1"/>
                </a:solidFill>
                <a:latin typeface="Verdana"/>
                <a:cs typeface="Verdana"/>
              </a:defRPr>
            </a:lvl1pPr>
          </a:lstStyle>
          <a:p>
            <a:endParaRPr/>
          </a:p>
        </p:txBody>
      </p:sp>
      <p:sp>
        <p:nvSpPr>
          <p:cNvPr id="3" name="Holder 3"/>
          <p:cNvSpPr>
            <a:spLocks noGrp="1"/>
          </p:cNvSpPr>
          <p:nvPr>
            <p:ph type="body" idx="1"/>
          </p:nvPr>
        </p:nvSpPr>
        <p:spPr>
          <a:xfrm>
            <a:off x="603886" y="2187955"/>
            <a:ext cx="10984227" cy="3796029"/>
          </a:xfrm>
          <a:prstGeom prst="rect">
            <a:avLst/>
          </a:prstGeom>
        </p:spPr>
        <p:txBody>
          <a:bodyPr wrap="square" lIns="0" tIns="0" rIns="0" bIns="0">
            <a:spAutoFit/>
          </a:bodyPr>
          <a:lstStyle>
            <a:lvl1pPr>
              <a:defRPr sz="2400" b="0" i="0">
                <a:solidFill>
                  <a:schemeClr val="bg1"/>
                </a:solidFill>
                <a:latin typeface="Verdana"/>
                <a:cs typeface="Verdan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12/13/19</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nbtecer@ankara.edu.t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12188952" cy="144170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664881" y="1415897"/>
            <a:ext cx="8597265" cy="1319530"/>
          </a:xfrm>
          <a:custGeom>
            <a:avLst/>
            <a:gdLst/>
            <a:ahLst/>
            <a:cxnLst/>
            <a:rect l="l" t="t" r="r" b="b"/>
            <a:pathLst>
              <a:path w="8597265" h="1319530">
                <a:moveTo>
                  <a:pt x="0" y="219862"/>
                </a:moveTo>
                <a:lnTo>
                  <a:pt x="4466" y="175552"/>
                </a:lnTo>
                <a:lnTo>
                  <a:pt x="17277" y="134281"/>
                </a:lnTo>
                <a:lnTo>
                  <a:pt x="37548" y="96935"/>
                </a:lnTo>
                <a:lnTo>
                  <a:pt x="64396" y="64396"/>
                </a:lnTo>
                <a:lnTo>
                  <a:pt x="96935" y="37549"/>
                </a:lnTo>
                <a:lnTo>
                  <a:pt x="134281" y="17277"/>
                </a:lnTo>
                <a:lnTo>
                  <a:pt x="175552" y="4466"/>
                </a:lnTo>
                <a:lnTo>
                  <a:pt x="219862" y="0"/>
                </a:lnTo>
                <a:lnTo>
                  <a:pt x="8376814" y="0"/>
                </a:lnTo>
                <a:lnTo>
                  <a:pt x="8421122" y="4466"/>
                </a:lnTo>
                <a:lnTo>
                  <a:pt x="8462392" y="17277"/>
                </a:lnTo>
                <a:lnTo>
                  <a:pt x="8499738" y="37549"/>
                </a:lnTo>
                <a:lnTo>
                  <a:pt x="8532277" y="64396"/>
                </a:lnTo>
                <a:lnTo>
                  <a:pt x="8559124" y="96935"/>
                </a:lnTo>
                <a:lnTo>
                  <a:pt x="8579396" y="134281"/>
                </a:lnTo>
                <a:lnTo>
                  <a:pt x="8592207" y="175552"/>
                </a:lnTo>
                <a:lnTo>
                  <a:pt x="8596674" y="219862"/>
                </a:lnTo>
                <a:lnTo>
                  <a:pt x="8596674" y="1099310"/>
                </a:lnTo>
                <a:lnTo>
                  <a:pt x="8592207" y="1143621"/>
                </a:lnTo>
                <a:lnTo>
                  <a:pt x="8579396" y="1184893"/>
                </a:lnTo>
                <a:lnTo>
                  <a:pt x="8559124" y="1222241"/>
                </a:lnTo>
                <a:lnTo>
                  <a:pt x="8532277" y="1254781"/>
                </a:lnTo>
                <a:lnTo>
                  <a:pt x="8499738" y="1281630"/>
                </a:lnTo>
                <a:lnTo>
                  <a:pt x="8462392" y="1301902"/>
                </a:lnTo>
                <a:lnTo>
                  <a:pt x="8421122" y="1314713"/>
                </a:lnTo>
                <a:lnTo>
                  <a:pt x="8376814" y="1319180"/>
                </a:lnTo>
                <a:lnTo>
                  <a:pt x="219862" y="1319180"/>
                </a:lnTo>
                <a:lnTo>
                  <a:pt x="175552" y="1314713"/>
                </a:lnTo>
                <a:lnTo>
                  <a:pt x="134281" y="1301902"/>
                </a:lnTo>
                <a:lnTo>
                  <a:pt x="96935" y="1281630"/>
                </a:lnTo>
                <a:lnTo>
                  <a:pt x="64396" y="1254781"/>
                </a:lnTo>
                <a:lnTo>
                  <a:pt x="37548" y="1222241"/>
                </a:lnTo>
                <a:lnTo>
                  <a:pt x="17277" y="1184893"/>
                </a:lnTo>
                <a:lnTo>
                  <a:pt x="4466" y="1143621"/>
                </a:lnTo>
                <a:lnTo>
                  <a:pt x="0" y="1099310"/>
                </a:lnTo>
                <a:lnTo>
                  <a:pt x="0" y="219862"/>
                </a:lnTo>
                <a:close/>
              </a:path>
            </a:pathLst>
          </a:custGeom>
          <a:ln w="12700">
            <a:solidFill>
              <a:srgbClr val="FE801A"/>
            </a:solidFill>
          </a:ln>
        </p:spPr>
        <p:txBody>
          <a:bodyPr wrap="square" lIns="0" tIns="0" rIns="0" bIns="0" rtlCol="0"/>
          <a:lstStyle/>
          <a:p>
            <a:endParaRPr/>
          </a:p>
        </p:txBody>
      </p:sp>
      <p:sp>
        <p:nvSpPr>
          <p:cNvPr id="5" name="object 5"/>
          <p:cNvSpPr txBox="1">
            <a:spLocks noGrp="1"/>
          </p:cNvSpPr>
          <p:nvPr>
            <p:ph type="title"/>
          </p:nvPr>
        </p:nvSpPr>
        <p:spPr>
          <a:xfrm>
            <a:off x="2131466" y="1602231"/>
            <a:ext cx="8688934" cy="863600"/>
          </a:xfrm>
          <a:prstGeom prst="rect">
            <a:avLst/>
          </a:prstGeom>
        </p:spPr>
        <p:txBody>
          <a:bodyPr vert="horz" wrap="square" lIns="0" tIns="12700" rIns="0" bIns="0" rtlCol="0">
            <a:spAutoFit/>
          </a:bodyPr>
          <a:lstStyle/>
          <a:p>
            <a:pPr marL="12700">
              <a:lnSpc>
                <a:spcPct val="100000"/>
              </a:lnSpc>
              <a:spcBef>
                <a:spcPts val="100"/>
              </a:spcBef>
            </a:pPr>
            <a:r>
              <a:rPr sz="5500" spc="-225" dirty="0">
                <a:solidFill>
                  <a:srgbClr val="92D050"/>
                </a:solidFill>
              </a:rPr>
              <a:t>GENEL</a:t>
            </a:r>
            <a:r>
              <a:rPr sz="5500" spc="-465" dirty="0">
                <a:solidFill>
                  <a:srgbClr val="92D050"/>
                </a:solidFill>
              </a:rPr>
              <a:t> </a:t>
            </a:r>
            <a:r>
              <a:rPr sz="5500" spc="-280" dirty="0">
                <a:solidFill>
                  <a:srgbClr val="92D050"/>
                </a:solidFill>
              </a:rPr>
              <a:t>MİKROBİYOLOJİ</a:t>
            </a:r>
            <a:endParaRPr sz="5500" dirty="0"/>
          </a:p>
        </p:txBody>
      </p:sp>
      <p:sp>
        <p:nvSpPr>
          <p:cNvPr id="6" name="object 6"/>
          <p:cNvSpPr txBox="1"/>
          <p:nvPr/>
        </p:nvSpPr>
        <p:spPr>
          <a:xfrm>
            <a:off x="3011296" y="3429000"/>
            <a:ext cx="6166359" cy="2465070"/>
          </a:xfrm>
          <a:prstGeom prst="rect">
            <a:avLst/>
          </a:prstGeom>
        </p:spPr>
        <p:txBody>
          <a:bodyPr vert="horz" wrap="square" lIns="0" tIns="173990" rIns="0" bIns="0" rtlCol="0">
            <a:spAutoFit/>
          </a:bodyPr>
          <a:lstStyle/>
          <a:p>
            <a:pPr marL="12700" algn="ctr">
              <a:lnSpc>
                <a:spcPct val="100000"/>
              </a:lnSpc>
              <a:spcBef>
                <a:spcPts val="1370"/>
              </a:spcBef>
            </a:pPr>
            <a:r>
              <a:rPr sz="3600" spc="-175" dirty="0">
                <a:solidFill>
                  <a:srgbClr val="FFFFFF"/>
                </a:solidFill>
                <a:latin typeface="Verdana"/>
                <a:cs typeface="Verdana"/>
              </a:rPr>
              <a:t>NİLGÜN </a:t>
            </a:r>
            <a:r>
              <a:rPr sz="3600" spc="-215" dirty="0">
                <a:solidFill>
                  <a:srgbClr val="FFFFFF"/>
                </a:solidFill>
                <a:latin typeface="Verdana"/>
                <a:cs typeface="Verdana"/>
              </a:rPr>
              <a:t>BAŞAK</a:t>
            </a:r>
            <a:r>
              <a:rPr sz="3600" spc="-440" dirty="0">
                <a:solidFill>
                  <a:srgbClr val="FFFFFF"/>
                </a:solidFill>
                <a:latin typeface="Verdana"/>
                <a:cs typeface="Verdana"/>
              </a:rPr>
              <a:t> </a:t>
            </a:r>
            <a:r>
              <a:rPr sz="3600" spc="-260" dirty="0">
                <a:solidFill>
                  <a:srgbClr val="FFFFFF"/>
                </a:solidFill>
                <a:latin typeface="Verdana"/>
                <a:cs typeface="Verdana"/>
              </a:rPr>
              <a:t>TECER</a:t>
            </a:r>
            <a:endParaRPr sz="3600" dirty="0">
              <a:latin typeface="Verdana"/>
              <a:cs typeface="Verdana"/>
            </a:endParaRPr>
          </a:p>
          <a:p>
            <a:pPr marL="927735" marR="920750" indent="635" algn="ctr">
              <a:lnSpc>
                <a:spcPct val="128200"/>
              </a:lnSpc>
              <a:spcBef>
                <a:spcPts val="30"/>
              </a:spcBef>
            </a:pPr>
            <a:r>
              <a:rPr sz="2200" spc="-105" dirty="0">
                <a:solidFill>
                  <a:srgbClr val="FFFFFF"/>
                </a:solidFill>
                <a:latin typeface="Verdana"/>
                <a:cs typeface="Verdana"/>
              </a:rPr>
              <a:t>ÖĞRETİM </a:t>
            </a:r>
            <a:r>
              <a:rPr sz="2200" spc="-165" dirty="0">
                <a:solidFill>
                  <a:srgbClr val="FFFFFF"/>
                </a:solidFill>
                <a:latin typeface="Verdana"/>
                <a:cs typeface="Verdana"/>
              </a:rPr>
              <a:t>GÖREVLİSİ  </a:t>
            </a:r>
            <a:endParaRPr lang="tr-TR" sz="2200" spc="-165" dirty="0">
              <a:solidFill>
                <a:srgbClr val="FFFFFF"/>
              </a:solidFill>
              <a:latin typeface="Verdana"/>
              <a:cs typeface="Verdana"/>
            </a:endParaRPr>
          </a:p>
          <a:p>
            <a:pPr marL="927735" marR="920750" indent="635" algn="ctr">
              <a:lnSpc>
                <a:spcPct val="128200"/>
              </a:lnSpc>
              <a:spcBef>
                <a:spcPts val="30"/>
              </a:spcBef>
            </a:pPr>
            <a:r>
              <a:rPr sz="2200" spc="-15" dirty="0">
                <a:solidFill>
                  <a:srgbClr val="FFFFFF"/>
                </a:solidFill>
                <a:latin typeface="Verdana"/>
                <a:cs typeface="Verdana"/>
              </a:rPr>
              <a:t>ANKARA</a:t>
            </a:r>
            <a:r>
              <a:rPr sz="2200" spc="-210" dirty="0">
                <a:solidFill>
                  <a:srgbClr val="FFFFFF"/>
                </a:solidFill>
                <a:latin typeface="Verdana"/>
                <a:cs typeface="Verdana"/>
              </a:rPr>
              <a:t> </a:t>
            </a:r>
            <a:r>
              <a:rPr sz="2200" spc="-280" dirty="0">
                <a:solidFill>
                  <a:srgbClr val="FFFFFF"/>
                </a:solidFill>
                <a:latin typeface="Verdana"/>
                <a:cs typeface="Verdana"/>
              </a:rPr>
              <a:t>ÜNİVERSİTESİ</a:t>
            </a:r>
            <a:endParaRPr sz="2200" dirty="0">
              <a:latin typeface="Verdana"/>
              <a:cs typeface="Verdana"/>
            </a:endParaRPr>
          </a:p>
          <a:p>
            <a:pPr algn="ctr">
              <a:lnSpc>
                <a:spcPct val="100000"/>
              </a:lnSpc>
              <a:spcBef>
                <a:spcPts val="770"/>
              </a:spcBef>
            </a:pPr>
            <a:r>
              <a:rPr sz="2200" spc="-135" dirty="0">
                <a:solidFill>
                  <a:srgbClr val="FFFFFF"/>
                </a:solidFill>
                <a:latin typeface="Verdana"/>
                <a:cs typeface="Verdana"/>
              </a:rPr>
              <a:t>KALECİK </a:t>
            </a:r>
            <a:r>
              <a:rPr sz="2200" spc="-190" dirty="0">
                <a:solidFill>
                  <a:srgbClr val="FFFFFF"/>
                </a:solidFill>
                <a:latin typeface="Verdana"/>
                <a:cs typeface="Verdana"/>
              </a:rPr>
              <a:t>MESLEK</a:t>
            </a:r>
            <a:r>
              <a:rPr sz="2200" spc="-204" dirty="0">
                <a:solidFill>
                  <a:srgbClr val="FFFFFF"/>
                </a:solidFill>
                <a:latin typeface="Verdana"/>
                <a:cs typeface="Verdana"/>
              </a:rPr>
              <a:t> </a:t>
            </a:r>
            <a:r>
              <a:rPr sz="2200" spc="-175" dirty="0">
                <a:solidFill>
                  <a:srgbClr val="FFFFFF"/>
                </a:solidFill>
                <a:latin typeface="Verdana"/>
                <a:cs typeface="Verdana"/>
              </a:rPr>
              <a:t>YÜKSEKOKULU</a:t>
            </a:r>
            <a:endParaRPr sz="2200" dirty="0">
              <a:latin typeface="Verdana"/>
              <a:cs typeface="Verdana"/>
            </a:endParaRPr>
          </a:p>
          <a:p>
            <a:pPr algn="ctr">
              <a:lnSpc>
                <a:spcPct val="100000"/>
              </a:lnSpc>
              <a:spcBef>
                <a:spcPts val="765"/>
              </a:spcBef>
            </a:pPr>
            <a:r>
              <a:rPr sz="2200" spc="-114" dirty="0">
                <a:solidFill>
                  <a:srgbClr val="FFFFFF"/>
                </a:solidFill>
                <a:latin typeface="Verdana"/>
                <a:cs typeface="Verdana"/>
              </a:rPr>
              <a:t>E-posta:</a:t>
            </a:r>
            <a:r>
              <a:rPr sz="2200" spc="-175" dirty="0">
                <a:solidFill>
                  <a:srgbClr val="FFFFFF"/>
                </a:solidFill>
                <a:latin typeface="Verdana"/>
                <a:cs typeface="Verdana"/>
              </a:rPr>
              <a:t> </a:t>
            </a:r>
            <a:r>
              <a:rPr sz="2200" spc="-35" dirty="0">
                <a:solidFill>
                  <a:srgbClr val="FFFFFF"/>
                </a:solidFill>
                <a:latin typeface="Verdana"/>
                <a:cs typeface="Verdana"/>
                <a:hlinkClick r:id="rId4"/>
              </a:rPr>
              <a:t>nbtecer@ankara.edu.tr</a:t>
            </a:r>
            <a:endParaRPr sz="2200" dirty="0">
              <a:latin typeface="Verdana"/>
              <a:cs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609600" y="2057400"/>
            <a:ext cx="10984227" cy="3323987"/>
          </a:xfrm>
        </p:spPr>
        <p:txBody>
          <a:bodyPr/>
          <a:lstStyle/>
          <a:p>
            <a:pPr lvl="0"/>
            <a:r>
              <a:rPr lang="tr-TR" b="1" dirty="0"/>
              <a:t>SPORULASYON - GERMİNASYON</a:t>
            </a:r>
          </a:p>
          <a:p>
            <a:pPr algn="just"/>
            <a:endParaRPr lang="tr-TR" dirty="0"/>
          </a:p>
          <a:p>
            <a:pPr algn="just"/>
            <a:r>
              <a:rPr lang="tr-TR" dirty="0"/>
              <a:t>Korteks parçalanır, kılıf varlığını devam ettirir. </a:t>
            </a:r>
            <a:r>
              <a:rPr lang="tr-TR" dirty="0" err="1"/>
              <a:t>Metabolik</a:t>
            </a:r>
            <a:r>
              <a:rPr lang="tr-TR" dirty="0"/>
              <a:t> aktiviteye dönüş </a:t>
            </a:r>
            <a:r>
              <a:rPr lang="tr-TR" dirty="0" err="1"/>
              <a:t>inaktif</a:t>
            </a:r>
            <a:r>
              <a:rPr lang="tr-TR" dirty="0"/>
              <a:t> enzimlerin aktif hale geçmesiyle gerçekleşir. Çimlenmenin son evresinde </a:t>
            </a:r>
            <a:r>
              <a:rPr lang="tr-TR" dirty="0" err="1"/>
              <a:t>vejetatif</a:t>
            </a:r>
            <a:r>
              <a:rPr lang="tr-TR" dirty="0"/>
              <a:t> hücre kılıftan çıkar, uzar ve bölünmeye başlar. Çimlenmenin ilk işaretleri olarak spor ışığı kırma özelliğini kaybeder, boyalar ile boyanma kabiliyeti artar ve sıcaklığa dirençte düşme görülür.</a:t>
            </a:r>
          </a:p>
          <a:p>
            <a:endParaRPr lang="tr-TR" dirty="0"/>
          </a:p>
        </p:txBody>
      </p:sp>
    </p:spTree>
    <p:extLst>
      <p:ext uri="{BB962C8B-B14F-4D97-AF65-F5344CB8AC3E}">
        <p14:creationId xmlns:p14="http://schemas.microsoft.com/office/powerpoint/2010/main" val="1224718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57200" y="1828800"/>
            <a:ext cx="10984227" cy="4062651"/>
          </a:xfrm>
        </p:spPr>
        <p:txBody>
          <a:bodyPr/>
          <a:lstStyle/>
          <a:p>
            <a:pPr lvl="0" algn="ctr"/>
            <a:r>
              <a:rPr lang="tr-TR" b="1" dirty="0"/>
              <a:t>PROKARYOTLARDA HAREKET</a:t>
            </a:r>
          </a:p>
          <a:p>
            <a:pPr lvl="0" algn="ctr"/>
            <a:endParaRPr lang="tr-TR" b="1" dirty="0"/>
          </a:p>
          <a:p>
            <a:pPr algn="just"/>
            <a:r>
              <a:rPr lang="tr-TR" dirty="0"/>
              <a:t>Bakterilerin pek çoğu hareketlidir, yani sıvı ortamda aktif olarak hareket ederler. Bazı bakteri hücreleri ise kayarak katı yüzeyler boyunca hareket edebilirler. </a:t>
            </a:r>
            <a:r>
              <a:rPr lang="tr-TR" dirty="0" err="1"/>
              <a:t>Prokaryotlar</a:t>
            </a:r>
            <a:r>
              <a:rPr lang="tr-TR" dirty="0"/>
              <a:t> doğadaki tehlikeli fiziksel ve kimyasal ajanlar ile karşı karşıya gelirler ve hücrelerdeki hareket mekanizması, hücrenin bu molekülden uzaklaşması ya da bu moleküle yakınlaşması şeklinde, pozitif ya da negatif yönde cevap verecek şekilde gelişir. Bu yönelme hareketleri “</a:t>
            </a:r>
            <a:r>
              <a:rPr lang="tr-TR" dirty="0" err="1"/>
              <a:t>taksis</a:t>
            </a:r>
            <a:r>
              <a:rPr lang="tr-TR" dirty="0"/>
              <a:t>” olarak adlandırılır.</a:t>
            </a:r>
          </a:p>
          <a:p>
            <a:pPr algn="just"/>
            <a:r>
              <a:rPr lang="tr-TR" b="1" i="1" dirty="0"/>
              <a:t> </a:t>
            </a:r>
          </a:p>
          <a:p>
            <a:endParaRPr lang="tr-TR" dirty="0"/>
          </a:p>
        </p:txBody>
      </p:sp>
    </p:spTree>
    <p:extLst>
      <p:ext uri="{BB962C8B-B14F-4D97-AF65-F5344CB8AC3E}">
        <p14:creationId xmlns:p14="http://schemas.microsoft.com/office/powerpoint/2010/main" val="3837728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57200" y="1600200"/>
            <a:ext cx="10984227" cy="2954655"/>
          </a:xfrm>
        </p:spPr>
        <p:txBody>
          <a:bodyPr/>
          <a:lstStyle/>
          <a:p>
            <a:pPr lvl="0" algn="ctr"/>
            <a:r>
              <a:rPr lang="tr-TR" b="1" dirty="0"/>
              <a:t>PROKARYOTLARDA HAREKET</a:t>
            </a:r>
          </a:p>
          <a:p>
            <a:pPr algn="just"/>
            <a:r>
              <a:rPr lang="tr-TR" b="1" i="1" dirty="0"/>
              <a:t> </a:t>
            </a:r>
          </a:p>
          <a:p>
            <a:pPr algn="ctr"/>
            <a:r>
              <a:rPr lang="tr-TR" b="1" i="1" dirty="0" err="1"/>
              <a:t>Taksis</a:t>
            </a:r>
            <a:r>
              <a:rPr lang="tr-TR" b="1" i="1" dirty="0"/>
              <a:t> Türleri</a:t>
            </a:r>
          </a:p>
          <a:p>
            <a:pPr algn="just"/>
            <a:r>
              <a:rPr lang="tr-TR" dirty="0" err="1"/>
              <a:t>Kemotaksis</a:t>
            </a:r>
            <a:r>
              <a:rPr lang="tr-TR" dirty="0"/>
              <a:t>, kimyasallara karşı, </a:t>
            </a:r>
            <a:r>
              <a:rPr lang="tr-TR" dirty="0" err="1"/>
              <a:t>fototaksis</a:t>
            </a:r>
            <a:r>
              <a:rPr lang="tr-TR" dirty="0"/>
              <a:t> ise ışığa karşı oluşturulan bir cevaptır. Birçok </a:t>
            </a:r>
            <a:r>
              <a:rPr lang="tr-TR" dirty="0" err="1"/>
              <a:t>fototrofik</a:t>
            </a:r>
            <a:r>
              <a:rPr lang="tr-TR" dirty="0"/>
              <a:t> mikroorganizma ışığa doğru hareket eder. Oksijene yönelme ya da oksijenden kaçma </a:t>
            </a:r>
            <a:r>
              <a:rPr lang="tr-TR" dirty="0" err="1"/>
              <a:t>aerotaksis</a:t>
            </a:r>
            <a:r>
              <a:rPr lang="tr-TR" dirty="0"/>
              <a:t>, ya da yüksek iyonik güç koşullarından uzaklaşma ya da yaklaşma </a:t>
            </a:r>
            <a:r>
              <a:rPr lang="tr-TR" dirty="0" err="1"/>
              <a:t>osmotaksistir</a:t>
            </a:r>
            <a:r>
              <a:rPr lang="tr-TR" dirty="0"/>
              <a:t>.</a:t>
            </a:r>
          </a:p>
          <a:p>
            <a:endParaRPr lang="tr-TR" dirty="0"/>
          </a:p>
        </p:txBody>
      </p:sp>
    </p:spTree>
    <p:extLst>
      <p:ext uri="{BB962C8B-B14F-4D97-AF65-F5344CB8AC3E}">
        <p14:creationId xmlns:p14="http://schemas.microsoft.com/office/powerpoint/2010/main" val="1388669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4F71339B-3578-5C4E-A73D-C2327E1B1433}"/>
              </a:ext>
            </a:extLst>
          </p:cNvPr>
          <p:cNvSpPr>
            <a:spLocks noGrp="1"/>
          </p:cNvSpPr>
          <p:nvPr>
            <p:ph type="body" idx="1"/>
          </p:nvPr>
        </p:nvSpPr>
        <p:spPr>
          <a:xfrm>
            <a:off x="685800" y="2895600"/>
            <a:ext cx="10984227" cy="1015663"/>
          </a:xfrm>
        </p:spPr>
        <p:txBody>
          <a:bodyPr/>
          <a:lstStyle/>
          <a:p>
            <a:pPr algn="ctr"/>
            <a:r>
              <a:rPr lang="tr-TR" sz="6600" dirty="0"/>
              <a:t>TEŞEKKÜRLER</a:t>
            </a:r>
            <a:r>
              <a:rPr lang="tr-TR" dirty="0"/>
              <a:t>…</a:t>
            </a:r>
          </a:p>
        </p:txBody>
      </p:sp>
    </p:spTree>
    <p:extLst>
      <p:ext uri="{BB962C8B-B14F-4D97-AF65-F5344CB8AC3E}">
        <p14:creationId xmlns:p14="http://schemas.microsoft.com/office/powerpoint/2010/main" val="1350299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Hücre Zarı/</a:t>
            </a:r>
            <a:r>
              <a:rPr lang="tr-TR" dirty="0" err="1"/>
              <a:t>Membranı</a:t>
            </a:r>
            <a:endParaRPr lang="tr-TR" dirty="0"/>
          </a:p>
        </p:txBody>
      </p:sp>
      <p:sp>
        <p:nvSpPr>
          <p:cNvPr id="3" name="Metin Yer Tutucusu 2"/>
          <p:cNvSpPr>
            <a:spLocks noGrp="1"/>
          </p:cNvSpPr>
          <p:nvPr>
            <p:ph type="body" idx="1"/>
          </p:nvPr>
        </p:nvSpPr>
        <p:spPr>
          <a:xfrm>
            <a:off x="603885" y="1625033"/>
            <a:ext cx="10984227" cy="2585323"/>
          </a:xfrm>
        </p:spPr>
        <p:txBody>
          <a:bodyPr/>
          <a:lstStyle/>
          <a:p>
            <a:pPr algn="just"/>
            <a:r>
              <a:rPr lang="tr-TR" dirty="0"/>
              <a:t>Hücre </a:t>
            </a:r>
            <a:r>
              <a:rPr lang="tr-TR" dirty="0" err="1"/>
              <a:t>membranının</a:t>
            </a:r>
            <a:r>
              <a:rPr lang="tr-TR" dirty="0"/>
              <a:t> </a:t>
            </a:r>
            <a:r>
              <a:rPr lang="tr-TR" dirty="0" err="1"/>
              <a:t>fosfolipid</a:t>
            </a:r>
            <a:r>
              <a:rPr lang="tr-TR" dirty="0"/>
              <a:t> yapısında çift katlı bir yapıya sahip olduğu saptanmıştır. Bu yapıya </a:t>
            </a:r>
            <a:r>
              <a:rPr lang="tr-TR" dirty="0" err="1"/>
              <a:t>fosfolipid</a:t>
            </a:r>
            <a:r>
              <a:rPr lang="tr-TR" dirty="0"/>
              <a:t> çift katlı tabaka adı verilmektedir. </a:t>
            </a:r>
            <a:r>
              <a:rPr lang="tr-TR" dirty="0" err="1"/>
              <a:t>Fosfolipid</a:t>
            </a:r>
            <a:r>
              <a:rPr lang="tr-TR" dirty="0"/>
              <a:t> molekülleri paralel iki sıra halinde dizilmiştir. </a:t>
            </a:r>
            <a:r>
              <a:rPr lang="tr-TR" dirty="0" err="1"/>
              <a:t>Fosfolipidler</a:t>
            </a:r>
            <a:r>
              <a:rPr lang="tr-TR" dirty="0"/>
              <a:t>, “ester” bağlarıyla birbirine bağlanan yüksek derecede </a:t>
            </a:r>
            <a:r>
              <a:rPr lang="tr-TR" dirty="0" err="1"/>
              <a:t>hidrofobik</a:t>
            </a:r>
            <a:r>
              <a:rPr lang="tr-TR" dirty="0"/>
              <a:t> yağ asitlerini ve oldukça </a:t>
            </a:r>
            <a:r>
              <a:rPr lang="tr-TR" dirty="0" err="1"/>
              <a:t>hidrofilik</a:t>
            </a:r>
            <a:r>
              <a:rPr lang="tr-TR" dirty="0"/>
              <a:t> </a:t>
            </a:r>
            <a:r>
              <a:rPr lang="tr-TR" dirty="0" err="1"/>
              <a:t>gliserol</a:t>
            </a:r>
            <a:r>
              <a:rPr lang="tr-TR" dirty="0"/>
              <a:t> gruplarını içerir. </a:t>
            </a:r>
            <a:r>
              <a:rPr lang="tr-TR" dirty="0" err="1"/>
              <a:t>Gliserole</a:t>
            </a:r>
            <a:r>
              <a:rPr lang="tr-TR" dirty="0"/>
              <a:t> bağlı fosfat içeren gruplar bulunur.</a:t>
            </a:r>
          </a:p>
          <a:p>
            <a:pPr algn="just"/>
            <a:endParaRPr lang="tr-TR" dirty="0"/>
          </a:p>
        </p:txBody>
      </p:sp>
      <p:pic>
        <p:nvPicPr>
          <p:cNvPr id="6" name="Resim 5"/>
          <p:cNvPicPr>
            <a:picLocks noChangeAspect="1"/>
          </p:cNvPicPr>
          <p:nvPr/>
        </p:nvPicPr>
        <p:blipFill>
          <a:blip r:embed="rId2"/>
          <a:stretch>
            <a:fillRect/>
          </a:stretch>
        </p:blipFill>
        <p:spPr>
          <a:xfrm>
            <a:off x="2827913" y="4038600"/>
            <a:ext cx="6536170" cy="2662884"/>
          </a:xfrm>
          <a:prstGeom prst="rect">
            <a:avLst/>
          </a:prstGeom>
        </p:spPr>
      </p:pic>
    </p:spTree>
    <p:extLst>
      <p:ext uri="{BB962C8B-B14F-4D97-AF65-F5344CB8AC3E}">
        <p14:creationId xmlns:p14="http://schemas.microsoft.com/office/powerpoint/2010/main" val="3507235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752600"/>
            <a:ext cx="12344400" cy="3849836"/>
          </a:xfrm>
          <a:prstGeom prst="rect">
            <a:avLst/>
          </a:prstGeom>
        </p:spPr>
        <p:txBody>
          <a:bodyPr wrap="square">
            <a:spAutoFit/>
          </a:bodyPr>
          <a:lstStyle/>
          <a:p>
            <a:pPr marL="353060" algn="ctr">
              <a:spcBef>
                <a:spcPts val="40"/>
              </a:spcBef>
              <a:spcAft>
                <a:spcPts val="0"/>
              </a:spcAft>
            </a:pPr>
            <a:r>
              <a:rPr lang="tr-TR" sz="4000" b="1" dirty="0">
                <a:solidFill>
                  <a:schemeClr val="bg1"/>
                </a:solidFill>
                <a:latin typeface="Tahoma" panose="020B0604030504040204" pitchFamily="34" charset="0"/>
                <a:ea typeface="Tahoma" panose="020B0604030504040204" pitchFamily="34" charset="0"/>
              </a:rPr>
              <a:t>Hücre </a:t>
            </a:r>
            <a:r>
              <a:rPr lang="tr-TR" sz="4000" b="1" dirty="0" err="1">
                <a:solidFill>
                  <a:schemeClr val="bg1"/>
                </a:solidFill>
                <a:latin typeface="Tahoma" panose="020B0604030504040204" pitchFamily="34" charset="0"/>
                <a:ea typeface="Tahoma" panose="020B0604030504040204" pitchFamily="34" charset="0"/>
              </a:rPr>
              <a:t>Membranının</a:t>
            </a:r>
            <a:r>
              <a:rPr lang="tr-TR" sz="4000" b="1" dirty="0">
                <a:solidFill>
                  <a:schemeClr val="bg1"/>
                </a:solidFill>
                <a:latin typeface="Tahoma" panose="020B0604030504040204" pitchFamily="34" charset="0"/>
                <a:ea typeface="Tahoma" panose="020B0604030504040204" pitchFamily="34" charset="0"/>
              </a:rPr>
              <a:t> Fonksiyonları</a:t>
            </a:r>
          </a:p>
          <a:p>
            <a:pPr marL="353060" algn="ctr">
              <a:spcBef>
                <a:spcPts val="40"/>
              </a:spcBef>
              <a:spcAft>
                <a:spcPts val="0"/>
              </a:spcAft>
            </a:pPr>
            <a:endParaRPr lang="tr-TR" sz="4000" b="1" dirty="0">
              <a:solidFill>
                <a:schemeClr val="bg1"/>
              </a:solidFill>
              <a:latin typeface="Tahoma" panose="020B0604030504040204" pitchFamily="34" charset="0"/>
              <a:ea typeface="Tahoma" panose="020B0604030504040204" pitchFamily="34" charset="0"/>
            </a:endParaRPr>
          </a:p>
          <a:p>
            <a:pPr marL="742950" lvl="1" indent="-285750">
              <a:spcBef>
                <a:spcPts val="790"/>
              </a:spcBef>
              <a:spcAft>
                <a:spcPts val="0"/>
              </a:spcAft>
              <a:buSzPts val="1100"/>
              <a:buFont typeface="Symbol" panose="05050102010706020507" pitchFamily="18" charset="2"/>
              <a:buChar char=""/>
              <a:tabLst>
                <a:tab pos="805815" algn="l"/>
                <a:tab pos="806450" algn="l"/>
              </a:tabLst>
            </a:pP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Hücre </a:t>
            </a:r>
            <a:r>
              <a:rPr lang="tr-TR" sz="2400" dirty="0" err="1">
                <a:solidFill>
                  <a:schemeClr val="bg1"/>
                </a:solidFill>
                <a:latin typeface="Tahoma" panose="020B0604030504040204" pitchFamily="34" charset="0"/>
                <a:ea typeface="Symbol" panose="05050102010706020507" pitchFamily="18" charset="2"/>
                <a:cs typeface="Arial" panose="020B0604020202020204" pitchFamily="34" charset="0"/>
              </a:rPr>
              <a:t>membranı</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 sitoplazmayı çevreler ve</a:t>
            </a:r>
            <a:r>
              <a:rPr lang="tr-TR" sz="2400" spc="-15" dirty="0">
                <a:solidFill>
                  <a:schemeClr val="bg1"/>
                </a:solidFill>
                <a:latin typeface="Tahoma" panose="020B0604030504040204" pitchFamily="34" charset="0"/>
                <a:ea typeface="Symbol" panose="05050102010706020507" pitchFamily="18" charset="2"/>
                <a:cs typeface="Arial" panose="020B0604020202020204" pitchFamily="34" charset="0"/>
              </a:rPr>
              <a:t> </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korur.</a:t>
            </a:r>
            <a:endParaRPr lang="tr-TR" sz="2400" dirty="0">
              <a:solidFill>
                <a:schemeClr val="bg1"/>
              </a:solidFill>
              <a:latin typeface="Arial" panose="020B0604020202020204" pitchFamily="34" charset="0"/>
              <a:ea typeface="Symbol" panose="05050102010706020507" pitchFamily="18" charset="2"/>
              <a:cs typeface="Symbol" panose="05050102010706020507" pitchFamily="18" charset="2"/>
            </a:endParaRPr>
          </a:p>
          <a:p>
            <a:pPr marL="742950" lvl="1" indent="-285750">
              <a:spcBef>
                <a:spcPts val="175"/>
              </a:spcBef>
              <a:spcAft>
                <a:spcPts val="0"/>
              </a:spcAft>
              <a:buSzPts val="1100"/>
              <a:buFont typeface="Symbol" panose="05050102010706020507" pitchFamily="18" charset="2"/>
              <a:buChar char=""/>
              <a:tabLst>
                <a:tab pos="805815" algn="l"/>
                <a:tab pos="806450" algn="l"/>
              </a:tabLst>
            </a:pP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Geçirgenlik (=</a:t>
            </a:r>
            <a:r>
              <a:rPr lang="tr-TR" sz="2400" dirty="0" err="1">
                <a:solidFill>
                  <a:schemeClr val="bg1"/>
                </a:solidFill>
                <a:latin typeface="Tahoma" panose="020B0604030504040204" pitchFamily="34" charset="0"/>
                <a:ea typeface="Symbol" panose="05050102010706020507" pitchFamily="18" charset="2"/>
                <a:cs typeface="Arial" panose="020B0604020202020204" pitchFamily="34" charset="0"/>
              </a:rPr>
              <a:t>permeabilite</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a:t>
            </a:r>
            <a:r>
              <a:rPr lang="tr-TR" sz="2400" spc="-5" dirty="0">
                <a:solidFill>
                  <a:schemeClr val="bg1"/>
                </a:solidFill>
                <a:latin typeface="Tahoma" panose="020B0604030504040204" pitchFamily="34" charset="0"/>
                <a:ea typeface="Symbol" panose="05050102010706020507" pitchFamily="18" charset="2"/>
                <a:cs typeface="Arial" panose="020B0604020202020204" pitchFamily="34" charset="0"/>
              </a:rPr>
              <a:t> </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bariyeridir.</a:t>
            </a:r>
            <a:endParaRPr lang="tr-TR" sz="2400" dirty="0">
              <a:solidFill>
                <a:schemeClr val="bg1"/>
              </a:solidFill>
              <a:latin typeface="Arial" panose="020B0604020202020204" pitchFamily="34" charset="0"/>
              <a:ea typeface="Symbol" panose="05050102010706020507" pitchFamily="18" charset="2"/>
              <a:cs typeface="Symbol" panose="05050102010706020507" pitchFamily="18" charset="2"/>
            </a:endParaRPr>
          </a:p>
          <a:p>
            <a:pPr marL="742950" marR="314325" lvl="1" indent="-285750">
              <a:lnSpc>
                <a:spcPct val="113000"/>
              </a:lnSpc>
              <a:spcBef>
                <a:spcPts val="190"/>
              </a:spcBef>
              <a:spcAft>
                <a:spcPts val="0"/>
              </a:spcAft>
              <a:buSzPts val="1100"/>
              <a:buFont typeface="Symbol" panose="05050102010706020507" pitchFamily="18" charset="2"/>
              <a:buChar char=""/>
              <a:tabLst>
                <a:tab pos="805815" algn="l"/>
                <a:tab pos="806450" algn="l"/>
              </a:tabLst>
            </a:pP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Hücre</a:t>
            </a:r>
            <a:r>
              <a:rPr lang="tr-TR" sz="2400" spc="-35" dirty="0">
                <a:solidFill>
                  <a:schemeClr val="bg1"/>
                </a:solidFill>
                <a:latin typeface="Tahoma" panose="020B0604030504040204" pitchFamily="34" charset="0"/>
                <a:ea typeface="Symbol" panose="05050102010706020507" pitchFamily="18" charset="2"/>
                <a:cs typeface="Arial" panose="020B0604020202020204" pitchFamily="34" charset="0"/>
              </a:rPr>
              <a:t> </a:t>
            </a:r>
            <a:r>
              <a:rPr lang="tr-TR" sz="2400" dirty="0" err="1">
                <a:solidFill>
                  <a:schemeClr val="bg1"/>
                </a:solidFill>
                <a:latin typeface="Tahoma" panose="020B0604030504040204" pitchFamily="34" charset="0"/>
                <a:ea typeface="Symbol" panose="05050102010706020507" pitchFamily="18" charset="2"/>
                <a:cs typeface="Arial" panose="020B0604020202020204" pitchFamily="34" charset="0"/>
              </a:rPr>
              <a:t>membranı</a:t>
            </a:r>
            <a:r>
              <a:rPr lang="tr-TR" sz="2400" spc="-30" dirty="0">
                <a:solidFill>
                  <a:schemeClr val="bg1"/>
                </a:solidFill>
                <a:latin typeface="Tahoma" panose="020B0604030504040204" pitchFamily="34" charset="0"/>
                <a:ea typeface="Symbol" panose="05050102010706020507" pitchFamily="18" charset="2"/>
                <a:cs typeface="Arial" panose="020B0604020202020204" pitchFamily="34" charset="0"/>
              </a:rPr>
              <a:t> </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seçici</a:t>
            </a:r>
            <a:r>
              <a:rPr lang="tr-TR" sz="2400" spc="-30" dirty="0">
                <a:solidFill>
                  <a:schemeClr val="bg1"/>
                </a:solidFill>
                <a:latin typeface="Tahoma" panose="020B0604030504040204" pitchFamily="34" charset="0"/>
                <a:ea typeface="Symbol" panose="05050102010706020507" pitchFamily="18" charset="2"/>
                <a:cs typeface="Arial" panose="020B0604020202020204" pitchFamily="34" charset="0"/>
              </a:rPr>
              <a:t> </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bir</a:t>
            </a:r>
            <a:r>
              <a:rPr lang="tr-TR" sz="2400" spc="-30" dirty="0">
                <a:solidFill>
                  <a:schemeClr val="bg1"/>
                </a:solidFill>
                <a:latin typeface="Tahoma" panose="020B0604030504040204" pitchFamily="34" charset="0"/>
                <a:ea typeface="Symbol" panose="05050102010706020507" pitchFamily="18" charset="2"/>
                <a:cs typeface="Arial" panose="020B0604020202020204" pitchFamily="34" charset="0"/>
              </a:rPr>
              <a:t> </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geçirgenliğe</a:t>
            </a:r>
            <a:r>
              <a:rPr lang="tr-TR" sz="2400" spc="-35" dirty="0">
                <a:solidFill>
                  <a:schemeClr val="bg1"/>
                </a:solidFill>
                <a:latin typeface="Tahoma" panose="020B0604030504040204" pitchFamily="34" charset="0"/>
                <a:ea typeface="Symbol" panose="05050102010706020507" pitchFamily="18" charset="2"/>
                <a:cs typeface="Arial" panose="020B0604020202020204" pitchFamily="34" charset="0"/>
              </a:rPr>
              <a:t> </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sahiptir.</a:t>
            </a:r>
            <a:r>
              <a:rPr lang="tr-TR" sz="2400" spc="-40" dirty="0">
                <a:solidFill>
                  <a:schemeClr val="bg1"/>
                </a:solidFill>
                <a:latin typeface="Tahoma" panose="020B0604030504040204" pitchFamily="34" charset="0"/>
                <a:ea typeface="Symbol" panose="05050102010706020507" pitchFamily="18" charset="2"/>
                <a:cs typeface="Arial" panose="020B0604020202020204" pitchFamily="34" charset="0"/>
              </a:rPr>
              <a:t> </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Hücrenin</a:t>
            </a:r>
            <a:r>
              <a:rPr lang="tr-TR" sz="2400" spc="-35" dirty="0">
                <a:solidFill>
                  <a:schemeClr val="bg1"/>
                </a:solidFill>
                <a:latin typeface="Tahoma" panose="020B0604030504040204" pitchFamily="34" charset="0"/>
                <a:ea typeface="Symbol" panose="05050102010706020507" pitchFamily="18" charset="2"/>
                <a:cs typeface="Arial" panose="020B0604020202020204" pitchFamily="34" charset="0"/>
              </a:rPr>
              <a:t> </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kendisi</a:t>
            </a:r>
            <a:r>
              <a:rPr lang="tr-TR" sz="2400" spc="-30" dirty="0">
                <a:solidFill>
                  <a:schemeClr val="bg1"/>
                </a:solidFill>
                <a:latin typeface="Tahoma" panose="020B0604030504040204" pitchFamily="34" charset="0"/>
                <a:ea typeface="Symbol" panose="05050102010706020507" pitchFamily="18" charset="2"/>
                <a:cs typeface="Arial" panose="020B0604020202020204" pitchFamily="34" charset="0"/>
              </a:rPr>
              <a:t> </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moleküllerin</a:t>
            </a:r>
            <a:r>
              <a:rPr lang="tr-TR" sz="2400" spc="-35" dirty="0">
                <a:solidFill>
                  <a:schemeClr val="bg1"/>
                </a:solidFill>
                <a:latin typeface="Tahoma" panose="020B0604030504040204" pitchFamily="34" charset="0"/>
                <a:ea typeface="Symbol" panose="05050102010706020507" pitchFamily="18" charset="2"/>
                <a:cs typeface="Arial" panose="020B0604020202020204" pitchFamily="34" charset="0"/>
              </a:rPr>
              <a:t> </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hareketinde aktif bir rol</a:t>
            </a:r>
            <a:r>
              <a:rPr lang="tr-TR" sz="2400" spc="-10" dirty="0">
                <a:solidFill>
                  <a:schemeClr val="bg1"/>
                </a:solidFill>
                <a:latin typeface="Tahoma" panose="020B0604030504040204" pitchFamily="34" charset="0"/>
                <a:ea typeface="Symbol" panose="05050102010706020507" pitchFamily="18" charset="2"/>
                <a:cs typeface="Arial" panose="020B0604020202020204" pitchFamily="34" charset="0"/>
              </a:rPr>
              <a:t> </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oynar.</a:t>
            </a:r>
            <a:endParaRPr lang="tr-TR" sz="2400" dirty="0">
              <a:solidFill>
                <a:schemeClr val="bg1"/>
              </a:solidFill>
              <a:latin typeface="Arial" panose="020B0604020202020204" pitchFamily="34" charset="0"/>
              <a:ea typeface="Symbol" panose="05050102010706020507" pitchFamily="18" charset="2"/>
              <a:cs typeface="Symbol" panose="05050102010706020507" pitchFamily="18" charset="2"/>
            </a:endParaRPr>
          </a:p>
          <a:p>
            <a:pPr marL="742950" marR="314960" lvl="1" indent="-285750">
              <a:lnSpc>
                <a:spcPct val="113000"/>
              </a:lnSpc>
              <a:spcBef>
                <a:spcPts val="10"/>
              </a:spcBef>
              <a:spcAft>
                <a:spcPts val="0"/>
              </a:spcAft>
              <a:buSzPts val="1100"/>
              <a:buFont typeface="Symbol" panose="05050102010706020507" pitchFamily="18" charset="2"/>
              <a:buChar char=""/>
              <a:tabLst>
                <a:tab pos="805815" algn="l"/>
                <a:tab pos="806450" algn="l"/>
              </a:tabLst>
            </a:pP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Hücre</a:t>
            </a:r>
            <a:r>
              <a:rPr lang="tr-TR" sz="2400" spc="-40" dirty="0">
                <a:solidFill>
                  <a:schemeClr val="bg1"/>
                </a:solidFill>
                <a:latin typeface="Tahoma" panose="020B0604030504040204" pitchFamily="34" charset="0"/>
                <a:ea typeface="Symbol" panose="05050102010706020507" pitchFamily="18" charset="2"/>
                <a:cs typeface="Arial" panose="020B0604020202020204" pitchFamily="34" charset="0"/>
              </a:rPr>
              <a:t> </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zarı</a:t>
            </a:r>
            <a:r>
              <a:rPr lang="tr-TR" sz="2400" spc="-35" dirty="0">
                <a:solidFill>
                  <a:schemeClr val="bg1"/>
                </a:solidFill>
                <a:latin typeface="Tahoma" panose="020B0604030504040204" pitchFamily="34" charset="0"/>
                <a:ea typeface="Symbol" panose="05050102010706020507" pitchFamily="18" charset="2"/>
                <a:cs typeface="Arial" panose="020B0604020202020204" pitchFamily="34" charset="0"/>
              </a:rPr>
              <a:t> </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sitoplazmada</a:t>
            </a:r>
            <a:r>
              <a:rPr lang="tr-TR" sz="2400" spc="-50" dirty="0">
                <a:solidFill>
                  <a:schemeClr val="bg1"/>
                </a:solidFill>
                <a:latin typeface="Tahoma" panose="020B0604030504040204" pitchFamily="34" charset="0"/>
                <a:ea typeface="Symbol" panose="05050102010706020507" pitchFamily="18" charset="2"/>
                <a:cs typeface="Arial" panose="020B0604020202020204" pitchFamily="34" charset="0"/>
              </a:rPr>
              <a:t> </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kıvrımlar</a:t>
            </a:r>
            <a:r>
              <a:rPr lang="tr-TR" sz="2400" spc="-30" dirty="0">
                <a:solidFill>
                  <a:schemeClr val="bg1"/>
                </a:solidFill>
                <a:latin typeface="Tahoma" panose="020B0604030504040204" pitchFamily="34" charset="0"/>
                <a:ea typeface="Symbol" panose="05050102010706020507" pitchFamily="18" charset="2"/>
                <a:cs typeface="Arial" panose="020B0604020202020204" pitchFamily="34" charset="0"/>
              </a:rPr>
              <a:t> </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yaparak</a:t>
            </a:r>
            <a:r>
              <a:rPr lang="tr-TR" sz="2400" spc="-35" dirty="0">
                <a:solidFill>
                  <a:schemeClr val="bg1"/>
                </a:solidFill>
                <a:latin typeface="Tahoma" panose="020B0604030504040204" pitchFamily="34" charset="0"/>
                <a:ea typeface="Symbol" panose="05050102010706020507" pitchFamily="18" charset="2"/>
                <a:cs typeface="Arial" panose="020B0604020202020204" pitchFamily="34" charset="0"/>
              </a:rPr>
              <a:t> </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mezozomları</a:t>
            </a:r>
            <a:r>
              <a:rPr lang="tr-TR" sz="2400" spc="-35" dirty="0">
                <a:solidFill>
                  <a:schemeClr val="bg1"/>
                </a:solidFill>
                <a:latin typeface="Tahoma" panose="020B0604030504040204" pitchFamily="34" charset="0"/>
                <a:ea typeface="Symbol" panose="05050102010706020507" pitchFamily="18" charset="2"/>
                <a:cs typeface="Arial" panose="020B0604020202020204" pitchFamily="34" charset="0"/>
              </a:rPr>
              <a:t> </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oluşturur.</a:t>
            </a:r>
            <a:r>
              <a:rPr lang="tr-TR" sz="2400" spc="-10" dirty="0">
                <a:solidFill>
                  <a:schemeClr val="bg1"/>
                </a:solidFill>
                <a:latin typeface="Tahoma" panose="020B0604030504040204" pitchFamily="34" charset="0"/>
                <a:ea typeface="Symbol" panose="05050102010706020507" pitchFamily="18" charset="2"/>
                <a:cs typeface="Arial" panose="020B0604020202020204" pitchFamily="34" charset="0"/>
              </a:rPr>
              <a:t> </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Mezozomlar</a:t>
            </a:r>
            <a:r>
              <a:rPr lang="tr-TR" sz="2400" spc="-40" dirty="0">
                <a:solidFill>
                  <a:schemeClr val="bg1"/>
                </a:solidFill>
                <a:latin typeface="Tahoma" panose="020B0604030504040204" pitchFamily="34" charset="0"/>
                <a:ea typeface="Symbol" panose="05050102010706020507" pitchFamily="18" charset="2"/>
                <a:cs typeface="Arial" panose="020B0604020202020204" pitchFamily="34" charset="0"/>
              </a:rPr>
              <a:t> </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bakterilerin enerji üreten</a:t>
            </a:r>
            <a:r>
              <a:rPr lang="tr-TR" sz="2400" spc="-10" dirty="0">
                <a:solidFill>
                  <a:schemeClr val="bg1"/>
                </a:solidFill>
                <a:latin typeface="Tahoma" panose="020B0604030504040204" pitchFamily="34" charset="0"/>
                <a:ea typeface="Symbol" panose="05050102010706020507" pitchFamily="18" charset="2"/>
                <a:cs typeface="Arial" panose="020B0604020202020204" pitchFamily="34" charset="0"/>
              </a:rPr>
              <a:t> </a:t>
            </a:r>
            <a:r>
              <a:rPr lang="tr-TR" sz="2400" dirty="0" err="1">
                <a:solidFill>
                  <a:schemeClr val="bg1"/>
                </a:solidFill>
                <a:latin typeface="Tahoma" panose="020B0604030504040204" pitchFamily="34" charset="0"/>
                <a:ea typeface="Symbol" panose="05050102010706020507" pitchFamily="18" charset="2"/>
                <a:cs typeface="Arial" panose="020B0604020202020204" pitchFamily="34" charset="0"/>
              </a:rPr>
              <a:t>organelleridir</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a:t>
            </a:r>
            <a:endParaRPr lang="tr-TR" sz="2400" dirty="0">
              <a:solidFill>
                <a:schemeClr val="bg1"/>
              </a:solidFill>
              <a:effectLst/>
              <a:latin typeface="Arial" panose="020B0604020202020204" pitchFamily="34" charset="0"/>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3693459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371600"/>
            <a:ext cx="12344400" cy="4408643"/>
          </a:xfrm>
          <a:prstGeom prst="rect">
            <a:avLst/>
          </a:prstGeom>
        </p:spPr>
        <p:txBody>
          <a:bodyPr wrap="square">
            <a:spAutoFit/>
          </a:bodyPr>
          <a:lstStyle/>
          <a:p>
            <a:pPr marL="353060" algn="ctr">
              <a:spcBef>
                <a:spcPts val="40"/>
              </a:spcBef>
              <a:spcAft>
                <a:spcPts val="0"/>
              </a:spcAft>
            </a:pPr>
            <a:r>
              <a:rPr lang="tr-TR" sz="4000" b="1" dirty="0">
                <a:solidFill>
                  <a:schemeClr val="bg1"/>
                </a:solidFill>
                <a:latin typeface="Tahoma" panose="020B0604030504040204" pitchFamily="34" charset="0"/>
                <a:ea typeface="Tahoma" panose="020B0604030504040204" pitchFamily="34" charset="0"/>
              </a:rPr>
              <a:t>Hücre </a:t>
            </a:r>
            <a:r>
              <a:rPr lang="tr-TR" sz="4000" b="1" dirty="0" err="1">
                <a:solidFill>
                  <a:schemeClr val="bg1"/>
                </a:solidFill>
                <a:latin typeface="Tahoma" panose="020B0604030504040204" pitchFamily="34" charset="0"/>
                <a:ea typeface="Tahoma" panose="020B0604030504040204" pitchFamily="34" charset="0"/>
              </a:rPr>
              <a:t>Membranının</a:t>
            </a:r>
            <a:r>
              <a:rPr lang="tr-TR" sz="4000" b="1" dirty="0">
                <a:solidFill>
                  <a:schemeClr val="bg1"/>
                </a:solidFill>
                <a:latin typeface="Tahoma" panose="020B0604030504040204" pitchFamily="34" charset="0"/>
                <a:ea typeface="Tahoma" panose="020B0604030504040204" pitchFamily="34" charset="0"/>
              </a:rPr>
              <a:t> Fonksiyonları</a:t>
            </a:r>
          </a:p>
          <a:p>
            <a:pPr marL="742950" marR="315595" lvl="1" indent="-285750" algn="just">
              <a:lnSpc>
                <a:spcPct val="113000"/>
              </a:lnSpc>
              <a:spcBef>
                <a:spcPts val="10"/>
              </a:spcBef>
              <a:spcAft>
                <a:spcPts val="0"/>
              </a:spcAft>
              <a:buSzPts val="1100"/>
              <a:buFont typeface="Symbol" panose="05050102010706020507" pitchFamily="18" charset="2"/>
              <a:buChar char=""/>
              <a:tabLst>
                <a:tab pos="805815" algn="l"/>
                <a:tab pos="806450" algn="l"/>
              </a:tabLst>
            </a:pPr>
            <a:endParaRPr lang="tr-TR" sz="2400" dirty="0">
              <a:solidFill>
                <a:schemeClr val="bg1"/>
              </a:solidFill>
              <a:latin typeface="Tahoma" panose="020B0604030504040204" pitchFamily="34" charset="0"/>
              <a:ea typeface="Symbol" panose="05050102010706020507" pitchFamily="18" charset="2"/>
              <a:cs typeface="Arial" panose="020B0604020202020204" pitchFamily="34" charset="0"/>
            </a:endParaRPr>
          </a:p>
          <a:p>
            <a:pPr marL="742950" marR="315595" lvl="1" indent="-285750" algn="just">
              <a:lnSpc>
                <a:spcPct val="113000"/>
              </a:lnSpc>
              <a:spcBef>
                <a:spcPts val="10"/>
              </a:spcBef>
              <a:spcAft>
                <a:spcPts val="0"/>
              </a:spcAft>
              <a:buSzPts val="1100"/>
              <a:buFont typeface="Symbol" panose="05050102010706020507" pitchFamily="18" charset="2"/>
              <a:buChar char=""/>
              <a:tabLst>
                <a:tab pos="805815" algn="l"/>
                <a:tab pos="806450" algn="l"/>
              </a:tabLst>
            </a:pP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Bazı küçük polar olmayan ve yağda çözünebilen yağ asidi, alkol ve benzen gibi maddeler </a:t>
            </a:r>
            <a:r>
              <a:rPr lang="tr-TR" sz="2400" dirty="0" err="1">
                <a:solidFill>
                  <a:schemeClr val="bg1"/>
                </a:solidFill>
                <a:latin typeface="Tahoma" panose="020B0604030504040204" pitchFamily="34" charset="0"/>
                <a:ea typeface="Symbol" panose="05050102010706020507" pitchFamily="18" charset="2"/>
                <a:cs typeface="Arial" panose="020B0604020202020204" pitchFamily="34" charset="0"/>
              </a:rPr>
              <a:t>membranın</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 </a:t>
            </a:r>
            <a:r>
              <a:rPr lang="tr-TR" sz="2400" dirty="0" err="1">
                <a:solidFill>
                  <a:schemeClr val="bg1"/>
                </a:solidFill>
                <a:latin typeface="Tahoma" panose="020B0604030504040204" pitchFamily="34" charset="0"/>
                <a:ea typeface="Symbol" panose="05050102010706020507" pitchFamily="18" charset="2"/>
                <a:cs typeface="Arial" panose="020B0604020202020204" pitchFamily="34" charset="0"/>
              </a:rPr>
              <a:t>lipid</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 fazında kolayca çözünerek hücre içine</a:t>
            </a:r>
            <a:r>
              <a:rPr lang="tr-TR" sz="2400" spc="-55" dirty="0">
                <a:solidFill>
                  <a:schemeClr val="bg1"/>
                </a:solidFill>
                <a:latin typeface="Tahoma" panose="020B0604030504040204" pitchFamily="34" charset="0"/>
                <a:ea typeface="Symbol" panose="05050102010706020507" pitchFamily="18" charset="2"/>
                <a:cs typeface="Arial" panose="020B0604020202020204" pitchFamily="34" charset="0"/>
              </a:rPr>
              <a:t> </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geçebilirler.</a:t>
            </a:r>
            <a:endParaRPr lang="tr-TR" sz="2400" dirty="0">
              <a:solidFill>
                <a:schemeClr val="bg1"/>
              </a:solidFill>
              <a:latin typeface="Arial" panose="020B0604020202020204" pitchFamily="34" charset="0"/>
              <a:ea typeface="Symbol" panose="05050102010706020507" pitchFamily="18" charset="2"/>
              <a:cs typeface="Symbol" panose="05050102010706020507" pitchFamily="18" charset="2"/>
            </a:endParaRPr>
          </a:p>
          <a:p>
            <a:pPr marL="742950" marR="315595" lvl="1" indent="-285750" algn="just">
              <a:lnSpc>
                <a:spcPct val="113000"/>
              </a:lnSpc>
              <a:spcBef>
                <a:spcPts val="10"/>
              </a:spcBef>
              <a:spcAft>
                <a:spcPts val="0"/>
              </a:spcAft>
              <a:buSzPts val="1100"/>
              <a:buFont typeface="Symbol" panose="05050102010706020507" pitchFamily="18" charset="2"/>
              <a:buChar char=""/>
              <a:tabLst>
                <a:tab pos="805815" algn="l"/>
                <a:tab pos="806450" algn="l"/>
              </a:tabLst>
            </a:pP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Organik asitler, amino asitler ve inorganik tuzlar gibi </a:t>
            </a:r>
            <a:r>
              <a:rPr lang="tr-TR" sz="2400" dirty="0" err="1">
                <a:solidFill>
                  <a:schemeClr val="bg1"/>
                </a:solidFill>
                <a:latin typeface="Tahoma" panose="020B0604030504040204" pitchFamily="34" charset="0"/>
                <a:ea typeface="Symbol" panose="05050102010706020507" pitchFamily="18" charset="2"/>
                <a:cs typeface="Arial" panose="020B0604020202020204" pitchFamily="34" charset="0"/>
              </a:rPr>
              <a:t>hidrofilik</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 moleküller </a:t>
            </a:r>
            <a:r>
              <a:rPr lang="tr-TR" sz="2400" dirty="0" err="1">
                <a:solidFill>
                  <a:schemeClr val="bg1"/>
                </a:solidFill>
                <a:latin typeface="Tahoma" panose="020B0604030504040204" pitchFamily="34" charset="0"/>
                <a:ea typeface="Symbol" panose="05050102010706020507" pitchFamily="18" charset="2"/>
                <a:cs typeface="Arial" panose="020B0604020202020204" pitchFamily="34" charset="0"/>
              </a:rPr>
              <a:t>membranı</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 geçemezler. Bu moleküller taşıyıcı yardımıyla özel olarak hücre içine</a:t>
            </a:r>
            <a:r>
              <a:rPr lang="tr-TR" sz="2400" spc="-60" dirty="0">
                <a:solidFill>
                  <a:schemeClr val="bg1"/>
                </a:solidFill>
                <a:latin typeface="Tahoma" panose="020B0604030504040204" pitchFamily="34" charset="0"/>
                <a:ea typeface="Symbol" panose="05050102010706020507" pitchFamily="18" charset="2"/>
                <a:cs typeface="Arial" panose="020B0604020202020204" pitchFamily="34" charset="0"/>
              </a:rPr>
              <a:t> </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girerler.</a:t>
            </a:r>
            <a:endParaRPr lang="tr-TR" sz="2400" dirty="0">
              <a:solidFill>
                <a:schemeClr val="bg1"/>
              </a:solidFill>
              <a:latin typeface="Arial" panose="020B0604020202020204" pitchFamily="34" charset="0"/>
              <a:ea typeface="Symbol" panose="05050102010706020507" pitchFamily="18" charset="2"/>
              <a:cs typeface="Symbol" panose="05050102010706020507" pitchFamily="18" charset="2"/>
            </a:endParaRPr>
          </a:p>
          <a:p>
            <a:pPr marL="742950" marR="313055" lvl="1" indent="-285750" algn="just">
              <a:lnSpc>
                <a:spcPct val="112000"/>
              </a:lnSpc>
              <a:spcBef>
                <a:spcPts val="15"/>
              </a:spcBef>
              <a:spcAft>
                <a:spcPts val="0"/>
              </a:spcAft>
              <a:buSzPts val="1100"/>
              <a:buFont typeface="Symbol" panose="05050102010706020507" pitchFamily="18" charset="2"/>
              <a:buChar char=""/>
              <a:tabLst>
                <a:tab pos="805815" algn="l"/>
                <a:tab pos="806450" algn="l"/>
              </a:tabLst>
            </a:pP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Metabolizma ürünleri hücre </a:t>
            </a:r>
            <a:r>
              <a:rPr lang="tr-TR" sz="2400" dirty="0" err="1">
                <a:solidFill>
                  <a:schemeClr val="bg1"/>
                </a:solidFill>
                <a:latin typeface="Tahoma" panose="020B0604030504040204" pitchFamily="34" charset="0"/>
                <a:ea typeface="Symbol" panose="05050102010706020507" pitchFamily="18" charset="2"/>
                <a:cs typeface="Arial" panose="020B0604020202020204" pitchFamily="34" charset="0"/>
              </a:rPr>
              <a:t>membranından</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 dışarı çıkabilirler. Hücre </a:t>
            </a:r>
            <a:r>
              <a:rPr lang="tr-TR" sz="2400" dirty="0" err="1">
                <a:solidFill>
                  <a:schemeClr val="bg1"/>
                </a:solidFill>
                <a:latin typeface="Tahoma" panose="020B0604030504040204" pitchFamily="34" charset="0"/>
                <a:ea typeface="Symbol" panose="05050102010706020507" pitchFamily="18" charset="2"/>
                <a:cs typeface="Arial" panose="020B0604020202020204" pitchFamily="34" charset="0"/>
              </a:rPr>
              <a:t>membranı</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 </a:t>
            </a:r>
            <a:r>
              <a:rPr lang="tr-TR" sz="2400" dirty="0" err="1">
                <a:solidFill>
                  <a:schemeClr val="bg1"/>
                </a:solidFill>
                <a:latin typeface="Tahoma" panose="020B0604030504040204" pitchFamily="34" charset="0"/>
                <a:ea typeface="Symbol" panose="05050102010706020507" pitchFamily="18" charset="2"/>
                <a:cs typeface="Arial" panose="020B0604020202020204" pitchFamily="34" charset="0"/>
              </a:rPr>
              <a:t>osmotik</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 basıncı</a:t>
            </a:r>
            <a:r>
              <a:rPr lang="tr-TR" sz="2400" spc="-5" dirty="0">
                <a:solidFill>
                  <a:schemeClr val="bg1"/>
                </a:solidFill>
                <a:latin typeface="Tahoma" panose="020B0604030504040204" pitchFamily="34" charset="0"/>
                <a:ea typeface="Symbol" panose="05050102010706020507" pitchFamily="18" charset="2"/>
                <a:cs typeface="Arial" panose="020B0604020202020204" pitchFamily="34" charset="0"/>
              </a:rPr>
              <a:t> </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ayarlar.</a:t>
            </a:r>
            <a:endParaRPr lang="tr-TR" sz="2400" dirty="0">
              <a:solidFill>
                <a:schemeClr val="bg1"/>
              </a:solidFill>
              <a:latin typeface="Arial" panose="020B0604020202020204" pitchFamily="34" charset="0"/>
              <a:ea typeface="Symbol" panose="05050102010706020507" pitchFamily="18" charset="2"/>
              <a:cs typeface="Symbol" panose="05050102010706020507" pitchFamily="18" charset="2"/>
            </a:endParaRPr>
          </a:p>
          <a:p>
            <a:pPr marL="742950" lvl="1" indent="-285750" algn="just">
              <a:spcBef>
                <a:spcPts val="35"/>
              </a:spcBef>
              <a:spcAft>
                <a:spcPts val="0"/>
              </a:spcAft>
              <a:buSzPts val="1100"/>
              <a:buFont typeface="Symbol" panose="05050102010706020507" pitchFamily="18" charset="2"/>
              <a:buChar char=""/>
              <a:tabLst>
                <a:tab pos="805815" algn="l"/>
                <a:tab pos="806450" algn="l"/>
              </a:tabLst>
            </a:pP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Bakteri hücresi çevredeki ortamdan daha yüksek konsantrasyona</a:t>
            </a:r>
            <a:r>
              <a:rPr lang="tr-TR" sz="2400" spc="-70" dirty="0">
                <a:solidFill>
                  <a:schemeClr val="bg1"/>
                </a:solidFill>
                <a:latin typeface="Tahoma" panose="020B0604030504040204" pitchFamily="34" charset="0"/>
                <a:ea typeface="Symbol" panose="05050102010706020507" pitchFamily="18" charset="2"/>
                <a:cs typeface="Arial" panose="020B0604020202020204" pitchFamily="34" charset="0"/>
              </a:rPr>
              <a:t> </a:t>
            </a:r>
            <a:r>
              <a:rPr lang="tr-TR" sz="2400" dirty="0">
                <a:solidFill>
                  <a:schemeClr val="bg1"/>
                </a:solidFill>
                <a:latin typeface="Tahoma" panose="020B0604030504040204" pitchFamily="34" charset="0"/>
                <a:ea typeface="Symbol" panose="05050102010706020507" pitchFamily="18" charset="2"/>
                <a:cs typeface="Arial" panose="020B0604020202020204" pitchFamily="34" charset="0"/>
              </a:rPr>
              <a:t>sahiptir.</a:t>
            </a:r>
            <a:endParaRPr lang="tr-TR" sz="2400" dirty="0">
              <a:solidFill>
                <a:schemeClr val="bg1"/>
              </a:solidFill>
              <a:effectLst/>
              <a:latin typeface="Arial" panose="020B0604020202020204" pitchFamily="34" charset="0"/>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3031434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12768" y="838200"/>
            <a:ext cx="5566460" cy="635000"/>
          </a:xfrm>
        </p:spPr>
        <p:txBody>
          <a:bodyPr/>
          <a:lstStyle/>
          <a:p>
            <a:pPr algn="ctr"/>
            <a:r>
              <a:rPr lang="tr-TR" dirty="0"/>
              <a:t>Sitoplazma</a:t>
            </a:r>
          </a:p>
        </p:txBody>
      </p:sp>
      <p:sp>
        <p:nvSpPr>
          <p:cNvPr id="3" name="Metin Yer Tutucusu 2"/>
          <p:cNvSpPr>
            <a:spLocks noGrp="1"/>
          </p:cNvSpPr>
          <p:nvPr>
            <p:ph type="body" idx="1"/>
          </p:nvPr>
        </p:nvSpPr>
        <p:spPr>
          <a:xfrm>
            <a:off x="603885" y="1981200"/>
            <a:ext cx="10984227" cy="5078313"/>
          </a:xfrm>
        </p:spPr>
        <p:txBody>
          <a:bodyPr/>
          <a:lstStyle/>
          <a:p>
            <a:pPr lvl="1"/>
            <a:r>
              <a:rPr lang="tr-TR" b="1" dirty="0" err="1"/>
              <a:t>Prokaryotik</a:t>
            </a:r>
            <a:r>
              <a:rPr lang="tr-TR" b="1" dirty="0"/>
              <a:t> Sitoplazma</a:t>
            </a:r>
          </a:p>
          <a:p>
            <a:pPr algn="just"/>
            <a:r>
              <a:rPr lang="tr-TR" dirty="0"/>
              <a:t>Sitoplazma saydam, hafif yapışkan kıvamda, homojen </a:t>
            </a:r>
            <a:r>
              <a:rPr lang="tr-TR" dirty="0" err="1"/>
              <a:t>kolloidal</a:t>
            </a:r>
            <a:r>
              <a:rPr lang="tr-TR" dirty="0"/>
              <a:t> bir yapıdadır ve % 80 sudan ibarettir. Sitoplazma </a:t>
            </a:r>
            <a:r>
              <a:rPr lang="tr-TR" dirty="0" err="1"/>
              <a:t>pH</a:t>
            </a:r>
            <a:r>
              <a:rPr lang="tr-TR" dirty="0"/>
              <a:t> si 7,0-7,2 </a:t>
            </a:r>
            <a:r>
              <a:rPr lang="tr-TR" dirty="0" err="1"/>
              <a:t>dir</a:t>
            </a:r>
            <a:r>
              <a:rPr lang="tr-TR" dirty="0"/>
              <a:t> ve suya ilaveten çeşitli iyonlar, amino asitler proteinler, vitamin, </a:t>
            </a:r>
            <a:r>
              <a:rPr lang="tr-TR" dirty="0" err="1"/>
              <a:t>riboz</a:t>
            </a:r>
            <a:r>
              <a:rPr lang="tr-TR" dirty="0"/>
              <a:t>, glikoz gibi karbonhidratlar da bulunur. Bunlar genel olarak protein yapı taşları veya enerji kaynakları ya da metabolizma artıklarıdır. Sitoplazma hücrede kimyasal reaksiyonların meydana geldiği yerdir. Hücreye çevreden alınan materyal sitoplazmada </a:t>
            </a:r>
            <a:r>
              <a:rPr lang="tr-TR" dirty="0" err="1"/>
              <a:t>enzimatik</a:t>
            </a:r>
            <a:r>
              <a:rPr lang="tr-TR" dirty="0"/>
              <a:t> reaksiyonlar ile parçalanır, böylece hücrenin ihtiyacı olan enerji sağlanır. Sitoplazma içinde proteinden oluşmuş 16-18 </a:t>
            </a:r>
            <a:r>
              <a:rPr lang="tr-TR" dirty="0" err="1"/>
              <a:t>nm</a:t>
            </a:r>
            <a:r>
              <a:rPr lang="tr-TR" dirty="0"/>
              <a:t> çapında çok sayıda ribozom bulunur. Bunlar protein sentezi için gerekli enzimleri içerir.</a:t>
            </a:r>
          </a:p>
          <a:p>
            <a:r>
              <a:rPr lang="tr-TR" b="1" dirty="0"/>
              <a:t> </a:t>
            </a:r>
          </a:p>
          <a:p>
            <a:r>
              <a:rPr lang="tr-TR" b="1" dirty="0"/>
              <a:t> </a:t>
            </a:r>
          </a:p>
          <a:p>
            <a:endParaRPr lang="tr-TR" dirty="0"/>
          </a:p>
        </p:txBody>
      </p:sp>
    </p:spTree>
    <p:extLst>
      <p:ext uri="{BB962C8B-B14F-4D97-AF65-F5344CB8AC3E}">
        <p14:creationId xmlns:p14="http://schemas.microsoft.com/office/powerpoint/2010/main" val="1328615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048" y="-27432"/>
            <a:ext cx="12195048" cy="6858000"/>
          </a:xfrm>
          <a:prstGeom prst="rect">
            <a:avLst/>
          </a:prstGeom>
        </p:spPr>
      </p:pic>
    </p:spTree>
    <p:extLst>
      <p:ext uri="{BB962C8B-B14F-4D97-AF65-F5344CB8AC3E}">
        <p14:creationId xmlns:p14="http://schemas.microsoft.com/office/powerpoint/2010/main" val="1813848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685800" y="914400"/>
            <a:ext cx="10984227" cy="4924425"/>
          </a:xfrm>
        </p:spPr>
        <p:txBody>
          <a:bodyPr/>
          <a:lstStyle/>
          <a:p>
            <a:pPr algn="ctr"/>
            <a:r>
              <a:rPr lang="tr-TR" sz="3200" b="1" dirty="0"/>
              <a:t>BAKTERİ ENDOSPORLARI</a:t>
            </a:r>
          </a:p>
          <a:p>
            <a:pPr marL="342900" indent="-342900">
              <a:buAutoNum type="arabicPeriod" startAt="4"/>
            </a:pPr>
            <a:endParaRPr lang="tr-TR" b="1" dirty="0"/>
          </a:p>
          <a:p>
            <a:endParaRPr lang="tr-TR" b="1" dirty="0"/>
          </a:p>
          <a:p>
            <a:pPr algn="just"/>
            <a:r>
              <a:rPr lang="tr-TR" dirty="0"/>
              <a:t>Bazı bakteriler, özellikle </a:t>
            </a:r>
            <a:r>
              <a:rPr lang="tr-TR" dirty="0" err="1"/>
              <a:t>Bacillus</a:t>
            </a:r>
            <a:r>
              <a:rPr lang="tr-TR" dirty="0"/>
              <a:t> ve </a:t>
            </a:r>
            <a:r>
              <a:rPr lang="tr-TR" dirty="0" err="1"/>
              <a:t>Clostridium</a:t>
            </a:r>
            <a:r>
              <a:rPr lang="tr-TR" dirty="0"/>
              <a:t> cinslerine dahil türler hücrelerinin içerisinde “</a:t>
            </a:r>
            <a:r>
              <a:rPr lang="tr-TR" dirty="0" err="1"/>
              <a:t>endospor</a:t>
            </a:r>
            <a:r>
              <a:rPr lang="tr-TR" dirty="0"/>
              <a:t>” olarak isimlendirilen özel yapılar oluşturabilirler. </a:t>
            </a:r>
            <a:r>
              <a:rPr lang="tr-TR" dirty="0" err="1"/>
              <a:t>Vejatatif</a:t>
            </a:r>
            <a:r>
              <a:rPr lang="tr-TR" dirty="0"/>
              <a:t> hücre yaşamını devam ettirmek ve bölünerek neslini sürdürmek için </a:t>
            </a:r>
            <a:r>
              <a:rPr lang="tr-TR" dirty="0" err="1"/>
              <a:t>endospor</a:t>
            </a:r>
            <a:r>
              <a:rPr lang="tr-TR" dirty="0"/>
              <a:t> oluşturmaya yönelir. Bakteriler besin yetersizliği, çeşitli fiziksel ve kimyasal etmenler ve çevre koşullarındaki olumsuzluklar karşısında spor oluşturur. </a:t>
            </a:r>
            <a:r>
              <a:rPr lang="tr-TR" dirty="0" err="1"/>
              <a:t>Endospor</a:t>
            </a:r>
            <a:r>
              <a:rPr lang="tr-TR" dirty="0"/>
              <a:t> oluşumu bir çoğalma şekli değildir, ancak neslin korunmasını sağlar. </a:t>
            </a:r>
            <a:r>
              <a:rPr lang="tr-TR" dirty="0" err="1"/>
              <a:t>Endosporlar</a:t>
            </a:r>
            <a:r>
              <a:rPr lang="tr-TR" dirty="0"/>
              <a:t> kurumaya, radyasyona, ısıya, asitlere ve kimyasal dezenfektanlar gibi faktörlere karşı çok dirençlidirler.</a:t>
            </a:r>
          </a:p>
          <a:p>
            <a:endParaRPr lang="tr-TR" dirty="0"/>
          </a:p>
        </p:txBody>
      </p:sp>
    </p:spTree>
    <p:extLst>
      <p:ext uri="{BB962C8B-B14F-4D97-AF65-F5344CB8AC3E}">
        <p14:creationId xmlns:p14="http://schemas.microsoft.com/office/powerpoint/2010/main" val="57861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685800" y="1143000"/>
            <a:ext cx="10984227" cy="3816429"/>
          </a:xfrm>
        </p:spPr>
        <p:txBody>
          <a:bodyPr/>
          <a:lstStyle/>
          <a:p>
            <a:pPr algn="ctr"/>
            <a:r>
              <a:rPr lang="tr-TR" sz="3200" b="1" dirty="0"/>
              <a:t>BAKTERİ ENDOSPORLARI</a:t>
            </a:r>
          </a:p>
          <a:p>
            <a:pPr marL="342900" indent="-342900">
              <a:buAutoNum type="arabicPeriod" startAt="4"/>
            </a:pPr>
            <a:endParaRPr lang="tr-TR" b="1" dirty="0"/>
          </a:p>
          <a:p>
            <a:endParaRPr lang="tr-TR" b="1" dirty="0"/>
          </a:p>
          <a:p>
            <a:pPr algn="just"/>
            <a:endParaRPr lang="tr-TR" dirty="0"/>
          </a:p>
          <a:p>
            <a:pPr algn="just"/>
            <a:r>
              <a:rPr lang="tr-TR" dirty="0"/>
              <a:t>Sporlar boyalar için geçirgen değildir. Bu nedenle metilen mavisi gibi basit boyalarla boyanmış hücreler içerisinde boyanmamış bölgeler olarak görülürler ve ancak özel boyama yöntemi ile boyanırlar.</a:t>
            </a:r>
          </a:p>
          <a:p>
            <a:r>
              <a:rPr lang="tr-TR" b="1" dirty="0"/>
              <a:t> </a:t>
            </a:r>
          </a:p>
          <a:p>
            <a:r>
              <a:rPr lang="tr-TR" b="1" dirty="0"/>
              <a:t> </a:t>
            </a:r>
          </a:p>
          <a:p>
            <a:endParaRPr lang="tr-TR" dirty="0"/>
          </a:p>
        </p:txBody>
      </p:sp>
    </p:spTree>
    <p:extLst>
      <p:ext uri="{BB962C8B-B14F-4D97-AF65-F5344CB8AC3E}">
        <p14:creationId xmlns:p14="http://schemas.microsoft.com/office/powerpoint/2010/main" val="3150733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609600" y="2133600"/>
            <a:ext cx="10984227" cy="2585323"/>
          </a:xfrm>
        </p:spPr>
        <p:txBody>
          <a:bodyPr/>
          <a:lstStyle/>
          <a:p>
            <a:pPr lvl="0"/>
            <a:r>
              <a:rPr lang="tr-TR" b="1" dirty="0"/>
              <a:t>SPORULASYON – GERMİNASYON</a:t>
            </a:r>
          </a:p>
          <a:p>
            <a:pPr lvl="0"/>
            <a:endParaRPr lang="tr-TR" b="1" dirty="0"/>
          </a:p>
          <a:p>
            <a:pPr algn="just"/>
            <a:r>
              <a:rPr lang="tr-TR" dirty="0"/>
              <a:t>Bir çok spor 100°C de saatlerce canlı kalabilir. </a:t>
            </a:r>
            <a:r>
              <a:rPr lang="tr-TR" dirty="0" err="1"/>
              <a:t>Germinasyona</a:t>
            </a:r>
            <a:r>
              <a:rPr lang="tr-TR" dirty="0"/>
              <a:t> başlayan sporlar dirençliliklerini kaybederler. Çimlenme spor mantosunun fiziksel veya kimyasal zarar görmesi ile başlar. </a:t>
            </a:r>
            <a:r>
              <a:rPr lang="tr-TR" dirty="0" err="1"/>
              <a:t>Endospor</a:t>
            </a:r>
            <a:r>
              <a:rPr lang="tr-TR" dirty="0"/>
              <a:t> enzimleri dış katları parçalayarak çevreden suyun içeri girmesini sağlar. Böylece </a:t>
            </a:r>
            <a:r>
              <a:rPr lang="tr-TR" dirty="0" err="1"/>
              <a:t>metabolik</a:t>
            </a:r>
            <a:r>
              <a:rPr lang="tr-TR" dirty="0"/>
              <a:t> faaliyet başlar. </a:t>
            </a:r>
          </a:p>
        </p:txBody>
      </p:sp>
    </p:spTree>
    <p:extLst>
      <p:ext uri="{BB962C8B-B14F-4D97-AF65-F5344CB8AC3E}">
        <p14:creationId xmlns:p14="http://schemas.microsoft.com/office/powerpoint/2010/main" val="317222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1250</TotalTime>
  <Words>644</Words>
  <Application>Microsoft Macintosh PowerPoint</Application>
  <PresentationFormat>Geniş ekran</PresentationFormat>
  <Paragraphs>51</Paragraphs>
  <Slides>13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13</vt:i4>
      </vt:variant>
    </vt:vector>
  </HeadingPairs>
  <TitlesOfParts>
    <vt:vector size="19" baseType="lpstr">
      <vt:lpstr>Arial</vt:lpstr>
      <vt:lpstr>Calibri</vt:lpstr>
      <vt:lpstr>Symbol</vt:lpstr>
      <vt:lpstr>Tahoma</vt:lpstr>
      <vt:lpstr>Verdana</vt:lpstr>
      <vt:lpstr>Office Theme</vt:lpstr>
      <vt:lpstr>GENEL MİKROBİYOLOJİ</vt:lpstr>
      <vt:lpstr>Hücre Zarı/Membranı</vt:lpstr>
      <vt:lpstr>PowerPoint Sunusu</vt:lpstr>
      <vt:lpstr>PowerPoint Sunusu</vt:lpstr>
      <vt:lpstr>Sitoplazma</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GENEL MİKROBİYOLOJİ</dc:title>
  <cp:lastModifiedBy>Özgür Tecer</cp:lastModifiedBy>
  <cp:revision>105</cp:revision>
  <dcterms:created xsi:type="dcterms:W3CDTF">2018-10-10T06:12:19Z</dcterms:created>
  <dcterms:modified xsi:type="dcterms:W3CDTF">2019-12-13T19:55:09Z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2018-10-10T00:00:00Z</vt:filetime>
  </property>
</Properties>
</file>