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4" r:id="rId4"/>
    <p:sldId id="281" r:id="rId5"/>
    <p:sldId id="258" r:id="rId6"/>
    <p:sldId id="28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dirty="0" smtClean="0"/>
              <a:t> FELSEFESİ</a:t>
            </a:r>
            <a:r>
              <a:rPr lang="en-US" dirty="0" smtClean="0"/>
              <a:t> VE ÇEVRE ETİĞİ</a:t>
            </a:r>
            <a:r>
              <a:rPr lang="tr-TR" dirty="0" smtClean="0"/>
              <a:t> YAKLAŞIMLARI</a:t>
            </a:r>
            <a:r>
              <a:rPr lang="tr-TR" smtClean="0"/>
              <a:t/>
            </a:r>
            <a:br>
              <a:rPr lang="tr-TR" smtClean="0"/>
            </a:br>
            <a:r>
              <a:rPr lang="tr-TR" smtClean="0"/>
              <a:t>8.Hafta</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ÇEVRE</a:t>
            </a:r>
            <a:endParaRPr lang="en-US" dirty="0"/>
          </a:p>
        </p:txBody>
      </p:sp>
      <p:sp>
        <p:nvSpPr>
          <p:cNvPr id="3" name="Content Placeholder 2"/>
          <p:cNvSpPr>
            <a:spLocks noGrp="1"/>
          </p:cNvSpPr>
          <p:nvPr>
            <p:ph idx="1"/>
          </p:nvPr>
        </p:nvSpPr>
        <p:spPr/>
        <p:txBody>
          <a:bodyPr>
            <a:normAutofit/>
          </a:bodyPr>
          <a:lstStyle/>
          <a:p>
            <a:pPr marL="0" indent="0">
              <a:buNone/>
            </a:pPr>
            <a:r>
              <a:rPr lang="tr-TR" dirty="0"/>
              <a:t>Çevreciler, gelecek kuşakları küresel ısınmaya karşı korumak üzere fosil yakıt bağımlılığımızı azaltmamız gerektiğine işaret etti. Bu kararın dayandığı ahlaki sezgi, geleceğin insanlarından bir bölümünün kararlarımızdan ya yarar ya da zarar görebileceğini anlatmakta.</a:t>
            </a:r>
          </a:p>
          <a:p>
            <a:pPr marL="0" indent="0">
              <a:buNone/>
            </a:pPr>
            <a:endParaRPr lang="en-US" dirty="0"/>
          </a:p>
        </p:txBody>
      </p:sp>
    </p:spTree>
    <p:extLst>
      <p:ext uri="{BB962C8B-B14F-4D97-AF65-F5344CB8AC3E}">
        <p14:creationId xmlns:p14="http://schemas.microsoft.com/office/powerpoint/2010/main" val="3059605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noAutofit/>
          </a:bodyPr>
          <a:lstStyle/>
          <a:p>
            <a:r>
              <a:rPr lang="tr-TR" dirty="0"/>
              <a:t>Gelecek kuşaklara karşı ödevlerimiz olası özel insanlara karşı bir yükümlülük değil, minimum ahlaki sorumluluk standartlarını tanıma yükümlülüğüdür. Bugünkü eylemlerimizin, geleceğin insanlarına borçlu olduğumuz etik yükümlülüklerimizle sınırlandırılabileceğine inanmak için haklı nedenler vardır (</a:t>
            </a:r>
            <a:r>
              <a:rPr lang="tr-TR" dirty="0" err="1"/>
              <a:t>des</a:t>
            </a:r>
            <a:r>
              <a:rPr lang="tr-TR" dirty="0"/>
              <a:t> </a:t>
            </a:r>
            <a:r>
              <a:rPr lang="tr-TR" dirty="0" err="1"/>
              <a:t>Jardins</a:t>
            </a:r>
            <a:r>
              <a:rPr lang="tr-TR" dirty="0"/>
              <a:t>, 2006: 164).</a:t>
            </a:r>
          </a:p>
          <a:p>
            <a:endParaRPr lang="en-US" sz="2800" dirty="0"/>
          </a:p>
        </p:txBody>
      </p:sp>
    </p:spTree>
    <p:extLst>
      <p:ext uri="{BB962C8B-B14F-4D97-AF65-F5344CB8AC3E}">
        <p14:creationId xmlns:p14="http://schemas.microsoft.com/office/powerpoint/2010/main" val="2576049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r>
              <a:rPr lang="tr-TR" dirty="0"/>
              <a:t> </a:t>
            </a:r>
          </a:p>
          <a:p>
            <a:r>
              <a:rPr lang="tr-TR" dirty="0"/>
              <a:t>Dünyanın gelecekteki nüfusunun yaşayacağı ortama, belki de yolcu kimliğiyle kırk bin kuşağı etkileyecek biçimde bir trenle olağanüstü derecede zehirli atıklar gönderip geleceğin insanlarının yaşamını riske atıyoruz. Çünkü bugünkü rahat yaşamımızda değişiklikler yapmaktan yana değiliz (</a:t>
            </a:r>
            <a:r>
              <a:rPr lang="tr-TR" dirty="0" err="1"/>
              <a:t>des</a:t>
            </a:r>
            <a:r>
              <a:rPr lang="tr-TR" dirty="0"/>
              <a:t> </a:t>
            </a:r>
            <a:r>
              <a:rPr lang="tr-TR" dirty="0" err="1"/>
              <a:t>Jardins</a:t>
            </a:r>
            <a:r>
              <a:rPr lang="tr-TR" dirty="0"/>
              <a:t>, 2006: 165).</a:t>
            </a:r>
          </a:p>
          <a:p>
            <a:endParaRPr lang="en-US" dirty="0"/>
          </a:p>
        </p:txBody>
      </p:sp>
    </p:spTree>
    <p:extLst>
      <p:ext uri="{BB962C8B-B14F-4D97-AF65-F5344CB8AC3E}">
        <p14:creationId xmlns:p14="http://schemas.microsoft.com/office/powerpoint/2010/main" val="171148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r>
              <a:rPr lang="tr-TR" dirty="0"/>
              <a:t>Sanayi toplumunun yenilenemeyen enerjinin bolluğuna dayanan tasarruflar yaratılması karşılığında birtakım zararların maliyetini ve risklerini başkalarına yüklemesi durumunu değerlendirirsek nükleer gelişmenin, büyük ölçekte geleceğe karşı haksızlık yarattığı sonucuna ulaşırız (</a:t>
            </a:r>
            <a:r>
              <a:rPr lang="tr-TR" dirty="0" err="1"/>
              <a:t>des</a:t>
            </a:r>
            <a:r>
              <a:rPr lang="tr-TR" dirty="0"/>
              <a:t> </a:t>
            </a:r>
            <a:r>
              <a:rPr lang="tr-TR" dirty="0" err="1"/>
              <a:t>Jardins</a:t>
            </a:r>
            <a:r>
              <a:rPr lang="tr-TR" dirty="0"/>
              <a:t>, 2006: 165-166).</a:t>
            </a:r>
          </a:p>
          <a:p>
            <a:endParaRPr lang="en-US" dirty="0"/>
          </a:p>
        </p:txBody>
      </p:sp>
    </p:spTree>
    <p:extLst>
      <p:ext uri="{BB962C8B-B14F-4D97-AF65-F5344CB8AC3E}">
        <p14:creationId xmlns:p14="http://schemas.microsoft.com/office/powerpoint/2010/main" val="3638670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lnSpcReduction="10000"/>
          </a:bodyPr>
          <a:lstStyle/>
          <a:p>
            <a:r>
              <a:rPr lang="tr-TR" dirty="0" err="1"/>
              <a:t>Ataöv</a:t>
            </a:r>
            <a:r>
              <a:rPr lang="tr-TR" dirty="0"/>
              <a:t>, </a:t>
            </a:r>
            <a:r>
              <a:rPr lang="tr-TR" dirty="0" err="1"/>
              <a:t>Türkkaya</a:t>
            </a:r>
            <a:r>
              <a:rPr lang="tr-TR" dirty="0"/>
              <a:t> (2009), Kapitalizm ve Çevre, İleri Yayınları, 1. Baskı, İstanbul.</a:t>
            </a:r>
          </a:p>
          <a:p>
            <a:r>
              <a:rPr lang="tr-TR" dirty="0"/>
              <a:t>Cevizci, Ahmet (2013), Uygulamalı Etik, Say Yayınları, İstanbul.</a:t>
            </a:r>
          </a:p>
          <a:p>
            <a:r>
              <a:rPr lang="tr-TR" dirty="0" err="1"/>
              <a:t>Des</a:t>
            </a:r>
            <a:r>
              <a:rPr lang="tr-TR" dirty="0"/>
              <a:t> </a:t>
            </a:r>
            <a:r>
              <a:rPr lang="tr-TR" dirty="0" err="1"/>
              <a:t>Jardins</a:t>
            </a:r>
            <a:r>
              <a:rPr lang="tr-TR" dirty="0"/>
              <a:t>, Joseph R. (2006), Çevre Etiği, İmge Kitabevi Yayınları, Ankara</a:t>
            </a:r>
            <a:r>
              <a:rPr lang="tr-TR" dirty="0" smtClean="0"/>
              <a:t>.</a:t>
            </a:r>
          </a:p>
          <a:p>
            <a:r>
              <a:rPr lang="tr-TR" dirty="0" err="1"/>
              <a:t>Pieper</a:t>
            </a:r>
            <a:r>
              <a:rPr lang="tr-TR" dirty="0"/>
              <a:t>, </a:t>
            </a:r>
            <a:r>
              <a:rPr lang="tr-TR" dirty="0" err="1"/>
              <a:t>Annemarie</a:t>
            </a:r>
            <a:r>
              <a:rPr lang="tr-TR" dirty="0"/>
              <a:t> (1999(1994)), Etiğe Giriş, (Çev. Veysel </a:t>
            </a:r>
            <a:r>
              <a:rPr lang="tr-TR" dirty="0" err="1"/>
              <a:t>Atayman</a:t>
            </a:r>
            <a:r>
              <a:rPr lang="tr-TR" dirty="0"/>
              <a:t> ve Gönül Sezer), Ayrıntı Yayınları, 1. Baskı, İstanbul.</a:t>
            </a:r>
          </a:p>
          <a:p>
            <a:endParaRPr lang="tr-TR" dirty="0"/>
          </a:p>
          <a:p>
            <a:endParaRPr lang="tr-TR" dirty="0"/>
          </a:p>
        </p:txBody>
      </p:sp>
    </p:spTree>
    <p:extLst>
      <p:ext uri="{BB962C8B-B14F-4D97-AF65-F5344CB8AC3E}">
        <p14:creationId xmlns:p14="http://schemas.microsoft.com/office/powerpoint/2010/main" val="58588258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74</TotalTime>
  <Words>206</Words>
  <Application>Microsoft Office PowerPoint</Application>
  <PresentationFormat>Ekran Gösterisi (4:3)</PresentationFormat>
  <Paragraphs>16</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Calisto MT</vt:lpstr>
      <vt:lpstr>Mistral</vt:lpstr>
      <vt:lpstr>Wingdings 2</vt:lpstr>
      <vt:lpstr>Travelogue</vt:lpstr>
      <vt:lpstr>ÇEVRE FELSEFESİ VE ÇEVRE ETİĞİ YAKLAŞIMLARI 8.Hafta</vt:lpstr>
      <vt:lpstr>ÇEVRE</vt:lpstr>
      <vt:lpstr>Çevre</vt:lpstr>
      <vt:lpstr>Çevre</vt:lpstr>
      <vt:lpstr>Çevre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24</cp:revision>
  <dcterms:created xsi:type="dcterms:W3CDTF">2014-03-19T06:29:54Z</dcterms:created>
  <dcterms:modified xsi:type="dcterms:W3CDTF">2019-11-29T10:12:01Z</dcterms:modified>
</cp:coreProperties>
</file>