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5" r:id="rId4"/>
    <p:sldId id="1086" r:id="rId5"/>
    <p:sldId id="1087" r:id="rId6"/>
    <p:sldId id="1088" r:id="rId7"/>
    <p:sldId id="1090" r:id="rId8"/>
    <p:sldId id="1094" r:id="rId9"/>
    <p:sldId id="1095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49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74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28927" y="51943"/>
            <a:ext cx="6486144" cy="51371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43951" y="6420637"/>
            <a:ext cx="356234" cy="15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‹#›</a:t>
            </a:fld>
            <a:r>
              <a:rPr spc="-10" dirty="0"/>
              <a:t>/59</a:t>
            </a:r>
          </a:p>
        </p:txBody>
      </p:sp>
    </p:spTree>
    <p:extLst>
      <p:ext uri="{BB962C8B-B14F-4D97-AF65-F5344CB8AC3E}">
        <p14:creationId xmlns:p14="http://schemas.microsoft.com/office/powerpoint/2010/main" val="218648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8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3358" y="6389014"/>
            <a:ext cx="266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1/59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1034187" y="2410579"/>
            <a:ext cx="717359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3200" b="1" i="0" kern="1200">
                <a:solidFill>
                  <a:schemeClr val="tx1"/>
                </a:solidFill>
                <a:latin typeface="Carlito"/>
                <a:ea typeface="ＭＳ Ｐゴシック" charset="0"/>
                <a:cs typeface="Carlito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HAFTA</a:t>
            </a:r>
            <a:b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spc="-70" dirty="0"/>
              <a:t/>
            </a:r>
            <a:br>
              <a:rPr lang="tr-TR" sz="2800" spc="-70" dirty="0"/>
            </a:br>
            <a:r>
              <a:rPr lang="tr-TR" sz="2800" spc="-70" dirty="0"/>
              <a:t>DEĞER YÖNETİMİ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8920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3358" y="6389014"/>
            <a:ext cx="266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2/59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2266" y="1618995"/>
            <a:ext cx="6538595" cy="412164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7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050" b="1" spc="-10" dirty="0">
                <a:latin typeface="Carlito"/>
                <a:cs typeface="Carlito"/>
              </a:rPr>
              <a:t>DEĞER </a:t>
            </a:r>
            <a:r>
              <a:rPr sz="1050" b="1" spc="-15" dirty="0">
                <a:latin typeface="Carlito"/>
                <a:cs typeface="Carlito"/>
              </a:rPr>
              <a:t>YÖNETİMİ</a:t>
            </a:r>
            <a:endParaRPr sz="105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050" spc="-5" dirty="0">
                <a:latin typeface="Carlito"/>
                <a:cs typeface="Carlito"/>
              </a:rPr>
              <a:t>Değer</a:t>
            </a:r>
            <a:r>
              <a:rPr sz="1050" spc="5" dirty="0">
                <a:latin typeface="Carlito"/>
                <a:cs typeface="Carlito"/>
              </a:rPr>
              <a:t> </a:t>
            </a:r>
            <a:r>
              <a:rPr sz="1050" spc="-5" dirty="0">
                <a:latin typeface="Carlito"/>
                <a:cs typeface="Carlito"/>
              </a:rPr>
              <a:t>Mühendisliği</a:t>
            </a:r>
            <a:endParaRPr sz="105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050" spc="-5" dirty="0">
                <a:latin typeface="Carlito"/>
                <a:cs typeface="Carlito"/>
              </a:rPr>
              <a:t>Değer Mühendisliği</a:t>
            </a:r>
            <a:r>
              <a:rPr sz="1050" spc="40" dirty="0">
                <a:latin typeface="Carlito"/>
                <a:cs typeface="Carlito"/>
              </a:rPr>
              <a:t> </a:t>
            </a:r>
            <a:r>
              <a:rPr sz="1050" spc="-5" dirty="0">
                <a:latin typeface="Carlito"/>
                <a:cs typeface="Carlito"/>
              </a:rPr>
              <a:t>Uygulamaları</a:t>
            </a:r>
            <a:endParaRPr sz="105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050" spc="-5" dirty="0">
                <a:latin typeface="Carlito"/>
                <a:cs typeface="Carlito"/>
              </a:rPr>
              <a:t>Sonuç ve</a:t>
            </a:r>
            <a:r>
              <a:rPr sz="1050" spc="5" dirty="0">
                <a:latin typeface="Carlito"/>
                <a:cs typeface="Carlito"/>
              </a:rPr>
              <a:t> </a:t>
            </a:r>
            <a:r>
              <a:rPr sz="1050" spc="-5" dirty="0">
                <a:latin typeface="Carlito"/>
                <a:cs typeface="Carlito"/>
              </a:rPr>
              <a:t>Öneriler</a:t>
            </a:r>
            <a:endParaRPr sz="1050" dirty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050" b="1" spc="-10" dirty="0">
                <a:latin typeface="Carlito"/>
                <a:cs typeface="Carlito"/>
              </a:rPr>
              <a:t>PROJE </a:t>
            </a:r>
            <a:r>
              <a:rPr sz="1050" b="1" spc="-15" dirty="0">
                <a:latin typeface="Carlito"/>
                <a:cs typeface="Carlito"/>
              </a:rPr>
              <a:t>YÖNETİMİNDE </a:t>
            </a:r>
            <a:r>
              <a:rPr sz="1050" b="1" spc="-5" dirty="0">
                <a:latin typeface="Carlito"/>
                <a:cs typeface="Carlito"/>
              </a:rPr>
              <a:t>MALİYETLERİN </a:t>
            </a:r>
            <a:r>
              <a:rPr sz="1050" b="1" spc="-10" dirty="0">
                <a:latin typeface="Carlito"/>
                <a:cs typeface="Carlito"/>
              </a:rPr>
              <a:t>MİNİMİZASYONUNUN </a:t>
            </a:r>
            <a:r>
              <a:rPr sz="1050" b="1" spc="-30" dirty="0">
                <a:latin typeface="Carlito"/>
                <a:cs typeface="Carlito"/>
              </a:rPr>
              <a:t>İNŞAAT  </a:t>
            </a:r>
            <a:r>
              <a:rPr sz="1050" b="1" spc="-10" dirty="0">
                <a:latin typeface="Carlito"/>
                <a:cs typeface="Carlito"/>
              </a:rPr>
              <a:t>SEKTÖRÜNDE </a:t>
            </a:r>
            <a:r>
              <a:rPr sz="1050" b="1" dirty="0">
                <a:latin typeface="Carlito"/>
                <a:cs typeface="Carlito"/>
              </a:rPr>
              <a:t>BİR</a:t>
            </a:r>
            <a:r>
              <a:rPr sz="1050" b="1" spc="5" dirty="0">
                <a:latin typeface="Carlito"/>
                <a:cs typeface="Carlito"/>
              </a:rPr>
              <a:t> </a:t>
            </a:r>
            <a:r>
              <a:rPr sz="1050" b="1" spc="-10" dirty="0">
                <a:latin typeface="Carlito"/>
                <a:cs typeface="Carlito"/>
              </a:rPr>
              <a:t>UYGULAMASI</a:t>
            </a:r>
            <a:endParaRPr sz="105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050" spc="-5" dirty="0">
                <a:latin typeface="Carlito"/>
                <a:cs typeface="Carlito"/>
              </a:rPr>
              <a:t>Çalışmanın</a:t>
            </a:r>
            <a:r>
              <a:rPr sz="1050" spc="5" dirty="0">
                <a:latin typeface="Carlito"/>
                <a:cs typeface="Carlito"/>
              </a:rPr>
              <a:t> </a:t>
            </a:r>
            <a:r>
              <a:rPr sz="1050" dirty="0">
                <a:latin typeface="Carlito"/>
                <a:cs typeface="Carlito"/>
              </a:rPr>
              <a:t>Amacı</a:t>
            </a:r>
          </a:p>
          <a:p>
            <a:pPr marL="649605" lvl="1" indent="-180975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050" spc="-5" dirty="0">
                <a:latin typeface="Carlito"/>
                <a:cs typeface="Carlito"/>
              </a:rPr>
              <a:t>Çalışma Hakkında </a:t>
            </a:r>
            <a:r>
              <a:rPr sz="1050" dirty="0">
                <a:latin typeface="Carlito"/>
                <a:cs typeface="Carlito"/>
              </a:rPr>
              <a:t>Genel</a:t>
            </a:r>
            <a:r>
              <a:rPr sz="1050" spc="15" dirty="0">
                <a:latin typeface="Carlito"/>
                <a:cs typeface="Carlito"/>
              </a:rPr>
              <a:t> </a:t>
            </a:r>
            <a:r>
              <a:rPr sz="1050" spc="-5" dirty="0">
                <a:latin typeface="Carlito"/>
                <a:cs typeface="Carlito"/>
              </a:rPr>
              <a:t>Bilgiler</a:t>
            </a:r>
            <a:endParaRPr sz="105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050" spc="-10" dirty="0">
                <a:latin typeface="Carlito"/>
                <a:cs typeface="Carlito"/>
              </a:rPr>
              <a:t>Projenin </a:t>
            </a:r>
            <a:r>
              <a:rPr sz="1050" spc="-5" dirty="0">
                <a:latin typeface="Carlito"/>
                <a:cs typeface="Carlito"/>
              </a:rPr>
              <a:t>Planlanan </a:t>
            </a:r>
            <a:r>
              <a:rPr sz="1050" spc="-15" dirty="0">
                <a:latin typeface="Carlito"/>
                <a:cs typeface="Carlito"/>
              </a:rPr>
              <a:t>Şebeke </a:t>
            </a:r>
            <a:r>
              <a:rPr sz="1050" spc="-10" dirty="0">
                <a:latin typeface="Carlito"/>
                <a:cs typeface="Carlito"/>
              </a:rPr>
              <a:t>Diyagramı </a:t>
            </a:r>
            <a:r>
              <a:rPr sz="1050" spc="-5" dirty="0">
                <a:latin typeface="Carlito"/>
                <a:cs typeface="Carlito"/>
              </a:rPr>
              <a:t>ve</a:t>
            </a:r>
            <a:r>
              <a:rPr sz="1050" spc="60" dirty="0">
                <a:latin typeface="Carlito"/>
                <a:cs typeface="Carlito"/>
              </a:rPr>
              <a:t> </a:t>
            </a:r>
            <a:r>
              <a:rPr sz="1050" spc="-5" dirty="0">
                <a:latin typeface="Carlito"/>
                <a:cs typeface="Carlito"/>
              </a:rPr>
              <a:t>Hesapları</a:t>
            </a:r>
            <a:endParaRPr sz="105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050" dirty="0">
                <a:latin typeface="Carlito"/>
                <a:cs typeface="Carlito"/>
              </a:rPr>
              <a:t>İş </a:t>
            </a:r>
            <a:r>
              <a:rPr sz="1050" spc="-15" dirty="0">
                <a:latin typeface="Carlito"/>
                <a:cs typeface="Carlito"/>
              </a:rPr>
              <a:t>Programı </a:t>
            </a:r>
            <a:r>
              <a:rPr sz="1050" spc="-10" dirty="0">
                <a:latin typeface="Carlito"/>
                <a:cs typeface="Carlito"/>
              </a:rPr>
              <a:t>ve</a:t>
            </a:r>
            <a:r>
              <a:rPr sz="1050" spc="-5" dirty="0">
                <a:latin typeface="Carlito"/>
                <a:cs typeface="Carlito"/>
              </a:rPr>
              <a:t> </a:t>
            </a:r>
            <a:r>
              <a:rPr sz="1050" dirty="0">
                <a:latin typeface="Carlito"/>
                <a:cs typeface="Carlito"/>
              </a:rPr>
              <a:t>WBS</a:t>
            </a: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050" spc="-10" dirty="0">
                <a:latin typeface="Carlito"/>
                <a:cs typeface="Carlito"/>
              </a:rPr>
              <a:t>Proje Bütçesi</a:t>
            </a:r>
            <a:endParaRPr sz="105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050" spc="-5" dirty="0">
                <a:latin typeface="Carlito"/>
                <a:cs typeface="Carlito"/>
              </a:rPr>
              <a:t>Güncel </a:t>
            </a:r>
            <a:r>
              <a:rPr sz="1050" dirty="0">
                <a:latin typeface="Carlito"/>
                <a:cs typeface="Carlito"/>
              </a:rPr>
              <a:t>İş</a:t>
            </a:r>
            <a:r>
              <a:rPr sz="1050" spc="10" dirty="0">
                <a:latin typeface="Carlito"/>
                <a:cs typeface="Carlito"/>
              </a:rPr>
              <a:t> </a:t>
            </a:r>
            <a:r>
              <a:rPr sz="1050" spc="-15" dirty="0">
                <a:latin typeface="Carlito"/>
                <a:cs typeface="Carlito"/>
              </a:rPr>
              <a:t>Programı</a:t>
            </a:r>
            <a:endParaRPr sz="105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050" spc="-10" dirty="0">
                <a:latin typeface="Carlito"/>
                <a:cs typeface="Carlito"/>
              </a:rPr>
              <a:t>Kazanılmış </a:t>
            </a:r>
            <a:r>
              <a:rPr sz="1050" spc="-5" dirty="0">
                <a:latin typeface="Carlito"/>
                <a:cs typeface="Carlito"/>
              </a:rPr>
              <a:t>Değer</a:t>
            </a:r>
            <a:r>
              <a:rPr sz="1050" spc="15" dirty="0">
                <a:latin typeface="Carlito"/>
                <a:cs typeface="Carlito"/>
              </a:rPr>
              <a:t> </a:t>
            </a:r>
            <a:r>
              <a:rPr sz="1050" spc="-5" dirty="0">
                <a:latin typeface="Carlito"/>
                <a:cs typeface="Carlito"/>
              </a:rPr>
              <a:t>Analizi</a:t>
            </a:r>
            <a:endParaRPr sz="105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050" spc="-10" dirty="0">
                <a:latin typeface="Carlito"/>
                <a:cs typeface="Carlito"/>
              </a:rPr>
              <a:t>Projenin Maliyet </a:t>
            </a:r>
            <a:r>
              <a:rPr sz="1050" dirty="0">
                <a:latin typeface="Carlito"/>
                <a:cs typeface="Carlito"/>
              </a:rPr>
              <a:t>Başarı </a:t>
            </a:r>
            <a:r>
              <a:rPr sz="1050" spc="-10" dirty="0">
                <a:latin typeface="Carlito"/>
                <a:cs typeface="Carlito"/>
              </a:rPr>
              <a:t>Endeksi</a:t>
            </a:r>
            <a:endParaRPr sz="105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050" spc="-10" dirty="0">
                <a:latin typeface="Carlito"/>
                <a:cs typeface="Carlito"/>
              </a:rPr>
              <a:t>Projenin </a:t>
            </a:r>
            <a:r>
              <a:rPr sz="1050" spc="-25" dirty="0">
                <a:latin typeface="Carlito"/>
                <a:cs typeface="Carlito"/>
              </a:rPr>
              <a:t>Tahmini </a:t>
            </a:r>
            <a:r>
              <a:rPr sz="1050" spc="-5" dirty="0">
                <a:latin typeface="Carlito"/>
                <a:cs typeface="Carlito"/>
              </a:rPr>
              <a:t>Bitiş</a:t>
            </a:r>
            <a:r>
              <a:rPr sz="1050" spc="30" dirty="0">
                <a:latin typeface="Carlito"/>
                <a:cs typeface="Carlito"/>
              </a:rPr>
              <a:t> </a:t>
            </a:r>
            <a:r>
              <a:rPr sz="1050" spc="-10" dirty="0">
                <a:latin typeface="Carlito"/>
                <a:cs typeface="Carlito"/>
              </a:rPr>
              <a:t>Maliyeti</a:t>
            </a:r>
            <a:endParaRPr sz="105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050" spc="-10" dirty="0">
                <a:latin typeface="Carlito"/>
                <a:cs typeface="Carlito"/>
              </a:rPr>
              <a:t>Projenin </a:t>
            </a:r>
            <a:r>
              <a:rPr sz="1050" spc="-20" dirty="0">
                <a:latin typeface="Carlito"/>
                <a:cs typeface="Carlito"/>
              </a:rPr>
              <a:t>Takvimde </a:t>
            </a:r>
            <a:r>
              <a:rPr sz="1050" dirty="0">
                <a:latin typeface="Carlito"/>
                <a:cs typeface="Carlito"/>
              </a:rPr>
              <a:t>Başarı</a:t>
            </a:r>
            <a:r>
              <a:rPr sz="1050" spc="5" dirty="0">
                <a:latin typeface="Carlito"/>
                <a:cs typeface="Carlito"/>
              </a:rPr>
              <a:t> </a:t>
            </a:r>
            <a:r>
              <a:rPr sz="1050" spc="-10" dirty="0">
                <a:latin typeface="Carlito"/>
                <a:cs typeface="Carlito"/>
              </a:rPr>
              <a:t>Endeksi</a:t>
            </a:r>
            <a:endParaRPr sz="1050" dirty="0">
              <a:latin typeface="Carlito"/>
              <a:cs typeface="Carlito"/>
            </a:endParaRPr>
          </a:p>
          <a:p>
            <a:pPr marL="243840" indent="-2317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244475" algn="l"/>
              </a:tabLst>
            </a:pPr>
            <a:r>
              <a:rPr sz="1050" b="1" spc="-20" dirty="0">
                <a:latin typeface="Carlito"/>
                <a:cs typeface="Carlito"/>
              </a:rPr>
              <a:t>KAYNAKLAR</a:t>
            </a:r>
            <a:endParaRPr sz="105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08984" y="463423"/>
            <a:ext cx="24866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45" dirty="0"/>
              <a:t>TAKDİM</a:t>
            </a:r>
            <a:r>
              <a:rPr sz="2000" spc="-70" dirty="0"/>
              <a:t> </a:t>
            </a:r>
            <a:r>
              <a:rPr sz="2000" spc="-5" dirty="0"/>
              <a:t>PLANI</a:t>
            </a:r>
          </a:p>
        </p:txBody>
      </p:sp>
    </p:spTree>
    <p:extLst>
      <p:ext uri="{BB962C8B-B14F-4D97-AF65-F5344CB8AC3E}">
        <p14:creationId xmlns:p14="http://schemas.microsoft.com/office/powerpoint/2010/main" val="288852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5061" y="463423"/>
            <a:ext cx="29616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DEĞER</a:t>
            </a:r>
            <a:r>
              <a:rPr sz="2000" spc="-7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3</a:t>
            </a:fld>
            <a:r>
              <a:rPr sz="1000" spc="-10" dirty="0">
                <a:latin typeface="Carlito"/>
                <a:cs typeface="Carlito"/>
              </a:rPr>
              <a:t>/59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610" y="2038857"/>
            <a:ext cx="8835390" cy="14446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1100" spc="-10" dirty="0">
                <a:latin typeface="Carlito"/>
                <a:cs typeface="Carlito"/>
              </a:rPr>
              <a:t>Dünyadaki </a:t>
            </a:r>
            <a:r>
              <a:rPr sz="1100" b="1" spc="-10" dirty="0">
                <a:latin typeface="Carlito"/>
                <a:cs typeface="Carlito"/>
              </a:rPr>
              <a:t>kaynakların giderek </a:t>
            </a:r>
            <a:r>
              <a:rPr sz="1100" b="1" spc="-5" dirty="0">
                <a:latin typeface="Carlito"/>
                <a:cs typeface="Carlito"/>
              </a:rPr>
              <a:t>azalması</a:t>
            </a:r>
            <a:r>
              <a:rPr sz="1100" spc="-5" dirty="0">
                <a:latin typeface="Carlito"/>
                <a:cs typeface="Carlito"/>
              </a:rPr>
              <a:t>, </a:t>
            </a:r>
            <a:r>
              <a:rPr sz="1100" dirty="0">
                <a:latin typeface="Carlito"/>
                <a:cs typeface="Carlito"/>
              </a:rPr>
              <a:t>insanları daha </a:t>
            </a:r>
            <a:r>
              <a:rPr sz="1100" spc="-10" dirty="0">
                <a:latin typeface="Carlito"/>
                <a:cs typeface="Carlito"/>
              </a:rPr>
              <a:t>az kaynakla </a:t>
            </a:r>
            <a:r>
              <a:rPr sz="1100" b="1" spc="-5" dirty="0">
                <a:latin typeface="Carlito"/>
                <a:cs typeface="Carlito"/>
              </a:rPr>
              <a:t>daha </a:t>
            </a:r>
            <a:r>
              <a:rPr sz="1100" b="1" spc="-10" dirty="0">
                <a:latin typeface="Carlito"/>
                <a:cs typeface="Carlito"/>
              </a:rPr>
              <a:t>verimli  </a:t>
            </a:r>
            <a:r>
              <a:rPr sz="1100" b="1" dirty="0">
                <a:latin typeface="Carlito"/>
                <a:cs typeface="Carlito"/>
              </a:rPr>
              <a:t>işler </a:t>
            </a:r>
            <a:r>
              <a:rPr sz="1100" b="1" spc="-10" dirty="0">
                <a:latin typeface="Carlito"/>
                <a:cs typeface="Carlito"/>
              </a:rPr>
              <a:t>yapma </a:t>
            </a:r>
            <a:r>
              <a:rPr sz="1100" spc="-5" dirty="0">
                <a:latin typeface="Carlito"/>
                <a:cs typeface="Carlito"/>
              </a:rPr>
              <a:t>yollarını </a:t>
            </a:r>
            <a:r>
              <a:rPr sz="1100" spc="-15" dirty="0">
                <a:latin typeface="Carlito"/>
                <a:cs typeface="Carlito"/>
              </a:rPr>
              <a:t>araştırmaya </a:t>
            </a:r>
            <a:r>
              <a:rPr sz="1100" spc="-25" dirty="0">
                <a:latin typeface="Carlito"/>
                <a:cs typeface="Carlito"/>
              </a:rPr>
              <a:t>itmiştir. </a:t>
            </a:r>
            <a:r>
              <a:rPr sz="1100" spc="-5" dirty="0">
                <a:latin typeface="Carlito"/>
                <a:cs typeface="Carlito"/>
              </a:rPr>
              <a:t>İş </a:t>
            </a:r>
            <a:r>
              <a:rPr sz="1100" spc="-10" dirty="0">
                <a:latin typeface="Carlito"/>
                <a:cs typeface="Carlito"/>
              </a:rPr>
              <a:t>dünyasında karşılaşılan </a:t>
            </a:r>
            <a:r>
              <a:rPr sz="1100" spc="-5" dirty="0">
                <a:latin typeface="Carlito"/>
                <a:cs typeface="Carlito"/>
              </a:rPr>
              <a:t>sorunlar </a:t>
            </a:r>
            <a:r>
              <a:rPr sz="1100" dirty="0">
                <a:latin typeface="Carlito"/>
                <a:cs typeface="Carlito"/>
              </a:rPr>
              <a:t>da  gün </a:t>
            </a:r>
            <a:r>
              <a:rPr sz="1100" spc="-10" dirty="0">
                <a:latin typeface="Carlito"/>
                <a:cs typeface="Carlito"/>
              </a:rPr>
              <a:t>geçtikçe </a:t>
            </a:r>
            <a:r>
              <a:rPr sz="1100" spc="-20" dirty="0">
                <a:latin typeface="Carlito"/>
                <a:cs typeface="Carlito"/>
              </a:rPr>
              <a:t>artmaktadır. </a:t>
            </a:r>
            <a:r>
              <a:rPr sz="1100" spc="-5" dirty="0">
                <a:latin typeface="Carlito"/>
                <a:cs typeface="Carlito"/>
              </a:rPr>
              <a:t>Artan sorunların üstesinden gelebilmek </a:t>
            </a:r>
            <a:r>
              <a:rPr sz="1100" spc="-15" dirty="0">
                <a:latin typeface="Carlito"/>
                <a:cs typeface="Carlito"/>
              </a:rPr>
              <a:t>ve </a:t>
            </a:r>
            <a:r>
              <a:rPr sz="1100" spc="-5" dirty="0">
                <a:latin typeface="Carlito"/>
                <a:cs typeface="Carlito"/>
              </a:rPr>
              <a:t>rakiplerine  </a:t>
            </a:r>
            <a:r>
              <a:rPr sz="1100" spc="-15" dirty="0">
                <a:latin typeface="Carlito"/>
                <a:cs typeface="Carlito"/>
              </a:rPr>
              <a:t>karşı </a:t>
            </a:r>
            <a:r>
              <a:rPr sz="1100" spc="-5" dirty="0">
                <a:latin typeface="Carlito"/>
                <a:cs typeface="Carlito"/>
              </a:rPr>
              <a:t>üstünlük sağlamak </a:t>
            </a:r>
            <a:r>
              <a:rPr sz="1100" dirty="0">
                <a:latin typeface="Carlito"/>
                <a:cs typeface="Carlito"/>
              </a:rPr>
              <a:t>için </a:t>
            </a:r>
            <a:r>
              <a:rPr sz="1100" spc="-5" dirty="0">
                <a:latin typeface="Carlito"/>
                <a:cs typeface="Carlito"/>
              </a:rPr>
              <a:t>işletmeler </a:t>
            </a:r>
            <a:r>
              <a:rPr sz="1100" dirty="0">
                <a:latin typeface="Carlito"/>
                <a:cs typeface="Carlito"/>
              </a:rPr>
              <a:t>çeşitli </a:t>
            </a:r>
            <a:r>
              <a:rPr sz="1100" spc="-5" dirty="0">
                <a:latin typeface="Carlito"/>
                <a:cs typeface="Carlito"/>
              </a:rPr>
              <a:t>teknikler </a:t>
            </a:r>
            <a:r>
              <a:rPr sz="1100" spc="-20" dirty="0">
                <a:latin typeface="Carlito"/>
                <a:cs typeface="Carlito"/>
              </a:rPr>
              <a:t>kullanmaktadır. </a:t>
            </a:r>
            <a:r>
              <a:rPr sz="1100" dirty="0">
                <a:latin typeface="Carlito"/>
                <a:cs typeface="Carlito"/>
              </a:rPr>
              <a:t>Bu  </a:t>
            </a:r>
            <a:r>
              <a:rPr sz="1100" spc="-5" dirty="0">
                <a:latin typeface="Carlito"/>
                <a:cs typeface="Carlito"/>
              </a:rPr>
              <a:t>tekniklerden bir </a:t>
            </a:r>
            <a:r>
              <a:rPr sz="1100" dirty="0">
                <a:latin typeface="Carlito"/>
                <a:cs typeface="Carlito"/>
              </a:rPr>
              <a:t>kısmı </a:t>
            </a:r>
            <a:r>
              <a:rPr sz="1100" spc="-10" dirty="0">
                <a:latin typeface="Carlito"/>
                <a:cs typeface="Carlito"/>
              </a:rPr>
              <a:t>zaman </a:t>
            </a:r>
            <a:r>
              <a:rPr sz="1100" dirty="0">
                <a:latin typeface="Carlito"/>
                <a:cs typeface="Carlito"/>
              </a:rPr>
              <a:t>içinde </a:t>
            </a:r>
            <a:r>
              <a:rPr sz="1100" spc="-5" dirty="0">
                <a:latin typeface="Carlito"/>
                <a:cs typeface="Carlito"/>
              </a:rPr>
              <a:t>kısa ömürlü olup </a:t>
            </a:r>
            <a:r>
              <a:rPr sz="1100" spc="-10" dirty="0">
                <a:latin typeface="Carlito"/>
                <a:cs typeface="Carlito"/>
              </a:rPr>
              <a:t>proje </a:t>
            </a:r>
            <a:r>
              <a:rPr sz="1100" spc="-5" dirty="0">
                <a:latin typeface="Carlito"/>
                <a:cs typeface="Carlito"/>
              </a:rPr>
              <a:t>bazında </a:t>
            </a:r>
            <a:r>
              <a:rPr sz="1100" spc="-15" dirty="0">
                <a:latin typeface="Carlito"/>
                <a:cs typeface="Carlito"/>
              </a:rPr>
              <a:t>kalırken, </a:t>
            </a:r>
            <a:r>
              <a:rPr sz="1100" dirty="0">
                <a:latin typeface="Carlito"/>
                <a:cs typeface="Carlito"/>
              </a:rPr>
              <a:t>bir  </a:t>
            </a:r>
            <a:r>
              <a:rPr sz="1100" spc="-5" dirty="0">
                <a:latin typeface="Carlito"/>
                <a:cs typeface="Carlito"/>
              </a:rPr>
              <a:t>kısmı </a:t>
            </a:r>
            <a:r>
              <a:rPr sz="1100" dirty="0">
                <a:latin typeface="Carlito"/>
                <a:cs typeface="Carlito"/>
              </a:rPr>
              <a:t>da gün </a:t>
            </a:r>
            <a:r>
              <a:rPr sz="1100" spc="-10" dirty="0">
                <a:latin typeface="Carlito"/>
                <a:cs typeface="Carlito"/>
              </a:rPr>
              <a:t>geçtikçe </a:t>
            </a:r>
            <a:r>
              <a:rPr sz="1100" spc="-5" dirty="0">
                <a:latin typeface="Carlito"/>
                <a:cs typeface="Carlito"/>
              </a:rPr>
              <a:t>daha önemli hale </a:t>
            </a:r>
            <a:r>
              <a:rPr sz="1100" spc="-25" dirty="0">
                <a:latin typeface="Carlito"/>
                <a:cs typeface="Carlito"/>
              </a:rPr>
              <a:t>gelmektedir.</a:t>
            </a:r>
            <a:endParaRPr sz="11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100" dirty="0">
                <a:latin typeface="Carlito"/>
                <a:cs typeface="Carlito"/>
              </a:rPr>
              <a:t>Bugünkü </a:t>
            </a:r>
            <a:r>
              <a:rPr sz="1100" spc="-15" dirty="0">
                <a:latin typeface="Carlito"/>
                <a:cs typeface="Carlito"/>
              </a:rPr>
              <a:t>ekonomik koşullar </a:t>
            </a:r>
            <a:r>
              <a:rPr sz="1100" b="1" spc="-10" dirty="0">
                <a:latin typeface="Carlito"/>
                <a:cs typeface="Carlito"/>
              </a:rPr>
              <a:t>maliyet </a:t>
            </a:r>
            <a:r>
              <a:rPr sz="1100" b="1" spc="-5" dirty="0">
                <a:latin typeface="Carlito"/>
                <a:cs typeface="Carlito"/>
              </a:rPr>
              <a:t>denetimi</a:t>
            </a:r>
            <a:r>
              <a:rPr sz="1100" spc="-5" dirty="0">
                <a:latin typeface="Carlito"/>
                <a:cs typeface="Carlito"/>
              </a:rPr>
              <a:t>nin </a:t>
            </a:r>
            <a:r>
              <a:rPr sz="1100" b="1" spc="-10" dirty="0">
                <a:latin typeface="Carlito"/>
                <a:cs typeface="Carlito"/>
              </a:rPr>
              <a:t>tasarımın </a:t>
            </a:r>
            <a:r>
              <a:rPr sz="1100" b="1" spc="-5" dirty="0">
                <a:latin typeface="Carlito"/>
                <a:cs typeface="Carlito"/>
              </a:rPr>
              <a:t>ilk aşamalarından  </a:t>
            </a:r>
            <a:r>
              <a:rPr sz="1100" spc="-15" dirty="0">
                <a:latin typeface="Carlito"/>
                <a:cs typeface="Carlito"/>
              </a:rPr>
              <a:t>başlayarak </a:t>
            </a:r>
            <a:r>
              <a:rPr sz="1100" b="1" spc="-5" dirty="0">
                <a:latin typeface="Carlito"/>
                <a:cs typeface="Carlito"/>
              </a:rPr>
              <a:t>projenin tamamlanmasına </a:t>
            </a:r>
            <a:r>
              <a:rPr sz="1100" b="1" spc="-10" dirty="0">
                <a:latin typeface="Carlito"/>
                <a:cs typeface="Carlito"/>
              </a:rPr>
              <a:t>kadar </a:t>
            </a:r>
            <a:r>
              <a:rPr sz="1100" spc="-5" dirty="0">
                <a:latin typeface="Carlito"/>
                <a:cs typeface="Carlito"/>
              </a:rPr>
              <a:t>geçen </a:t>
            </a:r>
            <a:r>
              <a:rPr sz="1100" spc="-15" dirty="0">
                <a:latin typeface="Carlito"/>
                <a:cs typeface="Carlito"/>
              </a:rPr>
              <a:t>süre </a:t>
            </a:r>
            <a:r>
              <a:rPr sz="1100" dirty="0">
                <a:latin typeface="Carlito"/>
                <a:cs typeface="Carlito"/>
              </a:rPr>
              <a:t>içerisinde </a:t>
            </a:r>
            <a:r>
              <a:rPr sz="1100" spc="-5" dirty="0">
                <a:latin typeface="Carlito"/>
                <a:cs typeface="Carlito"/>
              </a:rPr>
              <a:t>yapılmasını  </a:t>
            </a:r>
            <a:r>
              <a:rPr sz="1100" spc="-10" dirty="0">
                <a:latin typeface="Carlito"/>
                <a:cs typeface="Carlito"/>
              </a:rPr>
              <a:t>zorunlu </a:t>
            </a:r>
            <a:r>
              <a:rPr sz="1100" dirty="0">
                <a:latin typeface="Carlito"/>
                <a:cs typeface="Carlito"/>
              </a:rPr>
              <a:t>hale </a:t>
            </a:r>
            <a:r>
              <a:rPr sz="1100" spc="-20" dirty="0">
                <a:latin typeface="Carlito"/>
                <a:cs typeface="Carlito"/>
              </a:rPr>
              <a:t>getirmiştir. </a:t>
            </a:r>
            <a:r>
              <a:rPr sz="1100" spc="-25" dirty="0">
                <a:latin typeface="Carlito"/>
                <a:cs typeface="Carlito"/>
              </a:rPr>
              <a:t>Tasarım </a:t>
            </a:r>
            <a:r>
              <a:rPr sz="1100" spc="-5" dirty="0">
                <a:latin typeface="Carlito"/>
                <a:cs typeface="Carlito"/>
              </a:rPr>
              <a:t>tamamlandıktan </a:t>
            </a:r>
            <a:r>
              <a:rPr sz="1100" spc="-15" dirty="0">
                <a:latin typeface="Carlito"/>
                <a:cs typeface="Carlito"/>
              </a:rPr>
              <a:t>sonra </a:t>
            </a:r>
            <a:r>
              <a:rPr sz="1100" spc="-10" dirty="0">
                <a:latin typeface="Carlito"/>
                <a:cs typeface="Carlito"/>
              </a:rPr>
              <a:t>yapım </a:t>
            </a:r>
            <a:r>
              <a:rPr sz="1100" dirty="0">
                <a:latin typeface="Carlito"/>
                <a:cs typeface="Carlito"/>
              </a:rPr>
              <a:t>aşamasında </a:t>
            </a:r>
            <a:r>
              <a:rPr sz="1100" spc="-10" dirty="0">
                <a:latin typeface="Carlito"/>
                <a:cs typeface="Carlito"/>
              </a:rPr>
              <a:t>yapılan  </a:t>
            </a:r>
            <a:r>
              <a:rPr sz="1100" spc="-5" dirty="0">
                <a:latin typeface="Carlito"/>
                <a:cs typeface="Carlito"/>
              </a:rPr>
              <a:t>herhangi bir değişiklik </a:t>
            </a:r>
            <a:r>
              <a:rPr sz="1100" spc="-10" dirty="0">
                <a:latin typeface="Carlito"/>
                <a:cs typeface="Carlito"/>
              </a:rPr>
              <a:t>proje </a:t>
            </a:r>
            <a:r>
              <a:rPr sz="1100" spc="-5" dirty="0">
                <a:latin typeface="Carlito"/>
                <a:cs typeface="Carlito"/>
              </a:rPr>
              <a:t>maliyetini </a:t>
            </a:r>
            <a:r>
              <a:rPr sz="1100" spc="-15" dirty="0">
                <a:latin typeface="Carlito"/>
                <a:cs typeface="Carlito"/>
              </a:rPr>
              <a:t>ve </a:t>
            </a:r>
            <a:r>
              <a:rPr sz="1100" spc="-5" dirty="0">
                <a:latin typeface="Carlito"/>
                <a:cs typeface="Carlito"/>
              </a:rPr>
              <a:t>süresini </a:t>
            </a:r>
            <a:r>
              <a:rPr sz="1100" dirty="0">
                <a:latin typeface="Carlito"/>
                <a:cs typeface="Carlito"/>
              </a:rPr>
              <a:t>büyük ölçüde </a:t>
            </a:r>
            <a:r>
              <a:rPr sz="1100" spc="-20" dirty="0">
                <a:latin typeface="Carlito"/>
                <a:cs typeface="Carlito"/>
              </a:rPr>
              <a:t>etkileyecektir. </a:t>
            </a:r>
            <a:r>
              <a:rPr sz="1100" dirty="0">
                <a:latin typeface="Carlito"/>
                <a:cs typeface="Carlito"/>
              </a:rPr>
              <a:t>Bu  </a:t>
            </a:r>
            <a:r>
              <a:rPr sz="1100" spc="-5" dirty="0">
                <a:latin typeface="Carlito"/>
                <a:cs typeface="Carlito"/>
              </a:rPr>
              <a:t>nedenle tasarım </a:t>
            </a:r>
            <a:r>
              <a:rPr sz="1100" dirty="0">
                <a:latin typeface="Carlito"/>
                <a:cs typeface="Carlito"/>
              </a:rPr>
              <a:t>aşamasında </a:t>
            </a:r>
            <a:r>
              <a:rPr sz="1100" spc="-10" dirty="0">
                <a:latin typeface="Carlito"/>
                <a:cs typeface="Carlito"/>
              </a:rPr>
              <a:t>projenin </a:t>
            </a:r>
            <a:r>
              <a:rPr sz="1100" dirty="0">
                <a:latin typeface="Carlito"/>
                <a:cs typeface="Carlito"/>
              </a:rPr>
              <a:t>iyi </a:t>
            </a:r>
            <a:r>
              <a:rPr sz="1100" spc="-5" dirty="0">
                <a:latin typeface="Carlito"/>
                <a:cs typeface="Carlito"/>
              </a:rPr>
              <a:t>irdelenmesi </a:t>
            </a:r>
            <a:r>
              <a:rPr sz="1100" spc="-15" dirty="0">
                <a:latin typeface="Carlito"/>
                <a:cs typeface="Carlito"/>
              </a:rPr>
              <a:t>ve </a:t>
            </a:r>
            <a:r>
              <a:rPr sz="1100" dirty="0">
                <a:latin typeface="Carlito"/>
                <a:cs typeface="Carlito"/>
              </a:rPr>
              <a:t>mümkün </a:t>
            </a:r>
            <a:r>
              <a:rPr sz="1100" spc="-5" dirty="0">
                <a:latin typeface="Carlito"/>
                <a:cs typeface="Carlito"/>
              </a:rPr>
              <a:t>olan bütün  alternatiflerin </a:t>
            </a:r>
            <a:r>
              <a:rPr sz="1100" dirty="0">
                <a:latin typeface="Carlito"/>
                <a:cs typeface="Carlito"/>
              </a:rPr>
              <a:t>düşünülmesi </a:t>
            </a:r>
            <a:r>
              <a:rPr sz="1100" spc="-5" dirty="0">
                <a:latin typeface="Carlito"/>
                <a:cs typeface="Carlito"/>
              </a:rPr>
              <a:t>optimum maliyeti elde etmek </a:t>
            </a:r>
            <a:r>
              <a:rPr sz="1100" dirty="0">
                <a:latin typeface="Carlito"/>
                <a:cs typeface="Carlito"/>
              </a:rPr>
              <a:t>açısından</a:t>
            </a:r>
            <a:r>
              <a:rPr sz="1100" spc="114" dirty="0">
                <a:latin typeface="Carlito"/>
                <a:cs typeface="Carlito"/>
              </a:rPr>
              <a:t> </a:t>
            </a:r>
            <a:r>
              <a:rPr sz="1100" spc="-25" dirty="0">
                <a:latin typeface="Carlito"/>
                <a:cs typeface="Carlito"/>
              </a:rPr>
              <a:t>önemlidir.</a:t>
            </a:r>
            <a:endParaRPr sz="11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6732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2449" y="539774"/>
            <a:ext cx="29616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DEĞER</a:t>
            </a:r>
            <a:r>
              <a:rPr sz="2000" spc="-7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4</a:t>
            </a:fld>
            <a:r>
              <a:rPr sz="1000" spc="-10" dirty="0">
                <a:latin typeface="Carlito"/>
                <a:cs typeface="Carlito"/>
              </a:rPr>
              <a:t>/59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2210307"/>
            <a:ext cx="8836660" cy="2860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İnşaat sektöründeki firmalar bulundukları </a:t>
            </a:r>
            <a:r>
              <a:rPr sz="1400" spc="-10" dirty="0">
                <a:latin typeface="Carlito"/>
                <a:cs typeface="Carlito"/>
              </a:rPr>
              <a:t>ülkenin kaynaklarını </a:t>
            </a:r>
            <a:r>
              <a:rPr sz="1400" spc="-5" dirty="0">
                <a:latin typeface="Carlito"/>
                <a:cs typeface="Carlito"/>
              </a:rPr>
              <a:t>en akılcı </a:t>
            </a:r>
            <a:r>
              <a:rPr sz="1400" spc="-10" dirty="0">
                <a:latin typeface="Carlito"/>
                <a:cs typeface="Carlito"/>
              </a:rPr>
              <a:t>yollarla  </a:t>
            </a:r>
            <a:r>
              <a:rPr sz="1400" spc="-5" dirty="0">
                <a:latin typeface="Carlito"/>
                <a:cs typeface="Carlito"/>
              </a:rPr>
              <a:t>kullanıp, </a:t>
            </a:r>
            <a:r>
              <a:rPr sz="1400" b="1" spc="-15" dirty="0">
                <a:latin typeface="Carlito"/>
                <a:cs typeface="Carlito"/>
              </a:rPr>
              <a:t>kendi </a:t>
            </a:r>
            <a:r>
              <a:rPr sz="1400" b="1" spc="-5" dirty="0">
                <a:latin typeface="Carlito"/>
                <a:cs typeface="Carlito"/>
              </a:rPr>
              <a:t>maliyetlerini </a:t>
            </a:r>
            <a:r>
              <a:rPr sz="1400" b="1" dirty="0">
                <a:latin typeface="Carlito"/>
                <a:cs typeface="Carlito"/>
              </a:rPr>
              <a:t>en </a:t>
            </a:r>
            <a:r>
              <a:rPr sz="1400" b="1" spc="-5" dirty="0">
                <a:latin typeface="Carlito"/>
                <a:cs typeface="Carlito"/>
              </a:rPr>
              <a:t>az </a:t>
            </a:r>
            <a:r>
              <a:rPr sz="1400" b="1" spc="-10" dirty="0">
                <a:latin typeface="Carlito"/>
                <a:cs typeface="Carlito"/>
              </a:rPr>
              <a:t>seviyede </a:t>
            </a:r>
            <a:r>
              <a:rPr sz="1400" b="1" spc="-5" dirty="0">
                <a:latin typeface="Carlito"/>
                <a:cs typeface="Carlito"/>
              </a:rPr>
              <a:t>tutup </a:t>
            </a:r>
            <a:r>
              <a:rPr sz="1400" b="1" spc="-10" dirty="0">
                <a:latin typeface="Carlito"/>
                <a:cs typeface="Carlito"/>
              </a:rPr>
              <a:t>teklif fiyatını rakiplerine göre  azalttığında </a:t>
            </a:r>
            <a:r>
              <a:rPr sz="1400" b="1" spc="-5" dirty="0">
                <a:latin typeface="Carlito"/>
                <a:cs typeface="Carlito"/>
              </a:rPr>
              <a:t>iş alabilme </a:t>
            </a:r>
            <a:r>
              <a:rPr sz="1400" b="1" dirty="0">
                <a:latin typeface="Carlito"/>
                <a:cs typeface="Carlito"/>
              </a:rPr>
              <a:t>şansları da </a:t>
            </a:r>
            <a:r>
              <a:rPr sz="1400" b="1" spc="-5" dirty="0">
                <a:latin typeface="Carlito"/>
                <a:cs typeface="Carlito"/>
              </a:rPr>
              <a:t>yüksek </a:t>
            </a:r>
            <a:r>
              <a:rPr sz="1400" b="1" spc="-25" dirty="0">
                <a:latin typeface="Carlito"/>
                <a:cs typeface="Carlito"/>
              </a:rPr>
              <a:t>olmakta</a:t>
            </a:r>
            <a:r>
              <a:rPr sz="1400" spc="-25" dirty="0">
                <a:latin typeface="Carlito"/>
                <a:cs typeface="Carlito"/>
              </a:rPr>
              <a:t>dır. </a:t>
            </a:r>
            <a:r>
              <a:rPr sz="1400" spc="-35" dirty="0">
                <a:latin typeface="Carlito"/>
                <a:cs typeface="Carlito"/>
              </a:rPr>
              <a:t>Teklif </a:t>
            </a:r>
            <a:r>
              <a:rPr sz="1400" spc="-10" dirty="0">
                <a:latin typeface="Carlito"/>
                <a:cs typeface="Carlito"/>
              </a:rPr>
              <a:t>fiyatının </a:t>
            </a:r>
            <a:r>
              <a:rPr sz="1400" spc="-5" dirty="0">
                <a:latin typeface="Carlito"/>
                <a:cs typeface="Carlito"/>
              </a:rPr>
              <a:t>düşük  olması </a:t>
            </a:r>
            <a:r>
              <a:rPr sz="1400" dirty="0">
                <a:latin typeface="Carlito"/>
                <a:cs typeface="Carlito"/>
              </a:rPr>
              <a:t>işin o </a:t>
            </a:r>
            <a:r>
              <a:rPr sz="1400" spc="-15" dirty="0">
                <a:latin typeface="Carlito"/>
                <a:cs typeface="Carlito"/>
              </a:rPr>
              <a:t>firmaya </a:t>
            </a:r>
            <a:r>
              <a:rPr sz="1400" spc="-5" dirty="0">
                <a:latin typeface="Carlito"/>
                <a:cs typeface="Carlito"/>
              </a:rPr>
              <a:t>verilmesinde </a:t>
            </a:r>
            <a:r>
              <a:rPr sz="1400" spc="-10" dirty="0">
                <a:latin typeface="Carlito"/>
                <a:cs typeface="Carlito"/>
              </a:rPr>
              <a:t>tek </a:t>
            </a:r>
            <a:r>
              <a:rPr sz="1400" spc="-15" dirty="0">
                <a:latin typeface="Carlito"/>
                <a:cs typeface="Carlito"/>
              </a:rPr>
              <a:t>etken </a:t>
            </a:r>
            <a:r>
              <a:rPr sz="1400" spc="-30" dirty="0">
                <a:latin typeface="Carlito"/>
                <a:cs typeface="Carlito"/>
              </a:rPr>
              <a:t>değildir.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"</a:t>
            </a:r>
            <a:r>
              <a:rPr sz="1400" b="1" spc="-5" dirty="0">
                <a:latin typeface="Carlito"/>
                <a:cs typeface="Carlito"/>
              </a:rPr>
              <a:t>değer</a:t>
            </a:r>
            <a:r>
              <a:rPr sz="1400" spc="-5" dirty="0">
                <a:latin typeface="Carlito"/>
                <a:cs typeface="Carlito"/>
              </a:rPr>
              <a:t>"inin </a:t>
            </a:r>
            <a:r>
              <a:rPr sz="1400" dirty="0">
                <a:latin typeface="Carlito"/>
                <a:cs typeface="Carlito"/>
              </a:rPr>
              <a:t>de  </a:t>
            </a:r>
            <a:r>
              <a:rPr sz="1400" spc="-10" dirty="0">
                <a:latin typeface="Carlito"/>
                <a:cs typeface="Carlito"/>
              </a:rPr>
              <a:t>yüksek </a:t>
            </a:r>
            <a:r>
              <a:rPr sz="1400" spc="-5" dirty="0">
                <a:latin typeface="Carlito"/>
                <a:cs typeface="Carlito"/>
              </a:rPr>
              <a:t>olması </a:t>
            </a:r>
            <a:r>
              <a:rPr sz="1400" spc="-20" dirty="0">
                <a:latin typeface="Carlito"/>
                <a:cs typeface="Carlito"/>
              </a:rPr>
              <a:t>gerekmektedir. </a:t>
            </a:r>
            <a:r>
              <a:rPr sz="1400" spc="-35" dirty="0">
                <a:latin typeface="Carlito"/>
                <a:cs typeface="Carlito"/>
              </a:rPr>
              <a:t>Değer, </a:t>
            </a:r>
            <a:r>
              <a:rPr sz="1400" spc="-5" dirty="0">
                <a:latin typeface="Carlito"/>
                <a:cs typeface="Carlito"/>
              </a:rPr>
              <a:t>yapımcı firma, </a:t>
            </a:r>
            <a:r>
              <a:rPr sz="1400" dirty="0">
                <a:latin typeface="Carlito"/>
                <a:cs typeface="Carlito"/>
              </a:rPr>
              <a:t>mal </a:t>
            </a:r>
            <a:r>
              <a:rPr sz="1400" spc="-5" dirty="0">
                <a:latin typeface="Carlito"/>
                <a:cs typeface="Carlito"/>
              </a:rPr>
              <a:t>sahibi, </a:t>
            </a:r>
            <a:r>
              <a:rPr sz="1400" spc="-10" dirty="0">
                <a:latin typeface="Carlito"/>
                <a:cs typeface="Carlito"/>
              </a:rPr>
              <a:t>kullanıcı </a:t>
            </a:r>
            <a:r>
              <a:rPr sz="1400" spc="-20" dirty="0">
                <a:latin typeface="Carlito"/>
                <a:cs typeface="Carlito"/>
              </a:rPr>
              <a:t>ya </a:t>
            </a:r>
            <a:r>
              <a:rPr sz="1400" dirty="0">
                <a:latin typeface="Carlito"/>
                <a:cs typeface="Carlito"/>
              </a:rPr>
              <a:t>da  </a:t>
            </a:r>
            <a:r>
              <a:rPr sz="1400" spc="-5" dirty="0">
                <a:latin typeface="Carlito"/>
                <a:cs typeface="Carlito"/>
              </a:rPr>
              <a:t>tasarımcı için </a:t>
            </a:r>
            <a:r>
              <a:rPr sz="1400" spc="-10" dirty="0">
                <a:latin typeface="Carlito"/>
                <a:cs typeface="Carlito"/>
              </a:rPr>
              <a:t>farklı </a:t>
            </a:r>
            <a:r>
              <a:rPr sz="1400" dirty="0">
                <a:latin typeface="Carlito"/>
                <a:cs typeface="Carlito"/>
              </a:rPr>
              <a:t>anlamlar </a:t>
            </a:r>
            <a:r>
              <a:rPr sz="1400" spc="-20" dirty="0">
                <a:latin typeface="Carlito"/>
                <a:cs typeface="Carlito"/>
              </a:rPr>
              <a:t>taşımaktadır. Yapımcı </a:t>
            </a:r>
            <a:r>
              <a:rPr sz="1400" spc="-5" dirty="0">
                <a:latin typeface="Carlito"/>
                <a:cs typeface="Carlito"/>
              </a:rPr>
              <a:t>firma inşaatı </a:t>
            </a:r>
            <a:r>
              <a:rPr sz="1400" dirty="0">
                <a:latin typeface="Carlito"/>
                <a:cs typeface="Carlito"/>
              </a:rPr>
              <a:t>en az </a:t>
            </a:r>
            <a:r>
              <a:rPr sz="1400" spc="-5" dirty="0">
                <a:latin typeface="Carlito"/>
                <a:cs typeface="Carlito"/>
              </a:rPr>
              <a:t>maliyetle  bitirip </a:t>
            </a:r>
            <a:r>
              <a:rPr sz="1400" spc="-10" dirty="0">
                <a:latin typeface="Carlito"/>
                <a:cs typeface="Carlito"/>
              </a:rPr>
              <a:t>kârını </a:t>
            </a:r>
            <a:r>
              <a:rPr sz="1400" spc="-5" dirty="0">
                <a:latin typeface="Carlito"/>
                <a:cs typeface="Carlito"/>
              </a:rPr>
              <a:t>yüksek </a:t>
            </a:r>
            <a:r>
              <a:rPr sz="1400" spc="-10" dirty="0">
                <a:latin typeface="Carlito"/>
                <a:cs typeface="Carlito"/>
              </a:rPr>
              <a:t>tutmaya </a:t>
            </a:r>
            <a:r>
              <a:rPr sz="1400" spc="-30" dirty="0">
                <a:latin typeface="Carlito"/>
                <a:cs typeface="Carlito"/>
              </a:rPr>
              <a:t>çalışır. </a:t>
            </a:r>
            <a:r>
              <a:rPr sz="1400" dirty="0">
                <a:latin typeface="Carlito"/>
                <a:cs typeface="Carlito"/>
              </a:rPr>
              <a:t>Mal </a:t>
            </a:r>
            <a:r>
              <a:rPr sz="1400" spc="-5" dirty="0">
                <a:latin typeface="Carlito"/>
                <a:cs typeface="Carlito"/>
              </a:rPr>
              <a:t>sahibi yapıdan </a:t>
            </a:r>
            <a:r>
              <a:rPr sz="1400" spc="-10" dirty="0">
                <a:latin typeface="Carlito"/>
                <a:cs typeface="Carlito"/>
              </a:rPr>
              <a:t>en fazla </a:t>
            </a:r>
            <a:r>
              <a:rPr sz="1400" spc="-5" dirty="0">
                <a:latin typeface="Carlito"/>
                <a:cs typeface="Carlito"/>
              </a:rPr>
              <a:t>geliri </a:t>
            </a:r>
            <a:r>
              <a:rPr sz="1400" dirty="0">
                <a:latin typeface="Carlito"/>
                <a:cs typeface="Carlito"/>
              </a:rPr>
              <a:t>elde </a:t>
            </a:r>
            <a:r>
              <a:rPr sz="1400" spc="-5" dirty="0">
                <a:latin typeface="Carlito"/>
                <a:cs typeface="Carlito"/>
              </a:rPr>
              <a:t>etmek  </a:t>
            </a:r>
            <a:r>
              <a:rPr sz="1400" spc="-45" dirty="0">
                <a:latin typeface="Carlito"/>
                <a:cs typeface="Carlito"/>
              </a:rPr>
              <a:t>ister. </a:t>
            </a:r>
            <a:r>
              <a:rPr sz="1400" spc="-10" dirty="0">
                <a:latin typeface="Carlito"/>
                <a:cs typeface="Carlito"/>
              </a:rPr>
              <a:t>Kullanıcı </a:t>
            </a:r>
            <a:r>
              <a:rPr sz="1400" spc="-5" dirty="0">
                <a:latin typeface="Carlito"/>
                <a:cs typeface="Carlito"/>
              </a:rPr>
              <a:t>işlevlerini </a:t>
            </a:r>
            <a:r>
              <a:rPr sz="1400" spc="-15" dirty="0">
                <a:latin typeface="Carlito"/>
                <a:cs typeface="Carlito"/>
              </a:rPr>
              <a:t>kolaylıkla </a:t>
            </a:r>
            <a:r>
              <a:rPr sz="1400" spc="-5" dirty="0">
                <a:latin typeface="Carlito"/>
                <a:cs typeface="Carlito"/>
              </a:rPr>
              <a:t>yapabilmeyi, tasarımcı </a:t>
            </a:r>
            <a:r>
              <a:rPr sz="1400" dirty="0">
                <a:latin typeface="Carlito"/>
                <a:cs typeface="Carlito"/>
              </a:rPr>
              <a:t>ise eserinin </a:t>
            </a:r>
            <a:r>
              <a:rPr sz="1400" spc="-5" dirty="0">
                <a:latin typeface="Carlito"/>
                <a:cs typeface="Carlito"/>
              </a:rPr>
              <a:t>estetiğine </a:t>
            </a:r>
            <a:r>
              <a:rPr sz="1400" spc="-30" dirty="0">
                <a:latin typeface="Carlito"/>
                <a:cs typeface="Carlito"/>
              </a:rPr>
              <a:t>ya 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5" dirty="0">
                <a:latin typeface="Carlito"/>
                <a:cs typeface="Carlito"/>
              </a:rPr>
              <a:t>işlevlerine </a:t>
            </a:r>
            <a:r>
              <a:rPr sz="1400" dirty="0">
                <a:latin typeface="Carlito"/>
                <a:cs typeface="Carlito"/>
              </a:rPr>
              <a:t>daha </a:t>
            </a:r>
            <a:r>
              <a:rPr sz="1400" spc="-10" dirty="0">
                <a:latin typeface="Carlito"/>
                <a:cs typeface="Carlito"/>
              </a:rPr>
              <a:t>fazla </a:t>
            </a:r>
            <a:r>
              <a:rPr sz="1400" spc="-5" dirty="0">
                <a:latin typeface="Carlito"/>
                <a:cs typeface="Carlito"/>
              </a:rPr>
              <a:t>önem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45" dirty="0">
                <a:latin typeface="Carlito"/>
                <a:cs typeface="Carlito"/>
              </a:rPr>
              <a:t>verir.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b="1" spc="-5" dirty="0">
                <a:latin typeface="Carlito"/>
                <a:cs typeface="Carlito"/>
              </a:rPr>
              <a:t>Değer denildiğinde</a:t>
            </a:r>
            <a:r>
              <a:rPr sz="1400" spc="-5" dirty="0">
                <a:latin typeface="Carlito"/>
                <a:cs typeface="Carlito"/>
              </a:rPr>
              <a:t>, </a:t>
            </a:r>
            <a:r>
              <a:rPr sz="1400" b="1" dirty="0">
                <a:latin typeface="Carlito"/>
                <a:cs typeface="Carlito"/>
              </a:rPr>
              <a:t>akla </a:t>
            </a:r>
            <a:r>
              <a:rPr sz="1400" spc="-5" dirty="0">
                <a:latin typeface="Carlito"/>
                <a:cs typeface="Carlito"/>
              </a:rPr>
              <a:t>hemen bunun </a:t>
            </a:r>
            <a:r>
              <a:rPr sz="1400" spc="-10" dirty="0">
                <a:latin typeface="Carlito"/>
                <a:cs typeface="Carlito"/>
              </a:rPr>
              <a:t>parasal karşılığı </a:t>
            </a:r>
            <a:r>
              <a:rPr sz="1400" spc="-5" dirty="0">
                <a:latin typeface="Carlito"/>
                <a:cs typeface="Carlito"/>
              </a:rPr>
              <a:t>olan </a:t>
            </a:r>
            <a:r>
              <a:rPr sz="1400" b="1" spc="-15" dirty="0">
                <a:latin typeface="Carlito"/>
                <a:cs typeface="Carlito"/>
              </a:rPr>
              <a:t>fiyat </a:t>
            </a:r>
            <a:r>
              <a:rPr sz="1400" b="1" spc="-40" dirty="0">
                <a:latin typeface="Carlito"/>
                <a:cs typeface="Carlito"/>
              </a:rPr>
              <a:t>gelir. </a:t>
            </a:r>
            <a:r>
              <a:rPr sz="1400" dirty="0">
                <a:latin typeface="Carlito"/>
                <a:cs typeface="Carlito"/>
              </a:rPr>
              <a:t>Ancak  </a:t>
            </a:r>
            <a:r>
              <a:rPr sz="1400" b="1" spc="-15" dirty="0">
                <a:latin typeface="Carlito"/>
                <a:cs typeface="Carlito"/>
              </a:rPr>
              <a:t>fiyat </a:t>
            </a:r>
            <a:r>
              <a:rPr sz="1400" b="1" spc="-5" dirty="0">
                <a:latin typeface="Carlito"/>
                <a:cs typeface="Carlito"/>
              </a:rPr>
              <a:t>değer tanımını </a:t>
            </a:r>
            <a:r>
              <a:rPr sz="1400" b="1" spc="-15" dirty="0">
                <a:latin typeface="Carlito"/>
                <a:cs typeface="Carlito"/>
              </a:rPr>
              <a:t>tam </a:t>
            </a:r>
            <a:r>
              <a:rPr sz="1400" b="1" spc="-20" dirty="0">
                <a:latin typeface="Carlito"/>
                <a:cs typeface="Carlito"/>
              </a:rPr>
              <a:t>karşılamamakta</a:t>
            </a:r>
            <a:r>
              <a:rPr sz="1400" spc="-20" dirty="0">
                <a:latin typeface="Carlito"/>
                <a:cs typeface="Carlito"/>
              </a:rPr>
              <a:t>dır. </a:t>
            </a:r>
            <a:r>
              <a:rPr sz="1400" spc="-5" dirty="0">
                <a:latin typeface="Carlito"/>
                <a:cs typeface="Carlito"/>
              </a:rPr>
              <a:t>Değerin maliyetle </a:t>
            </a:r>
            <a:r>
              <a:rPr sz="1400" spc="-10" dirty="0">
                <a:latin typeface="Carlito"/>
                <a:cs typeface="Carlito"/>
              </a:rPr>
              <a:t>direkt olarak  </a:t>
            </a:r>
            <a:r>
              <a:rPr sz="1400" spc="-5" dirty="0">
                <a:latin typeface="Carlito"/>
                <a:cs typeface="Carlito"/>
              </a:rPr>
              <a:t>bağlantısı </a:t>
            </a:r>
            <a:r>
              <a:rPr sz="1400" spc="-35" dirty="0">
                <a:latin typeface="Carlito"/>
                <a:cs typeface="Carlito"/>
              </a:rPr>
              <a:t>yoktur. </a:t>
            </a:r>
            <a:r>
              <a:rPr sz="1400" b="1" spc="-35" dirty="0">
                <a:latin typeface="Carlito"/>
                <a:cs typeface="Carlito"/>
              </a:rPr>
              <a:t>Değer, </a:t>
            </a:r>
            <a:r>
              <a:rPr sz="1400" dirty="0">
                <a:latin typeface="Carlito"/>
                <a:cs typeface="Carlito"/>
              </a:rPr>
              <a:t>bir </a:t>
            </a:r>
            <a:r>
              <a:rPr sz="1400" spc="-5" dirty="0">
                <a:latin typeface="Carlito"/>
                <a:cs typeface="Carlito"/>
              </a:rPr>
              <a:t>nevi, </a:t>
            </a:r>
            <a:r>
              <a:rPr sz="1400" b="1" spc="-5" dirty="0">
                <a:latin typeface="Carlito"/>
                <a:cs typeface="Carlito"/>
              </a:rPr>
              <a:t>kişinin herhangi </a:t>
            </a:r>
            <a:r>
              <a:rPr sz="1400" b="1" dirty="0">
                <a:latin typeface="Carlito"/>
                <a:cs typeface="Carlito"/>
              </a:rPr>
              <a:t>bir </a:t>
            </a:r>
            <a:r>
              <a:rPr sz="1400" b="1" spc="-5" dirty="0">
                <a:latin typeface="Carlito"/>
                <a:cs typeface="Carlito"/>
              </a:rPr>
              <a:t>şeyi almak </a:t>
            </a:r>
            <a:r>
              <a:rPr sz="1400" b="1" spc="-20" dirty="0">
                <a:latin typeface="Carlito"/>
                <a:cs typeface="Carlito"/>
              </a:rPr>
              <a:t>veya </a:t>
            </a:r>
            <a:r>
              <a:rPr sz="1400" b="1" spc="-10" dirty="0">
                <a:latin typeface="Carlito"/>
                <a:cs typeface="Carlito"/>
              </a:rPr>
              <a:t>vermek  </a:t>
            </a:r>
            <a:r>
              <a:rPr sz="1400" b="1" spc="-5" dirty="0">
                <a:latin typeface="Carlito"/>
                <a:cs typeface="Carlito"/>
              </a:rPr>
              <a:t>konusundaki arzusuyla </a:t>
            </a:r>
            <a:r>
              <a:rPr sz="1400" b="1" dirty="0">
                <a:latin typeface="Carlito"/>
                <a:cs typeface="Carlito"/>
              </a:rPr>
              <a:t>ölçülebilen bir </a:t>
            </a:r>
            <a:r>
              <a:rPr sz="1400" b="1" spc="-15" dirty="0">
                <a:latin typeface="Carlito"/>
                <a:cs typeface="Carlito"/>
              </a:rPr>
              <a:t>kav</a:t>
            </a:r>
            <a:r>
              <a:rPr sz="1400" spc="-15" dirty="0">
                <a:latin typeface="Carlito"/>
                <a:cs typeface="Carlito"/>
              </a:rPr>
              <a:t>ram </a:t>
            </a:r>
            <a:r>
              <a:rPr sz="1400" spc="-10" dirty="0">
                <a:latin typeface="Carlito"/>
                <a:cs typeface="Carlito"/>
              </a:rPr>
              <a:t>olarak</a:t>
            </a:r>
            <a:r>
              <a:rPr sz="1400" spc="-30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görülebilir.</a:t>
            </a:r>
            <a:endParaRPr sz="1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0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400" b="1" i="1" spc="-5" dirty="0">
                <a:latin typeface="Carlito"/>
                <a:cs typeface="Carlito"/>
              </a:rPr>
              <a:t>Değer </a:t>
            </a:r>
            <a:r>
              <a:rPr sz="1400" b="1" i="1" dirty="0">
                <a:latin typeface="Carlito"/>
                <a:cs typeface="Carlito"/>
              </a:rPr>
              <a:t>= Maliyet + Alıcının </a:t>
            </a:r>
            <a:r>
              <a:rPr sz="1400" b="1" i="1" spc="-5" dirty="0">
                <a:latin typeface="Carlito"/>
                <a:cs typeface="Carlito"/>
              </a:rPr>
              <a:t>Ödemeye </a:t>
            </a:r>
            <a:r>
              <a:rPr sz="1400" b="1" i="1" dirty="0">
                <a:latin typeface="Carlito"/>
                <a:cs typeface="Carlito"/>
              </a:rPr>
              <a:t>Razı </a:t>
            </a:r>
            <a:r>
              <a:rPr sz="1400" b="1" i="1" spc="-5" dirty="0">
                <a:latin typeface="Carlito"/>
                <a:cs typeface="Carlito"/>
              </a:rPr>
              <a:t>Olduğu </a:t>
            </a:r>
            <a:r>
              <a:rPr sz="1400" b="1" i="1" dirty="0">
                <a:latin typeface="Carlito"/>
                <a:cs typeface="Carlito"/>
              </a:rPr>
              <a:t>Artık</a:t>
            </a:r>
            <a:r>
              <a:rPr sz="1400" b="1" i="1" spc="-185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Değer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17307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921" y="623443"/>
            <a:ext cx="296164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DEĞER</a:t>
            </a:r>
            <a:r>
              <a:rPr sz="1800" spc="-75" dirty="0"/>
              <a:t> </a:t>
            </a:r>
            <a:r>
              <a:rPr sz="18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07958" y="6420637"/>
            <a:ext cx="2921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5" dirty="0">
                <a:latin typeface="Carlito"/>
                <a:cs typeface="Carlito"/>
              </a:rPr>
              <a:t>5</a:t>
            </a:fld>
            <a:r>
              <a:rPr sz="1000" spc="-10" dirty="0">
                <a:latin typeface="Carlito"/>
                <a:cs typeface="Carlito"/>
              </a:rPr>
              <a:t>/59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2096007"/>
            <a:ext cx="8835390" cy="25372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Genellikle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b="1" spc="-10" dirty="0">
                <a:latin typeface="Carlito"/>
                <a:cs typeface="Carlito"/>
              </a:rPr>
              <a:t>en </a:t>
            </a:r>
            <a:r>
              <a:rPr sz="1400" b="1" spc="-5" dirty="0">
                <a:latin typeface="Carlito"/>
                <a:cs typeface="Carlito"/>
              </a:rPr>
              <a:t>iyi </a:t>
            </a:r>
            <a:r>
              <a:rPr sz="1400" b="1" spc="-10" dirty="0">
                <a:latin typeface="Carlito"/>
                <a:cs typeface="Carlito"/>
              </a:rPr>
              <a:t>kalitede</a:t>
            </a:r>
            <a:r>
              <a:rPr sz="1400" spc="-10" dirty="0">
                <a:latin typeface="Carlito"/>
                <a:cs typeface="Carlito"/>
              </a:rPr>
              <a:t>, </a:t>
            </a:r>
            <a:r>
              <a:rPr sz="1400" b="1" spc="-5" dirty="0">
                <a:latin typeface="Carlito"/>
                <a:cs typeface="Carlito"/>
              </a:rPr>
              <a:t>en </a:t>
            </a:r>
            <a:r>
              <a:rPr sz="1400" b="1" dirty="0">
                <a:latin typeface="Carlito"/>
                <a:cs typeface="Carlito"/>
              </a:rPr>
              <a:t>düşük </a:t>
            </a:r>
            <a:r>
              <a:rPr sz="1400" b="1" spc="-10" dirty="0">
                <a:latin typeface="Carlito"/>
                <a:cs typeface="Carlito"/>
              </a:rPr>
              <a:t>maliyetle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en kısa sürede  </a:t>
            </a:r>
            <a:r>
              <a:rPr sz="1400" spc="-5" dirty="0">
                <a:latin typeface="Carlito"/>
                <a:cs typeface="Carlito"/>
              </a:rPr>
              <a:t>tamamlanmış olması </a:t>
            </a:r>
            <a:r>
              <a:rPr sz="1400" spc="-35" dirty="0">
                <a:latin typeface="Carlito"/>
                <a:cs typeface="Carlito"/>
              </a:rPr>
              <a:t>istenir. </a:t>
            </a:r>
            <a:r>
              <a:rPr sz="1400" spc="-5" dirty="0">
                <a:latin typeface="Carlito"/>
                <a:cs typeface="Carlito"/>
              </a:rPr>
              <a:t>İnşaat yapım sürecinin </a:t>
            </a:r>
            <a:r>
              <a:rPr sz="1400" spc="-10" dirty="0">
                <a:latin typeface="Carlito"/>
                <a:cs typeface="Carlito"/>
              </a:rPr>
              <a:t>birçok </a:t>
            </a:r>
            <a:r>
              <a:rPr sz="1400" spc="-5" dirty="0">
                <a:latin typeface="Carlito"/>
                <a:cs typeface="Carlito"/>
              </a:rPr>
              <a:t>bileşenden oluşması </a:t>
            </a:r>
            <a:r>
              <a:rPr sz="1400" spc="-20" dirty="0">
                <a:latin typeface="Carlito"/>
                <a:cs typeface="Carlito"/>
              </a:rPr>
              <a:t>ve  </a:t>
            </a:r>
            <a:r>
              <a:rPr sz="1400" spc="-5" dirty="0">
                <a:latin typeface="Carlito"/>
                <a:cs typeface="Carlito"/>
              </a:rPr>
              <a:t>uzun </a:t>
            </a:r>
            <a:r>
              <a:rPr sz="1400" spc="-10" dirty="0">
                <a:latin typeface="Carlito"/>
                <a:cs typeface="Carlito"/>
              </a:rPr>
              <a:t>süreli </a:t>
            </a:r>
            <a:r>
              <a:rPr sz="1400" spc="-5" dirty="0">
                <a:latin typeface="Carlito"/>
                <a:cs typeface="Carlito"/>
              </a:rPr>
              <a:t>olması risk </a:t>
            </a:r>
            <a:r>
              <a:rPr sz="1400" spc="-10" dirty="0">
                <a:latin typeface="Carlito"/>
                <a:cs typeface="Carlito"/>
              </a:rPr>
              <a:t>faktörünü</a:t>
            </a:r>
            <a:r>
              <a:rPr sz="1400" spc="40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artırır.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Fonksiyonların kalite, </a:t>
            </a:r>
            <a:r>
              <a:rPr sz="1400" spc="-5" dirty="0">
                <a:latin typeface="Carlito"/>
                <a:cs typeface="Carlito"/>
              </a:rPr>
              <a:t>sağlamlık, kullanışlılık, devamlılık, yapılabilirlik, uyum, imaj,  </a:t>
            </a:r>
            <a:r>
              <a:rPr sz="1400" dirty="0">
                <a:latin typeface="Carlito"/>
                <a:cs typeface="Carlito"/>
              </a:rPr>
              <a:t>işletim </a:t>
            </a:r>
            <a:r>
              <a:rPr sz="1400" spc="-15" dirty="0">
                <a:latin typeface="Carlito"/>
                <a:cs typeface="Carlito"/>
              </a:rPr>
              <a:t>kolaylığı </a:t>
            </a:r>
            <a:r>
              <a:rPr sz="1400" dirty="0">
                <a:latin typeface="Carlito"/>
                <a:cs typeface="Carlito"/>
              </a:rPr>
              <a:t>gibi </a:t>
            </a:r>
            <a:r>
              <a:rPr sz="1400" spc="-10" dirty="0">
                <a:latin typeface="Carlito"/>
                <a:cs typeface="Carlito"/>
              </a:rPr>
              <a:t>özellikleri sağlanarak </a:t>
            </a:r>
            <a:r>
              <a:rPr sz="1400" spc="-5" dirty="0">
                <a:latin typeface="Carlito"/>
                <a:cs typeface="Carlito"/>
              </a:rPr>
              <a:t>tahmin </a:t>
            </a:r>
            <a:r>
              <a:rPr sz="1400" dirty="0">
                <a:latin typeface="Carlito"/>
                <a:cs typeface="Carlito"/>
              </a:rPr>
              <a:t>edilen </a:t>
            </a:r>
            <a:r>
              <a:rPr sz="1400" spc="-5" dirty="0">
                <a:latin typeface="Carlito"/>
                <a:cs typeface="Carlito"/>
              </a:rPr>
              <a:t>maliyetlerde (</a:t>
            </a:r>
            <a:r>
              <a:rPr sz="1400" b="1" spc="-5" dirty="0">
                <a:latin typeface="Carlito"/>
                <a:cs typeface="Carlito"/>
              </a:rPr>
              <a:t>ilk </a:t>
            </a:r>
            <a:r>
              <a:rPr sz="1400" b="1" spc="-10" dirty="0">
                <a:latin typeface="Carlito"/>
                <a:cs typeface="Carlito"/>
              </a:rPr>
              <a:t>yatırım </a:t>
            </a:r>
            <a:r>
              <a:rPr sz="1400" b="1" dirty="0">
                <a:latin typeface="Carlito"/>
                <a:cs typeface="Carlito"/>
              </a:rPr>
              <a:t>+  </a:t>
            </a:r>
            <a:r>
              <a:rPr sz="1400" b="1" spc="-5" dirty="0">
                <a:latin typeface="Carlito"/>
                <a:cs typeface="Carlito"/>
              </a:rPr>
              <a:t>kullanım </a:t>
            </a:r>
            <a:r>
              <a:rPr sz="1400" b="1" spc="-10" dirty="0">
                <a:latin typeface="Carlito"/>
                <a:cs typeface="Carlito"/>
              </a:rPr>
              <a:t>maliyeti</a:t>
            </a:r>
            <a:r>
              <a:rPr sz="1400" spc="-10" dirty="0">
                <a:latin typeface="Carlito"/>
                <a:cs typeface="Carlito"/>
              </a:rPr>
              <a:t>)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sürede tamamlanması </a:t>
            </a:r>
            <a:r>
              <a:rPr sz="1400" spc="-30" dirty="0">
                <a:latin typeface="Carlito"/>
                <a:cs typeface="Carlito"/>
              </a:rPr>
              <a:t>gerekir. </a:t>
            </a:r>
            <a:r>
              <a:rPr sz="1400" spc="-10" dirty="0">
                <a:latin typeface="Carlito"/>
                <a:cs typeface="Carlito"/>
              </a:rPr>
              <a:t>Uygulanmakta </a:t>
            </a:r>
            <a:r>
              <a:rPr sz="1400" spc="-5" dirty="0">
                <a:latin typeface="Carlito"/>
                <a:cs typeface="Carlito"/>
              </a:rPr>
              <a:t>olan  geleneksel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20" dirty="0">
                <a:latin typeface="Carlito"/>
                <a:cs typeface="Carlito"/>
              </a:rPr>
              <a:t>kontrol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planlama </a:t>
            </a:r>
            <a:r>
              <a:rPr sz="1400" spc="-10" dirty="0">
                <a:latin typeface="Carlito"/>
                <a:cs typeface="Carlito"/>
              </a:rPr>
              <a:t>yöntemleri </a:t>
            </a:r>
            <a:r>
              <a:rPr sz="1400" spc="-5" dirty="0">
                <a:latin typeface="Carlito"/>
                <a:cs typeface="Carlito"/>
              </a:rPr>
              <a:t>ile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maliyetini azaltmak  </a:t>
            </a:r>
            <a:r>
              <a:rPr sz="1400" dirty="0">
                <a:latin typeface="Carlito"/>
                <a:cs typeface="Carlito"/>
              </a:rPr>
              <a:t>mümkün </a:t>
            </a:r>
            <a:r>
              <a:rPr sz="1400" spc="-5" dirty="0">
                <a:latin typeface="Carlito"/>
                <a:cs typeface="Carlito"/>
              </a:rPr>
              <a:t>olmakla birlikte,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sahibi düşük </a:t>
            </a:r>
            <a:r>
              <a:rPr sz="1400" spc="-10" dirty="0">
                <a:latin typeface="Carlito"/>
                <a:cs typeface="Carlito"/>
              </a:rPr>
              <a:t>maliyete karşılık </a:t>
            </a:r>
            <a:r>
              <a:rPr sz="1400" spc="-5" dirty="0">
                <a:latin typeface="Carlito"/>
                <a:cs typeface="Carlito"/>
              </a:rPr>
              <a:t>kalitenin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5" dirty="0">
                <a:latin typeface="Carlito"/>
                <a:cs typeface="Carlito"/>
              </a:rPr>
              <a:t>düşük  olmasından </a:t>
            </a:r>
            <a:r>
              <a:rPr sz="1400" spc="-20" dirty="0">
                <a:latin typeface="Carlito"/>
                <a:cs typeface="Carlito"/>
              </a:rPr>
              <a:t>şikayet </a:t>
            </a:r>
            <a:r>
              <a:rPr sz="1400" spc="-25" dirty="0">
                <a:latin typeface="Carlito"/>
                <a:cs typeface="Carlito"/>
              </a:rPr>
              <a:t>etmektedir.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sorunların üstesinden gelebilmek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birçok  yöntem</a:t>
            </a:r>
            <a:r>
              <a:rPr sz="1400" spc="-2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kullanılmaktadır.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Değer </a:t>
            </a:r>
            <a:r>
              <a:rPr sz="1400" spc="-20" dirty="0">
                <a:latin typeface="Carlito"/>
                <a:cs typeface="Carlito"/>
              </a:rPr>
              <a:t>Yönetimi’nin </a:t>
            </a:r>
            <a:r>
              <a:rPr sz="1400" spc="-5" dirty="0">
                <a:latin typeface="Carlito"/>
                <a:cs typeface="Carlito"/>
              </a:rPr>
              <a:t>temelinde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5" dirty="0">
                <a:latin typeface="Carlito"/>
                <a:cs typeface="Carlito"/>
              </a:rPr>
              <a:t>verimli iş yapmak </a:t>
            </a:r>
            <a:r>
              <a:rPr sz="1400" spc="-50" dirty="0">
                <a:latin typeface="Carlito"/>
                <a:cs typeface="Carlito"/>
              </a:rPr>
              <a:t>yatar. </a:t>
            </a:r>
            <a:r>
              <a:rPr sz="1400" b="1" spc="-10" dirty="0">
                <a:latin typeface="Carlito"/>
                <a:cs typeface="Carlito"/>
              </a:rPr>
              <a:t>Değer </a:t>
            </a:r>
            <a:r>
              <a:rPr sz="1400" b="1" spc="-20" dirty="0">
                <a:latin typeface="Carlito"/>
                <a:cs typeface="Carlito"/>
              </a:rPr>
              <a:t>Yönetimi</a:t>
            </a:r>
            <a:r>
              <a:rPr sz="1400" spc="-20" dirty="0">
                <a:latin typeface="Carlito"/>
                <a:cs typeface="Carlito"/>
              </a:rPr>
              <a:t>, </a:t>
            </a:r>
            <a:r>
              <a:rPr sz="1400" spc="-5" dirty="0">
                <a:latin typeface="Carlito"/>
                <a:cs typeface="Carlito"/>
              </a:rPr>
              <a:t>yapıyı  </a:t>
            </a:r>
            <a:r>
              <a:rPr sz="1400" spc="-10" dirty="0">
                <a:latin typeface="Carlito"/>
                <a:cs typeface="Carlito"/>
              </a:rPr>
              <a:t>oluşturan </a:t>
            </a:r>
            <a:r>
              <a:rPr sz="1400" spc="-5" dirty="0">
                <a:latin typeface="Carlito"/>
                <a:cs typeface="Carlito"/>
              </a:rPr>
              <a:t>her bileşeni en </a:t>
            </a:r>
            <a:r>
              <a:rPr sz="1400" dirty="0">
                <a:latin typeface="Carlito"/>
                <a:cs typeface="Carlito"/>
              </a:rPr>
              <a:t>iyi </a:t>
            </a:r>
            <a:r>
              <a:rPr sz="1400" spc="-5" dirty="0">
                <a:latin typeface="Carlito"/>
                <a:cs typeface="Carlito"/>
              </a:rPr>
              <a:t>şekilde </a:t>
            </a:r>
            <a:r>
              <a:rPr sz="1400" spc="-10" dirty="0">
                <a:latin typeface="Carlito"/>
                <a:cs typeface="Carlito"/>
              </a:rPr>
              <a:t>düzenleyerek </a:t>
            </a:r>
            <a:r>
              <a:rPr sz="1400" spc="-5" dirty="0">
                <a:latin typeface="Carlito"/>
                <a:cs typeface="Carlito"/>
              </a:rPr>
              <a:t>yapıların değerini arttırmak </a:t>
            </a:r>
            <a:r>
              <a:rPr sz="1400" dirty="0">
                <a:latin typeface="Carlito"/>
                <a:cs typeface="Carlito"/>
              </a:rPr>
              <a:t>için  </a:t>
            </a:r>
            <a:r>
              <a:rPr sz="1400" spc="-35" dirty="0">
                <a:latin typeface="Carlito"/>
                <a:cs typeface="Carlito"/>
              </a:rPr>
              <a:t>uğraşır. </a:t>
            </a:r>
            <a:r>
              <a:rPr sz="1400" dirty="0">
                <a:latin typeface="Carlito"/>
                <a:cs typeface="Carlito"/>
              </a:rPr>
              <a:t>Bir </a:t>
            </a:r>
            <a:r>
              <a:rPr sz="1400" spc="-5" dirty="0">
                <a:latin typeface="Carlito"/>
                <a:cs typeface="Carlito"/>
              </a:rPr>
              <a:t>yapının değerini arttırmak, </a:t>
            </a:r>
            <a:r>
              <a:rPr sz="1400" b="1" spc="-10" dirty="0">
                <a:latin typeface="Carlito"/>
                <a:cs typeface="Carlito"/>
              </a:rPr>
              <a:t>gereksiz </a:t>
            </a:r>
            <a:r>
              <a:rPr sz="1400" b="1" spc="-5" dirty="0">
                <a:latin typeface="Carlito"/>
                <a:cs typeface="Carlito"/>
              </a:rPr>
              <a:t>tüm </a:t>
            </a:r>
            <a:r>
              <a:rPr sz="1400" b="1" spc="-10" dirty="0">
                <a:latin typeface="Carlito"/>
                <a:cs typeface="Carlito"/>
              </a:rPr>
              <a:t>maliyetleri yok ederek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mal  </a:t>
            </a:r>
            <a:r>
              <a:rPr sz="1400" b="1" dirty="0">
                <a:latin typeface="Carlito"/>
                <a:cs typeface="Carlito"/>
              </a:rPr>
              <a:t>sahibi, </a:t>
            </a:r>
            <a:r>
              <a:rPr sz="1400" b="1" spc="-5" dirty="0">
                <a:latin typeface="Carlito"/>
                <a:cs typeface="Carlito"/>
              </a:rPr>
              <a:t>kullanıcı, yüklenicinin amaçlarının optimum </a:t>
            </a:r>
            <a:r>
              <a:rPr sz="1400" b="1" spc="-10" dirty="0">
                <a:latin typeface="Carlito"/>
                <a:cs typeface="Carlito"/>
              </a:rPr>
              <a:t>olarak </a:t>
            </a:r>
            <a:r>
              <a:rPr sz="1400" b="1" dirty="0">
                <a:latin typeface="Carlito"/>
                <a:cs typeface="Carlito"/>
              </a:rPr>
              <a:t>sağlanması </a:t>
            </a:r>
            <a:r>
              <a:rPr sz="1400" spc="-5" dirty="0">
                <a:latin typeface="Carlito"/>
                <a:cs typeface="Carlito"/>
              </a:rPr>
              <a:t>ile  </a:t>
            </a:r>
            <a:r>
              <a:rPr sz="1400" spc="-20" dirty="0">
                <a:latin typeface="Carlito"/>
                <a:cs typeface="Carlito"/>
              </a:rPr>
              <a:t>mümkündür.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131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9281" y="566293"/>
            <a:ext cx="296164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DEĞER</a:t>
            </a:r>
            <a:r>
              <a:rPr sz="1800" spc="-75" dirty="0"/>
              <a:t> </a:t>
            </a:r>
            <a:r>
              <a:rPr sz="18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6</a:t>
            </a:fld>
            <a:r>
              <a:rPr spc="-10" dirty="0"/>
              <a:t>/59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2089" y="1837932"/>
            <a:ext cx="8836025" cy="305917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76555">
              <a:lnSpc>
                <a:spcPct val="100000"/>
              </a:lnSpc>
              <a:spcBef>
                <a:spcPts val="695"/>
              </a:spcBef>
            </a:pPr>
            <a:r>
              <a:rPr sz="1200" b="1" spc="-10" dirty="0">
                <a:latin typeface="Carlito"/>
                <a:cs typeface="Carlito"/>
              </a:rPr>
              <a:t>Değer</a:t>
            </a:r>
            <a:r>
              <a:rPr sz="1200" b="1" spc="5" dirty="0">
                <a:latin typeface="Carlito"/>
                <a:cs typeface="Carlito"/>
              </a:rPr>
              <a:t> </a:t>
            </a:r>
            <a:r>
              <a:rPr sz="1200" b="1" dirty="0">
                <a:latin typeface="Carlito"/>
                <a:cs typeface="Carlito"/>
              </a:rPr>
              <a:t>Mühendisliği</a:t>
            </a:r>
            <a:endParaRPr sz="1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200" b="1" spc="-5" dirty="0">
                <a:latin typeface="Carlito"/>
                <a:cs typeface="Carlito"/>
              </a:rPr>
              <a:t>Değer mühendisliği, </a:t>
            </a:r>
            <a:r>
              <a:rPr sz="1200" spc="-10" dirty="0">
                <a:latin typeface="Carlito"/>
                <a:cs typeface="Carlito"/>
              </a:rPr>
              <a:t>II. </a:t>
            </a:r>
            <a:r>
              <a:rPr sz="1200" spc="-20" dirty="0">
                <a:latin typeface="Carlito"/>
                <a:cs typeface="Carlito"/>
              </a:rPr>
              <a:t>Dünya </a:t>
            </a:r>
            <a:r>
              <a:rPr sz="1200" spc="-10" dirty="0">
                <a:latin typeface="Carlito"/>
                <a:cs typeface="Carlito"/>
              </a:rPr>
              <a:t>Savaşı </a:t>
            </a:r>
            <a:r>
              <a:rPr sz="1200" spc="-5" dirty="0">
                <a:latin typeface="Carlito"/>
                <a:cs typeface="Carlito"/>
              </a:rPr>
              <a:t>sırasında General Electric </a:t>
            </a:r>
            <a:r>
              <a:rPr sz="1200" spc="-10" dirty="0">
                <a:latin typeface="Carlito"/>
                <a:cs typeface="Carlito"/>
              </a:rPr>
              <a:t>tarafından</a:t>
            </a:r>
            <a:r>
              <a:rPr sz="1200" spc="19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maddi</a:t>
            </a: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Carlito"/>
                <a:cs typeface="Carlito"/>
              </a:rPr>
              <a:t>sıkıntı </a:t>
            </a:r>
            <a:r>
              <a:rPr sz="1200" dirty="0">
                <a:latin typeface="Carlito"/>
                <a:cs typeface="Carlito"/>
              </a:rPr>
              <a:t>nedeniyle </a:t>
            </a:r>
            <a:r>
              <a:rPr sz="1200" spc="-5" dirty="0">
                <a:latin typeface="Carlito"/>
                <a:cs typeface="Carlito"/>
              </a:rPr>
              <a:t>yeni </a:t>
            </a:r>
            <a:r>
              <a:rPr sz="1200" spc="-10" dirty="0">
                <a:latin typeface="Carlito"/>
                <a:cs typeface="Carlito"/>
              </a:rPr>
              <a:t>icatlara </a:t>
            </a:r>
            <a:r>
              <a:rPr sz="1200" dirty="0">
                <a:latin typeface="Carlito"/>
                <a:cs typeface="Carlito"/>
              </a:rPr>
              <a:t>duyulan </a:t>
            </a:r>
            <a:r>
              <a:rPr sz="1200" spc="-10" dirty="0">
                <a:latin typeface="Carlito"/>
                <a:cs typeface="Carlito"/>
              </a:rPr>
              <a:t>ihtiyaç </a:t>
            </a:r>
            <a:r>
              <a:rPr sz="1200" spc="-5" dirty="0">
                <a:latin typeface="Carlito"/>
                <a:cs typeface="Carlito"/>
              </a:rPr>
              <a:t>ile </a:t>
            </a:r>
            <a:r>
              <a:rPr sz="1200" spc="-20" dirty="0">
                <a:latin typeface="Carlito"/>
                <a:cs typeface="Carlito"/>
              </a:rPr>
              <a:t>ortaya</a:t>
            </a:r>
            <a:r>
              <a:rPr sz="1200" spc="25" dirty="0">
                <a:latin typeface="Carlito"/>
                <a:cs typeface="Carlito"/>
              </a:rPr>
              <a:t> </a:t>
            </a:r>
            <a:r>
              <a:rPr sz="1200" spc="-25" dirty="0">
                <a:latin typeface="Carlito"/>
                <a:cs typeface="Carlito"/>
              </a:rPr>
              <a:t>çıkmıştır.</a:t>
            </a:r>
            <a:endParaRPr sz="1200" dirty="0">
              <a:latin typeface="Carlito"/>
              <a:cs typeface="Carlito"/>
            </a:endParaRPr>
          </a:p>
          <a:p>
            <a:pPr marL="367665">
              <a:lnSpc>
                <a:spcPct val="100000"/>
              </a:lnSpc>
              <a:spcBef>
                <a:spcPts val="600"/>
              </a:spcBef>
            </a:pPr>
            <a:r>
              <a:rPr sz="1200" b="1" spc="-10" dirty="0">
                <a:latin typeface="Carlito"/>
                <a:cs typeface="Carlito"/>
              </a:rPr>
              <a:t>Değer </a:t>
            </a:r>
            <a:r>
              <a:rPr sz="1200" b="1" dirty="0">
                <a:latin typeface="Carlito"/>
                <a:cs typeface="Carlito"/>
              </a:rPr>
              <a:t>Mühendisliği’nin</a:t>
            </a:r>
            <a:r>
              <a:rPr sz="1200" b="1" spc="-25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özellikleri;</a:t>
            </a:r>
            <a:endParaRPr sz="1200" dirty="0">
              <a:latin typeface="Carlito"/>
              <a:cs typeface="Carlito"/>
            </a:endParaRPr>
          </a:p>
          <a:p>
            <a:pPr marL="927100" lvl="1" indent="-45720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926465" algn="l"/>
                <a:tab pos="927100" algn="l"/>
                <a:tab pos="3478529" algn="l"/>
              </a:tabLst>
            </a:pPr>
            <a:r>
              <a:rPr sz="1200" b="1" spc="-10" dirty="0">
                <a:latin typeface="Carlito"/>
                <a:cs typeface="Carlito"/>
              </a:rPr>
              <a:t>Sistemli</a:t>
            </a:r>
            <a:r>
              <a:rPr sz="1200" b="1" spc="120" dirty="0">
                <a:latin typeface="Carlito"/>
                <a:cs typeface="Carlito"/>
              </a:rPr>
              <a:t> </a:t>
            </a:r>
            <a:r>
              <a:rPr sz="1200" b="1" dirty="0">
                <a:latin typeface="Carlito"/>
                <a:cs typeface="Carlito"/>
              </a:rPr>
              <a:t>bir</a:t>
            </a:r>
            <a:r>
              <a:rPr sz="1200" b="1" spc="120" dirty="0">
                <a:latin typeface="Carlito"/>
                <a:cs typeface="Carlito"/>
              </a:rPr>
              <a:t> </a:t>
            </a:r>
            <a:r>
              <a:rPr sz="1200" b="1" spc="-5" dirty="0">
                <a:latin typeface="Carlito"/>
                <a:cs typeface="Carlito"/>
              </a:rPr>
              <a:t>çalışmadır:	</a:t>
            </a:r>
            <a:r>
              <a:rPr sz="1200" spc="-10" dirty="0">
                <a:latin typeface="Carlito"/>
                <a:cs typeface="Carlito"/>
              </a:rPr>
              <a:t>Uygulanacak </a:t>
            </a:r>
            <a:r>
              <a:rPr sz="1200" dirty="0">
                <a:latin typeface="Carlito"/>
                <a:cs typeface="Carlito"/>
              </a:rPr>
              <a:t>teknikler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5" dirty="0">
                <a:latin typeface="Carlito"/>
                <a:cs typeface="Carlito"/>
              </a:rPr>
              <a:t>sıralaması </a:t>
            </a:r>
            <a:r>
              <a:rPr sz="1200" spc="-25" dirty="0">
                <a:latin typeface="Carlito"/>
                <a:cs typeface="Carlito"/>
              </a:rPr>
              <a:t>bellidir. </a:t>
            </a:r>
            <a:r>
              <a:rPr sz="1200" spc="-5" dirty="0">
                <a:latin typeface="Carlito"/>
                <a:cs typeface="Carlito"/>
              </a:rPr>
              <a:t>İş</a:t>
            </a:r>
            <a:r>
              <a:rPr sz="1200" spc="35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Plânı</a:t>
            </a:r>
          </a:p>
          <a:p>
            <a:pPr marL="469900">
              <a:lnSpc>
                <a:spcPct val="100000"/>
              </a:lnSpc>
            </a:pPr>
            <a:r>
              <a:rPr sz="1200" spc="-5" dirty="0">
                <a:latin typeface="Carlito"/>
                <a:cs typeface="Carlito"/>
              </a:rPr>
              <a:t>denilen bir </a:t>
            </a:r>
            <a:r>
              <a:rPr sz="1200" spc="-10" dirty="0">
                <a:latin typeface="Carlito"/>
                <a:cs typeface="Carlito"/>
              </a:rPr>
              <a:t>sistem </a:t>
            </a:r>
            <a:r>
              <a:rPr sz="1200" dirty="0">
                <a:latin typeface="Carlito"/>
                <a:cs typeface="Carlito"/>
              </a:rPr>
              <a:t>içinde</a:t>
            </a:r>
            <a:r>
              <a:rPr sz="1200" spc="50" dirty="0">
                <a:latin typeface="Carlito"/>
                <a:cs typeface="Carlito"/>
              </a:rPr>
              <a:t> </a:t>
            </a:r>
            <a:r>
              <a:rPr sz="1200" spc="-20" dirty="0">
                <a:latin typeface="Carlito"/>
                <a:cs typeface="Carlito"/>
              </a:rPr>
              <a:t>yürütülür.</a:t>
            </a:r>
            <a:endParaRPr sz="1200" dirty="0">
              <a:latin typeface="Carlito"/>
              <a:cs typeface="Carlito"/>
            </a:endParaRPr>
          </a:p>
          <a:p>
            <a:pPr marL="469900" marR="5080" lvl="1" algn="just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927100" algn="l"/>
              </a:tabLst>
            </a:pPr>
            <a:r>
              <a:rPr sz="1200" b="1" spc="-5" dirty="0">
                <a:latin typeface="Carlito"/>
                <a:cs typeface="Carlito"/>
              </a:rPr>
              <a:t>Birçok </a:t>
            </a:r>
            <a:r>
              <a:rPr sz="1200" b="1" dirty="0">
                <a:latin typeface="Carlito"/>
                <a:cs typeface="Carlito"/>
              </a:rPr>
              <a:t>uzmanlık </a:t>
            </a:r>
            <a:r>
              <a:rPr sz="1200" b="1" spc="-5" dirty="0">
                <a:latin typeface="Carlito"/>
                <a:cs typeface="Carlito"/>
              </a:rPr>
              <a:t>alanı </a:t>
            </a:r>
            <a:r>
              <a:rPr sz="1200" b="1" spc="-10" dirty="0">
                <a:latin typeface="Carlito"/>
                <a:cs typeface="Carlito"/>
              </a:rPr>
              <a:t>arasında </a:t>
            </a:r>
            <a:r>
              <a:rPr sz="1200" b="1" spc="-5" dirty="0">
                <a:latin typeface="Carlito"/>
                <a:cs typeface="Carlito"/>
              </a:rPr>
              <a:t>eşgüdüm sağlar: </a:t>
            </a:r>
            <a:r>
              <a:rPr sz="1200" spc="-5" dirty="0">
                <a:latin typeface="Carlito"/>
                <a:cs typeface="Carlito"/>
              </a:rPr>
              <a:t>Her uzman geleneksel  </a:t>
            </a:r>
            <a:r>
              <a:rPr sz="1200" spc="-10" dirty="0">
                <a:latin typeface="Carlito"/>
                <a:cs typeface="Carlito"/>
              </a:rPr>
              <a:t>yöntemlerde </a:t>
            </a:r>
            <a:r>
              <a:rPr sz="1200" spc="-15" dirty="0">
                <a:latin typeface="Carlito"/>
                <a:cs typeface="Carlito"/>
              </a:rPr>
              <a:t>kendi </a:t>
            </a:r>
            <a:r>
              <a:rPr sz="1200" dirty="0">
                <a:latin typeface="Carlito"/>
                <a:cs typeface="Carlito"/>
              </a:rPr>
              <a:t>alanlarıyla ilgili </a:t>
            </a:r>
            <a:r>
              <a:rPr sz="1200" spc="-10" dirty="0">
                <a:latin typeface="Carlito"/>
                <a:cs typeface="Carlito"/>
              </a:rPr>
              <a:t>kararlar </a:t>
            </a:r>
            <a:r>
              <a:rPr sz="1200" spc="-15" dirty="0">
                <a:latin typeface="Carlito"/>
                <a:cs typeface="Carlito"/>
              </a:rPr>
              <a:t>verirken </a:t>
            </a:r>
            <a:r>
              <a:rPr sz="1200" spc="-5" dirty="0">
                <a:latin typeface="Carlito"/>
                <a:cs typeface="Carlito"/>
              </a:rPr>
              <a:t>diğer </a:t>
            </a:r>
            <a:r>
              <a:rPr sz="1200" dirty="0">
                <a:latin typeface="Carlito"/>
                <a:cs typeface="Carlito"/>
              </a:rPr>
              <a:t>alanların </a:t>
            </a:r>
            <a:r>
              <a:rPr sz="1200" spc="-5" dirty="0">
                <a:latin typeface="Carlito"/>
                <a:cs typeface="Carlito"/>
              </a:rPr>
              <a:t>nasıl  etkileneceğini bilemez. İlgili uzmanların birbirlerinin </a:t>
            </a:r>
            <a:r>
              <a:rPr sz="1200" dirty="0">
                <a:latin typeface="Carlito"/>
                <a:cs typeface="Carlito"/>
              </a:rPr>
              <a:t>çalışmalarından </a:t>
            </a:r>
            <a:r>
              <a:rPr sz="1200" spc="-5" dirty="0">
                <a:latin typeface="Carlito"/>
                <a:cs typeface="Carlito"/>
              </a:rPr>
              <a:t>bilgi sahibi  </a:t>
            </a:r>
            <a:r>
              <a:rPr sz="1200" spc="-10" dirty="0">
                <a:latin typeface="Carlito"/>
                <a:cs typeface="Carlito"/>
              </a:rPr>
              <a:t>olarak </a:t>
            </a:r>
            <a:r>
              <a:rPr sz="1200" dirty="0">
                <a:latin typeface="Carlito"/>
                <a:cs typeface="Carlito"/>
              </a:rPr>
              <a:t>çalışmaları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spc="-5" dirty="0">
                <a:latin typeface="Carlito"/>
                <a:cs typeface="Carlito"/>
              </a:rPr>
              <a:t>belli bir amaca doğru yönlendirilmeleri </a:t>
            </a:r>
            <a:r>
              <a:rPr sz="1200" dirty="0">
                <a:latin typeface="Carlito"/>
                <a:cs typeface="Carlito"/>
              </a:rPr>
              <a:t>değerin artması için  </a:t>
            </a:r>
            <a:r>
              <a:rPr sz="1200" spc="-25" dirty="0">
                <a:latin typeface="Carlito"/>
                <a:cs typeface="Carlito"/>
              </a:rPr>
              <a:t>önemlidir.</a:t>
            </a:r>
            <a:endParaRPr sz="1200" dirty="0">
              <a:latin typeface="Carlito"/>
              <a:cs typeface="Carlito"/>
            </a:endParaRPr>
          </a:p>
          <a:p>
            <a:pPr marL="927100" lvl="1" indent="-457200" algn="just">
              <a:lnSpc>
                <a:spcPct val="100000"/>
              </a:lnSpc>
              <a:spcBef>
                <a:spcPts val="605"/>
              </a:spcBef>
              <a:buAutoNum type="arabicPeriod" startAt="2"/>
              <a:tabLst>
                <a:tab pos="927100" algn="l"/>
              </a:tabLst>
            </a:pPr>
            <a:r>
              <a:rPr sz="1200" b="1" spc="-10" dirty="0">
                <a:latin typeface="Carlito"/>
                <a:cs typeface="Carlito"/>
              </a:rPr>
              <a:t>Fonksiyon</a:t>
            </a:r>
            <a:r>
              <a:rPr sz="1200" b="1" spc="135" dirty="0">
                <a:latin typeface="Carlito"/>
                <a:cs typeface="Carlito"/>
              </a:rPr>
              <a:t> </a:t>
            </a:r>
            <a:r>
              <a:rPr sz="1200" b="1" spc="-15" dirty="0">
                <a:latin typeface="Carlito"/>
                <a:cs typeface="Carlito"/>
              </a:rPr>
              <a:t>kavramını</a:t>
            </a:r>
            <a:r>
              <a:rPr sz="1200" b="1" spc="135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"Fonksiyon</a:t>
            </a:r>
            <a:r>
              <a:rPr sz="1200" b="1" spc="135" dirty="0">
                <a:latin typeface="Carlito"/>
                <a:cs typeface="Carlito"/>
              </a:rPr>
              <a:t> </a:t>
            </a:r>
            <a:r>
              <a:rPr sz="1200" b="1" spc="-5" dirty="0">
                <a:latin typeface="Carlito"/>
                <a:cs typeface="Carlito"/>
              </a:rPr>
              <a:t>Analizi"</a:t>
            </a:r>
            <a:r>
              <a:rPr sz="1200" b="1" spc="120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yöntemiyle</a:t>
            </a:r>
            <a:r>
              <a:rPr sz="1200" b="1" spc="130" dirty="0">
                <a:latin typeface="Carlito"/>
                <a:cs typeface="Carlito"/>
              </a:rPr>
              <a:t> </a:t>
            </a:r>
            <a:r>
              <a:rPr sz="1200" b="1" spc="-5" dirty="0">
                <a:latin typeface="Carlito"/>
                <a:cs typeface="Carlito"/>
              </a:rPr>
              <a:t>irdeler:</a:t>
            </a:r>
            <a:r>
              <a:rPr sz="1200" b="1" spc="1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Klâsik</a:t>
            </a:r>
            <a:r>
              <a:rPr sz="1200" spc="1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maliyet</a:t>
            </a:r>
            <a:endParaRPr sz="1200" dirty="0">
              <a:latin typeface="Carlito"/>
              <a:cs typeface="Carlito"/>
            </a:endParaRPr>
          </a:p>
          <a:p>
            <a:pPr marL="469900" algn="just">
              <a:lnSpc>
                <a:spcPct val="100000"/>
              </a:lnSpc>
            </a:pPr>
            <a:r>
              <a:rPr sz="1200" spc="-5" dirty="0">
                <a:latin typeface="Carlito"/>
                <a:cs typeface="Carlito"/>
              </a:rPr>
              <a:t>azaltma</a:t>
            </a:r>
            <a:r>
              <a:rPr sz="1200" spc="204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yöntemlerinde</a:t>
            </a:r>
            <a:r>
              <a:rPr sz="1200" spc="20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"Bu</a:t>
            </a:r>
            <a:r>
              <a:rPr sz="1200" spc="18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elemanın</a:t>
            </a:r>
            <a:r>
              <a:rPr sz="1200" spc="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yerine</a:t>
            </a:r>
            <a:r>
              <a:rPr sz="1200" spc="19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başka</a:t>
            </a:r>
            <a:r>
              <a:rPr sz="1200" spc="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hangi</a:t>
            </a:r>
            <a:r>
              <a:rPr sz="1200" spc="200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elemanı</a:t>
            </a:r>
            <a:r>
              <a:rPr sz="1200" spc="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kullanabilirim</a:t>
            </a:r>
            <a:endParaRPr sz="1200" dirty="0">
              <a:latin typeface="Carlito"/>
              <a:cs typeface="Carlito"/>
            </a:endParaRPr>
          </a:p>
          <a:p>
            <a:pPr marL="469900" marR="5080" algn="just">
              <a:lnSpc>
                <a:spcPct val="100000"/>
              </a:lnSpc>
            </a:pPr>
            <a:r>
              <a:rPr sz="1200" spc="-5" dirty="0">
                <a:latin typeface="Carlito"/>
                <a:cs typeface="Carlito"/>
              </a:rPr>
              <a:t>?" </a:t>
            </a:r>
            <a:r>
              <a:rPr sz="1200" spc="-20" dirty="0">
                <a:latin typeface="Carlito"/>
                <a:cs typeface="Carlito"/>
              </a:rPr>
              <a:t>ya </a:t>
            </a:r>
            <a:r>
              <a:rPr sz="1200" dirty="0">
                <a:latin typeface="Carlito"/>
                <a:cs typeface="Carlito"/>
              </a:rPr>
              <a:t>da </a:t>
            </a:r>
            <a:r>
              <a:rPr sz="1200" spc="-5" dirty="0">
                <a:latin typeface="Carlito"/>
                <a:cs typeface="Carlito"/>
              </a:rPr>
              <a:t>"Bu elemanı </a:t>
            </a:r>
            <a:r>
              <a:rPr sz="1200" spc="-10" dirty="0">
                <a:latin typeface="Carlito"/>
                <a:cs typeface="Carlito"/>
              </a:rPr>
              <a:t>başka </a:t>
            </a:r>
            <a:r>
              <a:rPr sz="1200" spc="-5" dirty="0">
                <a:latin typeface="Carlito"/>
                <a:cs typeface="Carlito"/>
              </a:rPr>
              <a:t>hangi </a:t>
            </a:r>
            <a:r>
              <a:rPr sz="1200" dirty="0">
                <a:latin typeface="Carlito"/>
                <a:cs typeface="Carlito"/>
              </a:rPr>
              <a:t>maddeden </a:t>
            </a:r>
            <a:r>
              <a:rPr sz="1200" spc="-10" dirty="0">
                <a:latin typeface="Carlito"/>
                <a:cs typeface="Carlito"/>
              </a:rPr>
              <a:t>üretebilirim </a:t>
            </a:r>
            <a:r>
              <a:rPr sz="1200" spc="-5" dirty="0">
                <a:latin typeface="Carlito"/>
                <a:cs typeface="Carlito"/>
              </a:rPr>
              <a:t>?" sorularıyla tasarım  </a:t>
            </a:r>
            <a:r>
              <a:rPr sz="1200" spc="-20" dirty="0">
                <a:latin typeface="Carlito"/>
                <a:cs typeface="Carlito"/>
              </a:rPr>
              <a:t>geliştirilir. </a:t>
            </a:r>
            <a:r>
              <a:rPr sz="1200" spc="-10" dirty="0">
                <a:latin typeface="Carlito"/>
                <a:cs typeface="Carlito"/>
              </a:rPr>
              <a:t>Fonksiyon </a:t>
            </a:r>
            <a:r>
              <a:rPr sz="1200" dirty="0">
                <a:latin typeface="Carlito"/>
                <a:cs typeface="Carlito"/>
              </a:rPr>
              <a:t>analizinde </a:t>
            </a:r>
            <a:r>
              <a:rPr sz="1200" spc="-5" dirty="0">
                <a:latin typeface="Carlito"/>
                <a:cs typeface="Carlito"/>
              </a:rPr>
              <a:t>ise, "Bu </a:t>
            </a:r>
            <a:r>
              <a:rPr sz="1200" dirty="0">
                <a:latin typeface="Carlito"/>
                <a:cs typeface="Carlito"/>
              </a:rPr>
              <a:t>eleman ne </a:t>
            </a:r>
            <a:r>
              <a:rPr sz="1200" spc="-5" dirty="0">
                <a:latin typeface="Carlito"/>
                <a:cs typeface="Carlito"/>
              </a:rPr>
              <a:t>iş </a:t>
            </a:r>
            <a:r>
              <a:rPr sz="1200" spc="-10" dirty="0">
                <a:latin typeface="Carlito"/>
                <a:cs typeface="Carlito"/>
              </a:rPr>
              <a:t>yapar?" </a:t>
            </a:r>
            <a:r>
              <a:rPr sz="1200" spc="-15" dirty="0">
                <a:latin typeface="Carlito"/>
                <a:cs typeface="Carlito"/>
              </a:rPr>
              <a:t>ve </a:t>
            </a:r>
            <a:r>
              <a:rPr sz="1200" dirty="0">
                <a:latin typeface="Carlito"/>
                <a:cs typeface="Carlito"/>
              </a:rPr>
              <a:t>" Bu </a:t>
            </a:r>
            <a:r>
              <a:rPr sz="1200" spc="-5" dirty="0">
                <a:latin typeface="Carlito"/>
                <a:cs typeface="Carlito"/>
              </a:rPr>
              <a:t>elemanın  yerine getirmek istediği </a:t>
            </a:r>
            <a:r>
              <a:rPr sz="1200" dirty="0">
                <a:latin typeface="Carlito"/>
                <a:cs typeface="Carlito"/>
              </a:rPr>
              <a:t>asıl </a:t>
            </a:r>
            <a:r>
              <a:rPr sz="1200" spc="-10" dirty="0">
                <a:latin typeface="Carlito"/>
                <a:cs typeface="Carlito"/>
              </a:rPr>
              <a:t>fonksiyon </a:t>
            </a:r>
            <a:r>
              <a:rPr sz="1200" spc="-5" dirty="0">
                <a:latin typeface="Carlito"/>
                <a:cs typeface="Carlito"/>
              </a:rPr>
              <a:t>nedir ?" sorularının cevapları </a:t>
            </a:r>
            <a:r>
              <a:rPr sz="1200" spc="-10" dirty="0">
                <a:latin typeface="Carlito"/>
                <a:cs typeface="Carlito"/>
              </a:rPr>
              <a:t>araştırılarak  </a:t>
            </a:r>
            <a:r>
              <a:rPr sz="1200" dirty="0">
                <a:latin typeface="Carlito"/>
                <a:cs typeface="Carlito"/>
              </a:rPr>
              <a:t>"Ana </a:t>
            </a:r>
            <a:r>
              <a:rPr sz="1200" spc="-10" dirty="0">
                <a:latin typeface="Carlito"/>
                <a:cs typeface="Carlito"/>
              </a:rPr>
              <a:t>Fonksiyon”</a:t>
            </a:r>
            <a:r>
              <a:rPr sz="1200" spc="-35" dirty="0">
                <a:latin typeface="Carlito"/>
                <a:cs typeface="Carlito"/>
              </a:rPr>
              <a:t> </a:t>
            </a:r>
            <a:r>
              <a:rPr sz="1200" spc="-30" dirty="0">
                <a:latin typeface="Carlito"/>
                <a:cs typeface="Carlito"/>
              </a:rPr>
              <a:t>bulunur.</a:t>
            </a:r>
            <a:endParaRPr sz="12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718012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2511" y="611836"/>
            <a:ext cx="185991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K</a:t>
            </a:r>
            <a:r>
              <a:rPr sz="2000" spc="-260" dirty="0"/>
              <a:t>A</a:t>
            </a:r>
            <a:r>
              <a:rPr sz="2000" dirty="0"/>
              <a:t>YNA</a:t>
            </a:r>
            <a:r>
              <a:rPr sz="2000" spc="-114" dirty="0"/>
              <a:t>K</a:t>
            </a:r>
            <a:r>
              <a:rPr sz="2000" spc="-5" dirty="0"/>
              <a:t>ÇA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40" y="1609345"/>
            <a:ext cx="8680450" cy="25987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591" indent="-342892" algn="just">
              <a:spcBef>
                <a:spcPts val="105"/>
              </a:spcBef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400" spc="-30" dirty="0">
                <a:latin typeface="Carlito"/>
                <a:cs typeface="Carlito"/>
              </a:rPr>
              <a:t>Ferry, </a:t>
            </a:r>
            <a:r>
              <a:rPr sz="1400" dirty="0">
                <a:latin typeface="Carlito"/>
                <a:cs typeface="Carlito"/>
              </a:rPr>
              <a:t>M. and </a:t>
            </a:r>
            <a:r>
              <a:rPr sz="1400" spc="-5" dirty="0">
                <a:latin typeface="Carlito"/>
                <a:cs typeface="Carlito"/>
              </a:rPr>
              <a:t>Brandon, </a:t>
            </a:r>
            <a:r>
              <a:rPr sz="1400" spc="-55" dirty="0">
                <a:latin typeface="Carlito"/>
                <a:cs typeface="Carlito"/>
              </a:rPr>
              <a:t>P.S., </a:t>
            </a:r>
            <a:r>
              <a:rPr sz="1400" dirty="0">
                <a:latin typeface="Carlito"/>
                <a:cs typeface="Carlito"/>
              </a:rPr>
              <a:t>1984. </a:t>
            </a:r>
            <a:r>
              <a:rPr sz="1400" spc="-10" dirty="0">
                <a:latin typeface="Carlito"/>
                <a:cs typeface="Carlito"/>
              </a:rPr>
              <a:t>Cost </a:t>
            </a:r>
            <a:r>
              <a:rPr sz="1400" dirty="0">
                <a:latin typeface="Carlito"/>
                <a:cs typeface="Carlito"/>
              </a:rPr>
              <a:t>Planning </a:t>
            </a:r>
            <a:r>
              <a:rPr sz="1400" spc="-5" dirty="0">
                <a:latin typeface="Carlito"/>
                <a:cs typeface="Carlito"/>
              </a:rPr>
              <a:t>of </a:t>
            </a:r>
            <a:r>
              <a:rPr sz="1400" dirty="0">
                <a:latin typeface="Carlito"/>
                <a:cs typeface="Carlito"/>
              </a:rPr>
              <a:t>Buildings,Billing and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dirty="0" smtClean="0">
                <a:latin typeface="Carlito"/>
                <a:cs typeface="Carlito"/>
              </a:rPr>
              <a:t>Sons</a:t>
            </a:r>
            <a:r>
              <a:rPr lang="tr-TR" sz="1400" dirty="0" smtClean="0">
                <a:latin typeface="Carlito"/>
                <a:cs typeface="Carlito"/>
              </a:rPr>
              <a:t> </a:t>
            </a:r>
            <a:r>
              <a:rPr sz="1400" spc="-5" dirty="0" smtClean="0">
                <a:latin typeface="Carlito"/>
                <a:cs typeface="Carlito"/>
              </a:rPr>
              <a:t>Limited</a:t>
            </a:r>
            <a:r>
              <a:rPr sz="1400" spc="-5" dirty="0">
                <a:latin typeface="Carlito"/>
                <a:cs typeface="Carlito"/>
              </a:rPr>
              <a:t>, </a:t>
            </a:r>
            <a:r>
              <a:rPr sz="1400" spc="-35" dirty="0">
                <a:latin typeface="Carlito"/>
                <a:cs typeface="Carlito"/>
              </a:rPr>
              <a:t>Worcester,</a:t>
            </a:r>
            <a:r>
              <a:rPr sz="1400" spc="1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England</a:t>
            </a: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400" spc="-30" dirty="0">
                <a:latin typeface="Carlito"/>
                <a:cs typeface="Carlito"/>
              </a:rPr>
              <a:t>Ferry, </a:t>
            </a:r>
            <a:r>
              <a:rPr sz="1400" spc="-20" dirty="0">
                <a:latin typeface="Carlito"/>
                <a:cs typeface="Carlito"/>
              </a:rPr>
              <a:t>D., </a:t>
            </a:r>
            <a:r>
              <a:rPr sz="1400" spc="-5" dirty="0">
                <a:latin typeface="Carlito"/>
                <a:cs typeface="Carlito"/>
              </a:rPr>
              <a:t>Brandon, </a:t>
            </a:r>
            <a:r>
              <a:rPr sz="1400" spc="-90" dirty="0">
                <a:latin typeface="Carlito"/>
                <a:cs typeface="Carlito"/>
              </a:rPr>
              <a:t>P., </a:t>
            </a:r>
            <a:r>
              <a:rPr sz="1400" dirty="0">
                <a:latin typeface="Carlito"/>
                <a:cs typeface="Carlito"/>
              </a:rPr>
              <a:t>1986. </a:t>
            </a:r>
            <a:r>
              <a:rPr sz="1400" spc="-10" dirty="0">
                <a:latin typeface="Carlito"/>
                <a:cs typeface="Carlito"/>
              </a:rPr>
              <a:t>Cost </a:t>
            </a:r>
            <a:r>
              <a:rPr sz="1400" dirty="0">
                <a:latin typeface="Carlito"/>
                <a:cs typeface="Carlito"/>
              </a:rPr>
              <a:t>Planning </a:t>
            </a:r>
            <a:r>
              <a:rPr sz="1400" spc="-5" dirty="0">
                <a:latin typeface="Carlito"/>
                <a:cs typeface="Carlito"/>
              </a:rPr>
              <a:t>of </a:t>
            </a:r>
            <a:r>
              <a:rPr sz="1400" dirty="0">
                <a:latin typeface="Carlito"/>
                <a:cs typeface="Carlito"/>
              </a:rPr>
              <a:t>Buildings, </a:t>
            </a:r>
            <a:r>
              <a:rPr sz="1400" spc="-5" dirty="0">
                <a:latin typeface="Carlito"/>
                <a:cs typeface="Carlito"/>
              </a:rPr>
              <a:t>Collins,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London</a:t>
            </a:r>
            <a:endParaRPr sz="14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400" spc="-5" dirty="0">
                <a:latin typeface="Carlito"/>
                <a:cs typeface="Carlito"/>
              </a:rPr>
              <a:t>Güvemli, </a:t>
            </a:r>
            <a:r>
              <a:rPr sz="1400" spc="-10" dirty="0">
                <a:latin typeface="Carlito"/>
                <a:cs typeface="Carlito"/>
              </a:rPr>
              <a:t>O., </a:t>
            </a:r>
            <a:r>
              <a:rPr sz="1400" dirty="0">
                <a:latin typeface="Carlito"/>
                <a:cs typeface="Carlito"/>
              </a:rPr>
              <a:t>1994. </a:t>
            </a:r>
            <a:r>
              <a:rPr sz="1400" spc="-25" dirty="0">
                <a:latin typeface="Carlito"/>
                <a:cs typeface="Carlito"/>
              </a:rPr>
              <a:t>Yatırım </a:t>
            </a:r>
            <a:r>
              <a:rPr sz="1400" spc="-10" dirty="0">
                <a:latin typeface="Carlito"/>
                <a:cs typeface="Carlito"/>
              </a:rPr>
              <a:t>Projelerinin </a:t>
            </a:r>
            <a:r>
              <a:rPr sz="1400" spc="-5" dirty="0">
                <a:latin typeface="Carlito"/>
                <a:cs typeface="Carlito"/>
              </a:rPr>
              <a:t>Düzenlenmesi </a:t>
            </a:r>
            <a:r>
              <a:rPr sz="1400" spc="-5" dirty="0" err="1">
                <a:latin typeface="Carlito"/>
                <a:cs typeface="Carlito"/>
              </a:rPr>
              <a:t>Değerlendirilmesi</a:t>
            </a:r>
            <a:r>
              <a:rPr sz="1400" spc="75" dirty="0">
                <a:latin typeface="Carlito"/>
                <a:cs typeface="Carlito"/>
              </a:rPr>
              <a:t> </a:t>
            </a:r>
            <a:r>
              <a:rPr sz="1400" spc="-15" dirty="0" err="1" smtClean="0">
                <a:latin typeface="Carlito"/>
                <a:cs typeface="Carlito"/>
              </a:rPr>
              <a:t>ve</a:t>
            </a:r>
            <a:r>
              <a:rPr lang="tr-TR" sz="1400" dirty="0">
                <a:latin typeface="Carlito"/>
                <a:cs typeface="Carlito"/>
              </a:rPr>
              <a:t> </a:t>
            </a:r>
            <a:r>
              <a:rPr sz="1400" spc="-5" dirty="0" err="1" smtClean="0">
                <a:latin typeface="Carlito"/>
                <a:cs typeface="Carlito"/>
              </a:rPr>
              <a:t>İzlenmesi</a:t>
            </a:r>
            <a:r>
              <a:rPr sz="1400" spc="-5" dirty="0">
                <a:latin typeface="Carlito"/>
                <a:cs typeface="Carlito"/>
              </a:rPr>
              <a:t>, Marmara </a:t>
            </a:r>
            <a:r>
              <a:rPr sz="1400" spc="-10" dirty="0">
                <a:latin typeface="Carlito"/>
                <a:cs typeface="Carlito"/>
              </a:rPr>
              <a:t>Üniversitesi </a:t>
            </a:r>
            <a:r>
              <a:rPr sz="1400" dirty="0">
                <a:latin typeface="Carlito"/>
                <a:cs typeface="Carlito"/>
              </a:rPr>
              <a:t>Nihad </a:t>
            </a:r>
            <a:r>
              <a:rPr sz="1400" spc="-15" dirty="0">
                <a:latin typeface="Carlito"/>
                <a:cs typeface="Carlito"/>
              </a:rPr>
              <a:t>Sayar </a:t>
            </a:r>
            <a:r>
              <a:rPr sz="1400" dirty="0">
                <a:latin typeface="Carlito"/>
                <a:cs typeface="Carlito"/>
              </a:rPr>
              <a:t>Eğitim </a:t>
            </a:r>
            <a:r>
              <a:rPr sz="1400" spc="-20" dirty="0">
                <a:latin typeface="Carlito"/>
                <a:cs typeface="Carlito"/>
              </a:rPr>
              <a:t>Vakfı Yayınları, </a:t>
            </a:r>
            <a:r>
              <a:rPr sz="1400" dirty="0">
                <a:latin typeface="Carlito"/>
                <a:cs typeface="Carlito"/>
              </a:rPr>
              <a:t>5.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5" dirty="0" err="1" smtClean="0">
                <a:latin typeface="Carlito"/>
                <a:cs typeface="Carlito"/>
              </a:rPr>
              <a:t>Baskı</a:t>
            </a:r>
            <a:r>
              <a:rPr sz="1400" spc="-5" dirty="0" smtClean="0">
                <a:latin typeface="Carlito"/>
                <a:cs typeface="Carlito"/>
              </a:rPr>
              <a:t>,</a:t>
            </a:r>
            <a:r>
              <a:rPr lang="tr-TR" sz="1400" dirty="0">
                <a:latin typeface="Carlito"/>
                <a:cs typeface="Carlito"/>
              </a:rPr>
              <a:t> </a:t>
            </a:r>
            <a:r>
              <a:rPr sz="1400" spc="-5" dirty="0" smtClean="0">
                <a:latin typeface="Carlito"/>
                <a:cs typeface="Carlito"/>
              </a:rPr>
              <a:t>İstanbul</a:t>
            </a:r>
            <a:r>
              <a:rPr sz="1400" spc="-5" dirty="0">
                <a:latin typeface="Carlito"/>
                <a:cs typeface="Carlito"/>
              </a:rPr>
              <a:t>.</a:t>
            </a:r>
            <a:endParaRPr sz="1400" dirty="0">
              <a:latin typeface="Carlito"/>
              <a:cs typeface="Carlito"/>
            </a:endParaRPr>
          </a:p>
          <a:p>
            <a:pPr marL="355591" marR="791825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400" spc="-15" dirty="0">
                <a:latin typeface="Carlito"/>
                <a:cs typeface="Carlito"/>
              </a:rPr>
              <a:t>Karslı, </a:t>
            </a:r>
            <a:r>
              <a:rPr sz="1400" spc="-20" dirty="0">
                <a:latin typeface="Carlito"/>
                <a:cs typeface="Carlito"/>
              </a:rPr>
              <a:t>D., </a:t>
            </a:r>
            <a:r>
              <a:rPr sz="1400" dirty="0">
                <a:latin typeface="Carlito"/>
                <a:cs typeface="Carlito"/>
              </a:rPr>
              <a:t>1998. </a:t>
            </a:r>
            <a:r>
              <a:rPr sz="1400" spc="-5" dirty="0">
                <a:latin typeface="Carlito"/>
                <a:cs typeface="Carlito"/>
              </a:rPr>
              <a:t>İnşaat Süresini </a:t>
            </a:r>
            <a:r>
              <a:rPr sz="1400" spc="-10" dirty="0">
                <a:latin typeface="Carlito"/>
                <a:cs typeface="Carlito"/>
              </a:rPr>
              <a:t>Etkileyen Faktörler veİnşaat </a:t>
            </a:r>
            <a:r>
              <a:rPr sz="1400" spc="-5" dirty="0">
                <a:latin typeface="Carlito"/>
                <a:cs typeface="Carlito"/>
              </a:rPr>
              <a:t>Süresi </a:t>
            </a:r>
            <a:r>
              <a:rPr sz="1400" spc="-30" dirty="0">
                <a:latin typeface="Carlito"/>
                <a:cs typeface="Carlito"/>
              </a:rPr>
              <a:t>Tahmin  </a:t>
            </a:r>
            <a:r>
              <a:rPr sz="1400" spc="-5" dirty="0">
                <a:latin typeface="Carlito"/>
                <a:cs typeface="Carlito"/>
              </a:rPr>
              <a:t>Modelleri, </a:t>
            </a:r>
            <a:r>
              <a:rPr sz="1400" spc="-25" dirty="0">
                <a:latin typeface="Carlito"/>
                <a:cs typeface="Carlito"/>
              </a:rPr>
              <a:t>Yüksek </a:t>
            </a:r>
            <a:r>
              <a:rPr sz="1400" spc="-5" dirty="0">
                <a:latin typeface="Carlito"/>
                <a:cs typeface="Carlito"/>
              </a:rPr>
              <a:t>Lisans </a:t>
            </a:r>
            <a:r>
              <a:rPr sz="1400" spc="-45" dirty="0">
                <a:latin typeface="Carlito"/>
                <a:cs typeface="Carlito"/>
              </a:rPr>
              <a:t>Tezi, </a:t>
            </a:r>
            <a:r>
              <a:rPr sz="1400" spc="-70" dirty="0">
                <a:latin typeface="Carlito"/>
                <a:cs typeface="Carlito"/>
              </a:rPr>
              <a:t>İ.T.Ü. </a:t>
            </a:r>
            <a:r>
              <a:rPr sz="1400" spc="-10" dirty="0">
                <a:latin typeface="Carlito"/>
                <a:cs typeface="Carlito"/>
              </a:rPr>
              <a:t>Fen </a:t>
            </a:r>
            <a:r>
              <a:rPr sz="1400" spc="-5" dirty="0">
                <a:latin typeface="Carlito"/>
                <a:cs typeface="Carlito"/>
              </a:rPr>
              <a:t>Bilimleri Enstitüsü,</a:t>
            </a:r>
            <a:r>
              <a:rPr sz="1400" spc="229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İstanbul.</a:t>
            </a:r>
            <a:endParaRPr sz="14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400" spc="-35" dirty="0">
                <a:latin typeface="Carlito"/>
                <a:cs typeface="Carlito"/>
              </a:rPr>
              <a:t>Kelly, </a:t>
            </a:r>
            <a:r>
              <a:rPr sz="1400" spc="-10" dirty="0">
                <a:latin typeface="Carlito"/>
                <a:cs typeface="Carlito"/>
              </a:rPr>
              <a:t>J., </a:t>
            </a:r>
            <a:r>
              <a:rPr sz="1400" dirty="0">
                <a:latin typeface="Carlito"/>
                <a:cs typeface="Carlito"/>
              </a:rPr>
              <a:t>1992. </a:t>
            </a:r>
            <a:r>
              <a:rPr sz="1400" spc="-5" dirty="0">
                <a:latin typeface="Carlito"/>
                <a:cs typeface="Carlito"/>
              </a:rPr>
              <a:t>Some Thouhts on </a:t>
            </a:r>
            <a:r>
              <a:rPr sz="1400" spc="-10" dirty="0">
                <a:latin typeface="Carlito"/>
                <a:cs typeface="Carlito"/>
              </a:rPr>
              <a:t>Cost </a:t>
            </a:r>
            <a:r>
              <a:rPr sz="1400" dirty="0">
                <a:latin typeface="Carlito"/>
                <a:cs typeface="Carlito"/>
              </a:rPr>
              <a:t>Modelling, </a:t>
            </a:r>
            <a:r>
              <a:rPr sz="1400" spc="-5" dirty="0">
                <a:latin typeface="Carlito"/>
                <a:cs typeface="Carlito"/>
              </a:rPr>
              <a:t>Harriot </a:t>
            </a:r>
            <a:r>
              <a:rPr sz="1400" spc="-25" dirty="0">
                <a:latin typeface="Carlito"/>
                <a:cs typeface="Carlito"/>
              </a:rPr>
              <a:t>–Watt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University</a:t>
            </a:r>
            <a:endParaRPr sz="14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400" spc="-10" dirty="0">
                <a:latin typeface="Carlito"/>
                <a:cs typeface="Carlito"/>
              </a:rPr>
              <a:t>Kıvanç, </a:t>
            </a:r>
            <a:r>
              <a:rPr sz="1400" spc="-70" dirty="0">
                <a:latin typeface="Carlito"/>
                <a:cs typeface="Carlito"/>
              </a:rPr>
              <a:t>T., </a:t>
            </a:r>
            <a:r>
              <a:rPr sz="1400" dirty="0">
                <a:latin typeface="Carlito"/>
                <a:cs typeface="Carlito"/>
              </a:rPr>
              <a:t>1985. </a:t>
            </a:r>
            <a:r>
              <a:rPr sz="1400" spc="-25" dirty="0">
                <a:latin typeface="Carlito"/>
                <a:cs typeface="Carlito"/>
              </a:rPr>
              <a:t>Yatırım </a:t>
            </a:r>
            <a:r>
              <a:rPr sz="1400" spc="-10" dirty="0">
                <a:latin typeface="Carlito"/>
                <a:cs typeface="Carlito"/>
              </a:rPr>
              <a:t>Projesinin </a:t>
            </a:r>
            <a:r>
              <a:rPr sz="1400" spc="-5" dirty="0">
                <a:latin typeface="Carlito"/>
                <a:cs typeface="Carlito"/>
              </a:rPr>
              <a:t>Hazırlanması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Değerlendirilmesi,</a:t>
            </a:r>
            <a:r>
              <a:rPr sz="1400" spc="175" dirty="0">
                <a:latin typeface="Carlito"/>
                <a:cs typeface="Carlito"/>
              </a:rPr>
              <a:t> </a:t>
            </a:r>
            <a:r>
              <a:rPr sz="1400" spc="-10" dirty="0" err="1" smtClean="0">
                <a:latin typeface="Carlito"/>
                <a:cs typeface="Carlito"/>
              </a:rPr>
              <a:t>Devlet</a:t>
            </a:r>
            <a:r>
              <a:rPr lang="tr-TR" sz="1400" dirty="0">
                <a:latin typeface="Carlito"/>
                <a:cs typeface="Carlito"/>
              </a:rPr>
              <a:t> </a:t>
            </a:r>
            <a:r>
              <a:rPr sz="1400" spc="-25" dirty="0" err="1" smtClean="0">
                <a:latin typeface="Carlito"/>
                <a:cs typeface="Carlito"/>
              </a:rPr>
              <a:t>Yatırım</a:t>
            </a:r>
            <a:r>
              <a:rPr sz="1400" spc="-25" dirty="0" smtClean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Bankası </a:t>
            </a:r>
            <a:r>
              <a:rPr sz="1400" spc="-20" dirty="0">
                <a:latin typeface="Carlito"/>
                <a:cs typeface="Carlito"/>
              </a:rPr>
              <a:t>Yayınları. </a:t>
            </a:r>
            <a:r>
              <a:rPr sz="1400" spc="-10" dirty="0">
                <a:latin typeface="Carlito"/>
                <a:cs typeface="Carlito"/>
              </a:rPr>
              <a:t>Ankara,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s.99.</a:t>
            </a:r>
            <a:endParaRPr sz="14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400" spc="-10" dirty="0">
                <a:latin typeface="Carlito"/>
                <a:cs typeface="Carlito"/>
              </a:rPr>
              <a:t>Kobu, </a:t>
            </a:r>
            <a:r>
              <a:rPr sz="1400" dirty="0">
                <a:latin typeface="Carlito"/>
                <a:cs typeface="Carlito"/>
              </a:rPr>
              <a:t>B., 1987. </a:t>
            </a:r>
            <a:r>
              <a:rPr sz="1400" spc="-10" dirty="0">
                <a:latin typeface="Carlito"/>
                <a:cs typeface="Carlito"/>
              </a:rPr>
              <a:t>Üretim </a:t>
            </a:r>
            <a:r>
              <a:rPr sz="1400" spc="-20" dirty="0">
                <a:latin typeface="Carlito"/>
                <a:cs typeface="Carlito"/>
              </a:rPr>
              <a:t>Yönetimi, </a:t>
            </a:r>
            <a:r>
              <a:rPr sz="1400" spc="-10" dirty="0">
                <a:latin typeface="Carlito"/>
                <a:cs typeface="Carlito"/>
              </a:rPr>
              <a:t>İstanbul Üniversitesi </a:t>
            </a:r>
            <a:r>
              <a:rPr sz="1400" spc="-20" dirty="0">
                <a:latin typeface="Carlito"/>
                <a:cs typeface="Carlito"/>
              </a:rPr>
              <a:t>Yayınları,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İstanbul.</a:t>
            </a:r>
            <a:endParaRPr sz="1400" dirty="0">
              <a:latin typeface="Carlito"/>
              <a:cs typeface="Carlito"/>
            </a:endParaRPr>
          </a:p>
          <a:p>
            <a:pPr marL="355591" indent="-342892" algn="just">
              <a:buFont typeface="Arial"/>
              <a:buChar char="•"/>
              <a:tabLst>
                <a:tab pos="354956" algn="l"/>
                <a:tab pos="355591" algn="l"/>
              </a:tabLst>
            </a:pPr>
            <a:r>
              <a:rPr sz="1400" spc="-15" dirty="0">
                <a:latin typeface="Carlito"/>
                <a:cs typeface="Carlito"/>
              </a:rPr>
              <a:t>Kreps </a:t>
            </a:r>
            <a:r>
              <a:rPr sz="1400" dirty="0">
                <a:latin typeface="Carlito"/>
                <a:cs typeface="Carlito"/>
              </a:rPr>
              <a:t>R.E., </a:t>
            </a:r>
            <a:r>
              <a:rPr sz="1400" spc="-5" dirty="0">
                <a:latin typeface="Carlito"/>
                <a:cs typeface="Carlito"/>
              </a:rPr>
              <a:t>Slomba </a:t>
            </a:r>
            <a:r>
              <a:rPr sz="1400" spc="-75" dirty="0">
                <a:latin typeface="Carlito"/>
                <a:cs typeface="Carlito"/>
              </a:rPr>
              <a:t>J.W., </a:t>
            </a:r>
            <a:r>
              <a:rPr sz="1400" dirty="0">
                <a:latin typeface="Carlito"/>
                <a:cs typeface="Carlito"/>
              </a:rPr>
              <a:t>1990. </a:t>
            </a:r>
            <a:r>
              <a:rPr sz="1400" spc="-5" dirty="0">
                <a:latin typeface="Carlito"/>
                <a:cs typeface="Carlito"/>
              </a:rPr>
              <a:t>Conceptual Estimating </a:t>
            </a:r>
            <a:r>
              <a:rPr sz="1400" spc="-15" dirty="0">
                <a:latin typeface="Carlito"/>
                <a:cs typeface="Carlito"/>
              </a:rPr>
              <a:t>Systems </a:t>
            </a:r>
            <a:r>
              <a:rPr sz="1400" dirty="0">
                <a:latin typeface="Carlito"/>
                <a:cs typeface="Carlito"/>
              </a:rPr>
              <a:t>and </a:t>
            </a:r>
            <a:r>
              <a:rPr sz="1400" spc="-5" dirty="0">
                <a:latin typeface="Carlito"/>
                <a:cs typeface="Carlito"/>
              </a:rPr>
              <a:t>Their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5" dirty="0" smtClean="0">
                <a:latin typeface="Carlito"/>
                <a:cs typeface="Carlito"/>
              </a:rPr>
              <a:t>Benefits,</a:t>
            </a:r>
            <a:r>
              <a:rPr lang="tr-TR" sz="1400" dirty="0">
                <a:latin typeface="Carlito"/>
                <a:cs typeface="Carlito"/>
              </a:rPr>
              <a:t> </a:t>
            </a:r>
            <a:r>
              <a:rPr sz="1400" dirty="0" smtClean="0">
                <a:latin typeface="Carlito"/>
                <a:cs typeface="Carlito"/>
              </a:rPr>
              <a:t>AACE </a:t>
            </a:r>
            <a:r>
              <a:rPr sz="1400" spc="-5" dirty="0">
                <a:latin typeface="Carlito"/>
                <a:cs typeface="Carlito"/>
              </a:rPr>
              <a:t>International </a:t>
            </a:r>
            <a:r>
              <a:rPr sz="1400" spc="-15" dirty="0">
                <a:latin typeface="Carlito"/>
                <a:cs typeface="Carlito"/>
              </a:rPr>
              <a:t>Transactions, </a:t>
            </a:r>
            <a:r>
              <a:rPr sz="1400" dirty="0">
                <a:latin typeface="Carlito"/>
                <a:cs typeface="Carlito"/>
              </a:rPr>
              <a:t>ABI / INFORM </a:t>
            </a:r>
            <a:r>
              <a:rPr sz="1400" spc="-5" dirty="0">
                <a:latin typeface="Carlito"/>
                <a:cs typeface="Carlito"/>
              </a:rPr>
              <a:t>Global,</a:t>
            </a:r>
            <a:r>
              <a:rPr sz="1400" spc="-50" dirty="0">
                <a:latin typeface="Carlito"/>
                <a:cs typeface="Carlito"/>
              </a:rPr>
              <a:t> </a:t>
            </a:r>
            <a:r>
              <a:rPr sz="1400" spc="5" dirty="0">
                <a:latin typeface="Carlito"/>
                <a:cs typeface="Carlito"/>
              </a:rPr>
              <a:t>68.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26424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12523</TotalTime>
  <Words>714</Words>
  <Application>Microsoft Office PowerPoint</Application>
  <PresentationFormat>Ekran Gösterisi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Carlito</vt:lpstr>
      <vt:lpstr>Wingdings</vt:lpstr>
      <vt:lpstr>ekonomi</vt:lpstr>
      <vt:lpstr>1_Rics</vt:lpstr>
      <vt:lpstr>h.t.</vt:lpstr>
      <vt:lpstr>PowerPoint Sunusu</vt:lpstr>
      <vt:lpstr>TAKDİM PLANI</vt:lpstr>
      <vt:lpstr>DEĞER YÖNETİMİ</vt:lpstr>
      <vt:lpstr>DEĞER YÖNETİMİ</vt:lpstr>
      <vt:lpstr>DEĞER YÖNETİMİ</vt:lpstr>
      <vt:lpstr>DEĞER YÖNETİMİ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814</cp:revision>
  <cp:lastPrinted>2016-10-24T07:53:35Z</cp:lastPrinted>
  <dcterms:created xsi:type="dcterms:W3CDTF">2016-09-18T09:35:24Z</dcterms:created>
  <dcterms:modified xsi:type="dcterms:W3CDTF">2020-02-28T06:47:37Z</dcterms:modified>
</cp:coreProperties>
</file>