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1" r:id="rId3"/>
    <p:sldMasterId id="2147483700" r:id="rId4"/>
    <p:sldMasterId id="2147483709" r:id="rId5"/>
  </p:sldMasterIdLst>
  <p:notesMasterIdLst>
    <p:notesMasterId r:id="rId100"/>
  </p:notesMasterIdLst>
  <p:sldIdLst>
    <p:sldId id="257" r:id="rId6"/>
    <p:sldId id="794" r:id="rId7"/>
    <p:sldId id="759" r:id="rId8"/>
    <p:sldId id="795" r:id="rId9"/>
    <p:sldId id="760" r:id="rId10"/>
    <p:sldId id="811" r:id="rId11"/>
    <p:sldId id="707" r:id="rId12"/>
    <p:sldId id="796" r:id="rId13"/>
    <p:sldId id="761" r:id="rId14"/>
    <p:sldId id="800" r:id="rId15"/>
    <p:sldId id="801" r:id="rId16"/>
    <p:sldId id="802" r:id="rId17"/>
    <p:sldId id="803" r:id="rId18"/>
    <p:sldId id="804" r:id="rId19"/>
    <p:sldId id="805" r:id="rId20"/>
    <p:sldId id="806" r:id="rId21"/>
    <p:sldId id="807" r:id="rId22"/>
    <p:sldId id="808" r:id="rId23"/>
    <p:sldId id="809" r:id="rId24"/>
    <p:sldId id="810" r:id="rId25"/>
    <p:sldId id="812" r:id="rId26"/>
    <p:sldId id="763" r:id="rId27"/>
    <p:sldId id="764" r:id="rId28"/>
    <p:sldId id="765" r:id="rId29"/>
    <p:sldId id="766" r:id="rId30"/>
    <p:sldId id="769" r:id="rId31"/>
    <p:sldId id="770" r:id="rId32"/>
    <p:sldId id="775" r:id="rId33"/>
    <p:sldId id="777" r:id="rId34"/>
    <p:sldId id="783" r:id="rId35"/>
    <p:sldId id="784" r:id="rId36"/>
    <p:sldId id="785" r:id="rId37"/>
    <p:sldId id="787" r:id="rId38"/>
    <p:sldId id="788" r:id="rId39"/>
    <p:sldId id="789" r:id="rId40"/>
    <p:sldId id="791" r:id="rId41"/>
    <p:sldId id="792" r:id="rId42"/>
    <p:sldId id="793" r:id="rId43"/>
    <p:sldId id="709" r:id="rId44"/>
    <p:sldId id="679" r:id="rId45"/>
    <p:sldId id="706" r:id="rId46"/>
    <p:sldId id="710" r:id="rId47"/>
    <p:sldId id="711" r:id="rId48"/>
    <p:sldId id="712" r:id="rId49"/>
    <p:sldId id="713" r:id="rId50"/>
    <p:sldId id="714" r:id="rId51"/>
    <p:sldId id="715" r:id="rId52"/>
    <p:sldId id="716" r:id="rId53"/>
    <p:sldId id="717" r:id="rId54"/>
    <p:sldId id="718" r:id="rId55"/>
    <p:sldId id="719" r:id="rId56"/>
    <p:sldId id="720" r:id="rId57"/>
    <p:sldId id="721" r:id="rId58"/>
    <p:sldId id="723" r:id="rId59"/>
    <p:sldId id="525" r:id="rId60"/>
    <p:sldId id="798" r:id="rId61"/>
    <p:sldId id="799" r:id="rId62"/>
    <p:sldId id="722" r:id="rId63"/>
    <p:sldId id="797" r:id="rId64"/>
    <p:sldId id="724" r:id="rId65"/>
    <p:sldId id="725" r:id="rId66"/>
    <p:sldId id="726" r:id="rId67"/>
    <p:sldId id="727" r:id="rId68"/>
    <p:sldId id="728" r:id="rId69"/>
    <p:sldId id="729" r:id="rId70"/>
    <p:sldId id="730" r:id="rId71"/>
    <p:sldId id="731" r:id="rId72"/>
    <p:sldId id="732" r:id="rId73"/>
    <p:sldId id="733" r:id="rId74"/>
    <p:sldId id="734" r:id="rId75"/>
    <p:sldId id="735" r:id="rId76"/>
    <p:sldId id="736" r:id="rId77"/>
    <p:sldId id="737" r:id="rId78"/>
    <p:sldId id="738" r:id="rId79"/>
    <p:sldId id="739" r:id="rId80"/>
    <p:sldId id="740" r:id="rId81"/>
    <p:sldId id="741" r:id="rId82"/>
    <p:sldId id="742" r:id="rId83"/>
    <p:sldId id="743" r:id="rId84"/>
    <p:sldId id="744" r:id="rId85"/>
    <p:sldId id="745" r:id="rId86"/>
    <p:sldId id="746" r:id="rId87"/>
    <p:sldId id="747" r:id="rId88"/>
    <p:sldId id="748" r:id="rId89"/>
    <p:sldId id="749" r:id="rId90"/>
    <p:sldId id="750" r:id="rId91"/>
    <p:sldId id="751" r:id="rId92"/>
    <p:sldId id="752" r:id="rId93"/>
    <p:sldId id="753" r:id="rId94"/>
    <p:sldId id="754" r:id="rId95"/>
    <p:sldId id="755" r:id="rId96"/>
    <p:sldId id="756" r:id="rId97"/>
    <p:sldId id="757" r:id="rId98"/>
    <p:sldId id="758" r:id="rId9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p:restoredTop sz="94660"/>
  </p:normalViewPr>
  <p:slideViewPr>
    <p:cSldViewPr>
      <p:cViewPr varScale="1">
        <p:scale>
          <a:sx n="91" d="100"/>
          <a:sy n="91" d="100"/>
        </p:scale>
        <p:origin x="-1644" y="-114"/>
      </p:cViewPr>
      <p:guideLst>
        <p:guide orient="horz" pos="2160"/>
        <p:guide pos="2880"/>
      </p:guideLst>
    </p:cSldViewPr>
  </p:slideViewPr>
  <p:notesTextViewPr>
    <p:cViewPr>
      <p:scale>
        <a:sx n="1" d="1"/>
        <a:sy n="1" d="1"/>
      </p:scale>
      <p:origin x="0" y="0"/>
    </p:cViewPr>
  </p:notesTextViewPr>
  <p:sorterViewPr>
    <p:cViewPr>
      <p:scale>
        <a:sx n="100" d="100"/>
        <a:sy n="100" d="100"/>
      </p:scale>
      <p:origin x="0" y="2060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234D6E-9D74-42DB-8B50-D6AF1EE08316}" type="datetimeFigureOut">
              <a:rPr lang="tr-TR" smtClean="0"/>
              <a:pPr/>
              <a:t>07.02.2020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4FD64B-B0C4-4EF7-B3CB-7BF01B1F43E7}" type="slidenum">
              <a:rPr lang="tr-TR" smtClean="0"/>
              <a:pPr/>
              <a:t>‹#›</a:t>
            </a:fld>
            <a:endParaRPr lang="tr-TR"/>
          </a:p>
        </p:txBody>
      </p:sp>
    </p:spTree>
    <p:extLst>
      <p:ext uri="{BB962C8B-B14F-4D97-AF65-F5344CB8AC3E}">
        <p14:creationId xmlns:p14="http://schemas.microsoft.com/office/powerpoint/2010/main" xmlns="" val="123227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tr-TR" alt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ayt Görüntüsü Yer Tutucusu 1"/>
          <p:cNvSpPr>
            <a:spLocks noGrp="1" noRot="1" noChangeAspect="1" noTextEdit="1"/>
          </p:cNvSpPr>
          <p:nvPr>
            <p:ph type="sldImg"/>
          </p:nvPr>
        </p:nvSpPr>
        <p:spPr>
          <a:ln/>
        </p:spPr>
      </p:sp>
      <p:sp>
        <p:nvSpPr>
          <p:cNvPr id="96259"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96260"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A0A759-DA7C-4E8A-A377-52661EE72604}" type="slidenum">
              <a:rPr lang="tr-TR" altLang="tr-TR" smtClean="0"/>
              <a:pPr eaLnBrk="1" hangingPunct="1"/>
              <a:t>61</a:t>
            </a:fld>
            <a:endParaRPr lang="tr-TR" alt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ayt Görüntüsü Yer Tutucusu 1"/>
          <p:cNvSpPr>
            <a:spLocks noGrp="1" noRot="1" noChangeAspect="1" noTextEdit="1"/>
          </p:cNvSpPr>
          <p:nvPr>
            <p:ph type="sldImg"/>
          </p:nvPr>
        </p:nvSpPr>
        <p:spPr>
          <a:ln/>
        </p:spPr>
      </p:sp>
      <p:sp>
        <p:nvSpPr>
          <p:cNvPr id="97283"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97284"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3C02A8-92F6-44A1-A142-504EC9F68A5B}" type="slidenum">
              <a:rPr lang="tr-TR" altLang="tr-TR" smtClean="0"/>
              <a:pPr eaLnBrk="1" hangingPunct="1"/>
              <a:t>62</a:t>
            </a:fld>
            <a:endParaRPr lang="tr-TR" alt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Slayt Görüntüsü Yer Tutucusu"/>
          <p:cNvSpPr>
            <a:spLocks noGrp="1" noRot="1" noChangeAspect="1" noTextEdit="1"/>
          </p:cNvSpPr>
          <p:nvPr>
            <p:ph type="sldImg"/>
          </p:nvPr>
        </p:nvSpPr>
        <p:spPr>
          <a:ln/>
        </p:spPr>
      </p:sp>
      <p:sp>
        <p:nvSpPr>
          <p:cNvPr id="98307" name="2 Not Yer Tutucusu"/>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98308" name="3 Slayt Numarası Yer Tutucusu"/>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282D37-3819-4281-8377-ED06C563FDCC}" type="slidenum">
              <a:rPr lang="en-US" altLang="tr-TR" smtClean="0"/>
              <a:pPr eaLnBrk="1" hangingPunct="1"/>
              <a:t>63</a:t>
            </a:fld>
            <a:endParaRPr lang="en-US" alt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AE19B69-3193-459C-97B6-19C4DD667CD1}" type="slidenum">
              <a:rPr lang="en-US" altLang="tr-TR" smtClean="0">
                <a:latin typeface="Calibri" pitchFamily="34" charset="0"/>
                <a:cs typeface="Arial" charset="0"/>
              </a:rPr>
              <a:pPr eaLnBrk="1" hangingPunct="1"/>
              <a:t>64</a:t>
            </a:fld>
            <a:endParaRPr lang="en-US" altLang="tr-TR" smtClean="0">
              <a:latin typeface="Calibri" pitchFamily="34" charset="0"/>
              <a:cs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086593-93AC-4D8F-9099-9FE5B6E17726}" type="slidenum">
              <a:rPr lang="en-US" altLang="tr-TR" smtClean="0">
                <a:latin typeface="Calibri" pitchFamily="34" charset="0"/>
                <a:cs typeface="Arial" charset="0"/>
              </a:rPr>
              <a:pPr eaLnBrk="1" hangingPunct="1"/>
              <a:t>65</a:t>
            </a:fld>
            <a:endParaRPr lang="en-US" altLang="tr-TR" smtClean="0">
              <a:latin typeface="Calibri" pitchFamily="34" charset="0"/>
              <a:cs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6148B6-2067-4D95-801C-CDEA7CA411F0}" type="slidenum">
              <a:rPr lang="en-US" altLang="tr-TR" smtClean="0">
                <a:latin typeface="Calibri" pitchFamily="34" charset="0"/>
                <a:cs typeface="Arial" charset="0"/>
              </a:rPr>
              <a:pPr eaLnBrk="1" hangingPunct="1"/>
              <a:t>66</a:t>
            </a:fld>
            <a:endParaRPr lang="en-US" altLang="tr-TR" smtClean="0">
              <a:latin typeface="Calibri" pitchFamily="34" charset="0"/>
              <a:cs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53DE91-B886-4A5E-8CCB-AEDC92FBB123}" type="slidenum">
              <a:rPr lang="en-US" altLang="tr-TR" smtClean="0">
                <a:latin typeface="Calibri" pitchFamily="34" charset="0"/>
                <a:cs typeface="Arial" charset="0"/>
              </a:rPr>
              <a:pPr eaLnBrk="1" hangingPunct="1"/>
              <a:t>68</a:t>
            </a:fld>
            <a:endParaRPr lang="en-US" altLang="tr-TR" smtClean="0">
              <a:latin typeface="Calibri" pitchFamily="34" charset="0"/>
              <a:cs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tr-TR" altLang="tr-TR"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ayt Görüntüsü Yer Tutucusu 1"/>
          <p:cNvSpPr>
            <a:spLocks noGrp="1" noRot="1" noChangeAspect="1" noTextEdit="1"/>
          </p:cNvSpPr>
          <p:nvPr>
            <p:ph type="sldImg"/>
          </p:nvPr>
        </p:nvSpPr>
        <p:spPr>
          <a:ln/>
        </p:spPr>
      </p:sp>
      <p:sp>
        <p:nvSpPr>
          <p:cNvPr id="103427"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3428"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1F2AE2-1470-4C60-9674-616D28C634E2}" type="slidenum">
              <a:rPr lang="tr-TR" altLang="tr-TR" smtClean="0"/>
              <a:pPr eaLnBrk="1" hangingPunct="1"/>
              <a:t>71</a:t>
            </a:fld>
            <a:endParaRPr lang="tr-TR" alt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ayt Görüntüsü Yer Tutucusu 1"/>
          <p:cNvSpPr>
            <a:spLocks noGrp="1" noRot="1" noChangeAspect="1" noTextEdit="1"/>
          </p:cNvSpPr>
          <p:nvPr>
            <p:ph type="sldImg"/>
          </p:nvPr>
        </p:nvSpPr>
        <p:spPr>
          <a:ln/>
        </p:spPr>
      </p:sp>
      <p:sp>
        <p:nvSpPr>
          <p:cNvPr id="104451"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4452"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528AD9-65D4-4A0C-9484-B6086B53F608}" type="slidenum">
              <a:rPr lang="tr-TR" altLang="tr-TR" smtClean="0"/>
              <a:pPr eaLnBrk="1" hangingPunct="1"/>
              <a:t>73</a:t>
            </a:fld>
            <a:endParaRPr lang="tr-TR" alt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ayt Görüntüsü Yer Tutucusu 1"/>
          <p:cNvSpPr>
            <a:spLocks noGrp="1" noRot="1" noChangeAspect="1" noTextEdit="1"/>
          </p:cNvSpPr>
          <p:nvPr>
            <p:ph type="sldImg"/>
          </p:nvPr>
        </p:nvSpPr>
        <p:spPr>
          <a:ln/>
        </p:spPr>
      </p:sp>
      <p:sp>
        <p:nvSpPr>
          <p:cNvPr id="105475"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5476"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9CFB69-A575-4D79-84D2-1700B3336D3C}" type="slidenum">
              <a:rPr lang="tr-TR" altLang="tr-TR" smtClean="0"/>
              <a:pPr eaLnBrk="1" hangingPunct="1"/>
              <a:t>75</a:t>
            </a:fld>
            <a:endParaRPr lang="tr-TR" alt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A4F118EB-7EB8-4427-93F5-6C8729026C8B}" type="slidenum">
              <a:rPr lang="en-US" smtClean="0"/>
              <a:pPr/>
              <a:t>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ayt Görüntüsü Yer Tutucusu 1"/>
          <p:cNvSpPr>
            <a:spLocks noGrp="1" noRot="1" noChangeAspect="1" noTextEdit="1"/>
          </p:cNvSpPr>
          <p:nvPr>
            <p:ph type="sldImg"/>
          </p:nvPr>
        </p:nvSpPr>
        <p:spPr>
          <a:ln/>
        </p:spPr>
      </p:sp>
      <p:sp>
        <p:nvSpPr>
          <p:cNvPr id="106499"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6500"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E3AB28-0B92-400B-8367-FBB1690A9583}" type="slidenum">
              <a:rPr lang="tr-TR" altLang="tr-TR" smtClean="0"/>
              <a:pPr eaLnBrk="1" hangingPunct="1"/>
              <a:t>76</a:t>
            </a:fld>
            <a:endParaRPr lang="tr-TR" alt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ayt Görüntüsü Yer Tutucusu 1"/>
          <p:cNvSpPr>
            <a:spLocks noGrp="1" noRot="1" noChangeAspect="1" noTextEdit="1"/>
          </p:cNvSpPr>
          <p:nvPr>
            <p:ph type="sldImg"/>
          </p:nvPr>
        </p:nvSpPr>
        <p:spPr>
          <a:ln/>
        </p:spPr>
      </p:sp>
      <p:sp>
        <p:nvSpPr>
          <p:cNvPr id="107523"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7524"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05E9E3-D258-4331-A5E5-2CF6C7885045}" type="slidenum">
              <a:rPr lang="tr-TR" altLang="tr-TR" smtClean="0"/>
              <a:pPr eaLnBrk="1" hangingPunct="1"/>
              <a:t>80</a:t>
            </a:fld>
            <a:endParaRPr lang="tr-TR" alt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ayt Görüntüsü Yer Tutucusu 1"/>
          <p:cNvSpPr>
            <a:spLocks noGrp="1" noRot="1" noChangeAspect="1" noTextEdit="1"/>
          </p:cNvSpPr>
          <p:nvPr>
            <p:ph type="sldImg"/>
          </p:nvPr>
        </p:nvSpPr>
        <p:spPr>
          <a:ln/>
        </p:spPr>
      </p:sp>
      <p:sp>
        <p:nvSpPr>
          <p:cNvPr id="108547"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8548"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D7EF82-0069-473A-A5FB-973887BC966F}" type="slidenum">
              <a:rPr lang="tr-TR" altLang="tr-TR" smtClean="0"/>
              <a:pPr eaLnBrk="1" hangingPunct="1"/>
              <a:t>81</a:t>
            </a:fld>
            <a:endParaRPr lang="tr-TR" alt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ayt Görüntüsü Yer Tutucusu 1"/>
          <p:cNvSpPr>
            <a:spLocks noGrp="1" noRot="1" noChangeAspect="1" noTextEdit="1"/>
          </p:cNvSpPr>
          <p:nvPr>
            <p:ph type="sldImg"/>
          </p:nvPr>
        </p:nvSpPr>
        <p:spPr>
          <a:ln/>
        </p:spPr>
      </p:sp>
      <p:sp>
        <p:nvSpPr>
          <p:cNvPr id="109571"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109572"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4FD4AE-9DCE-494E-BCCD-B0A14F354841}" type="slidenum">
              <a:rPr lang="tr-TR" altLang="tr-TR" smtClean="0"/>
              <a:pPr eaLnBrk="1" hangingPunct="1"/>
              <a:t>82</a:t>
            </a:fld>
            <a:endParaRPr lang="tr-TR" alt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25D853-7EAC-43AB-BF73-E587C520F0B5}" type="slidenum">
              <a:rPr lang="en-US" altLang="tr-TR" smtClean="0">
                <a:latin typeface="Calibri" pitchFamily="34" charset="0"/>
                <a:cs typeface="Arial" charset="0"/>
              </a:rPr>
              <a:pPr eaLnBrk="1" hangingPunct="1"/>
              <a:t>90</a:t>
            </a:fld>
            <a:endParaRPr lang="en-US" altLang="tr-TR" smtClean="0">
              <a:latin typeface="Calibri" pitchFamily="34" charset="0"/>
              <a:cs typeface="Arial" charset="0"/>
            </a:endParaRPr>
          </a:p>
        </p:txBody>
      </p:sp>
      <p:sp>
        <p:nvSpPr>
          <p:cNvPr id="1105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B364312-8FB0-4DD5-84AF-CA6CBFFA3C5F}" type="slidenum">
              <a:rPr lang="en-US" altLang="tr-TR" sz="1200">
                <a:latin typeface="Calibri" pitchFamily="34" charset="0"/>
              </a:rPr>
              <a:pPr algn="r" eaLnBrk="1" hangingPunct="1"/>
              <a:t>90</a:t>
            </a:fld>
            <a:endParaRPr lang="en-US" altLang="tr-TR" sz="1200">
              <a:latin typeface="Calibri" pitchFamily="34" charset="0"/>
            </a:endParaRPr>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0"/>
              </a:spcBef>
            </a:pPr>
            <a:r>
              <a:rPr lang="en-US" altLang="tr-TR" b="1" u="sng" smtClean="0">
                <a:latin typeface="Arial" charset="0"/>
              </a:rPr>
              <a:t>Key Point</a:t>
            </a:r>
            <a:r>
              <a:rPr lang="en-US" altLang="tr-TR" b="1" u="sng" baseline="30000" smtClean="0">
                <a:latin typeface="Arial" charset="0"/>
              </a:rPr>
              <a:t>1</a:t>
            </a:r>
            <a:r>
              <a:rPr lang="en-US" altLang="tr-TR" b="1" u="sng" smtClean="0">
                <a:latin typeface="Arial" charset="0"/>
              </a:rPr>
              <a:t>:</a:t>
            </a:r>
            <a:r>
              <a:rPr lang="en-US" altLang="tr-TR" smtClean="0">
                <a:latin typeface="Arial" charset="0"/>
              </a:rPr>
              <a:t> </a:t>
            </a:r>
          </a:p>
          <a:p>
            <a:pPr eaLnBrk="1" hangingPunct="1">
              <a:lnSpc>
                <a:spcPct val="90000"/>
              </a:lnSpc>
              <a:spcBef>
                <a:spcPct val="0"/>
              </a:spcBef>
            </a:pPr>
            <a:r>
              <a:rPr lang="en-US" altLang="tr-TR" smtClean="0">
                <a:latin typeface="Arial" charset="0"/>
              </a:rPr>
              <a:t>This meta-regression analysis found that nonstatin (diet, bile acid sequestrants, and ileal bypass surgery) and statin interventions seemed to reduce CHD risk, consistent with a 1-to-1 relationship described by the National Cholesterol Education Program (NCEP).</a:t>
            </a:r>
          </a:p>
          <a:p>
            <a:pPr eaLnBrk="1" hangingPunct="1">
              <a:lnSpc>
                <a:spcPct val="90000"/>
              </a:lnSpc>
              <a:spcBef>
                <a:spcPct val="0"/>
              </a:spcBef>
            </a:pPr>
            <a:r>
              <a:rPr lang="en-US" altLang="tr-TR" b="1" u="sng" smtClean="0">
                <a:latin typeface="Arial" charset="0"/>
              </a:rPr>
              <a:t>Additional Background Information</a:t>
            </a:r>
            <a:r>
              <a:rPr lang="en-US" altLang="tr-TR" b="1" u="sng" baseline="30000" smtClean="0">
                <a:latin typeface="Arial" charset="0"/>
              </a:rPr>
              <a:t>1</a:t>
            </a:r>
            <a:r>
              <a:rPr lang="en-US" altLang="tr-TR" b="1" u="sng" smtClean="0">
                <a:latin typeface="Arial" charset="0"/>
              </a:rPr>
              <a:t>:</a:t>
            </a:r>
          </a:p>
          <a:p>
            <a:pPr eaLnBrk="1" hangingPunct="1">
              <a:lnSpc>
                <a:spcPct val="90000"/>
              </a:lnSpc>
              <a:spcBef>
                <a:spcPct val="0"/>
              </a:spcBef>
            </a:pPr>
            <a:r>
              <a:rPr lang="en-US" altLang="tr-TR" smtClean="0">
                <a:latin typeface="Arial" charset="0"/>
              </a:rPr>
              <a:t>Results from a large number of studies with clinical events (eg, CHD, myocardial infarction [MI]) as end points showed that the risk for specific CHD events decreased as LDL-C decreased. </a:t>
            </a:r>
          </a:p>
          <a:p>
            <a:pPr eaLnBrk="1" hangingPunct="1">
              <a:lnSpc>
                <a:spcPct val="90000"/>
              </a:lnSpc>
              <a:spcBef>
                <a:spcPct val="0"/>
              </a:spcBef>
            </a:pPr>
            <a:r>
              <a:rPr lang="en-US" altLang="tr-TR" smtClean="0">
                <a:latin typeface="Arial" charset="0"/>
              </a:rPr>
              <a:t>This relationship is strongly supported by the aggregate clinical trial evidence. </a:t>
            </a:r>
          </a:p>
          <a:p>
            <a:pPr eaLnBrk="1" hangingPunct="1">
              <a:lnSpc>
                <a:spcPct val="90000"/>
              </a:lnSpc>
              <a:spcBef>
                <a:spcPct val="0"/>
              </a:spcBef>
            </a:pPr>
            <a:r>
              <a:rPr lang="en-US" altLang="tr-TR" smtClean="0">
                <a:latin typeface="Arial" charset="0"/>
              </a:rPr>
              <a:t>The figure shows the estimated change in the 5-year relative risk of nonfatal MI or CHD death associated with mean LDL-C reduction for the diet, bile acid sequestrant, surgery, and statin trials (dashed line) along with the 95% probability interval (dotted lines). The solid line has a slope of 1. The crude risk estimates from the individual studies are plotted along with their associated 95% confidence intervals.</a:t>
            </a:r>
          </a:p>
          <a:p>
            <a:pPr eaLnBrk="1" hangingPunct="1">
              <a:lnSpc>
                <a:spcPct val="90000"/>
              </a:lnSpc>
              <a:spcBef>
                <a:spcPct val="0"/>
              </a:spcBef>
            </a:pPr>
            <a:r>
              <a:rPr lang="en-US" altLang="tr-TR" smtClean="0">
                <a:latin typeface="Arial" charset="0"/>
              </a:rPr>
              <a:t>   MRC = Medical Research Council; LRC = Lipid Research Clinics; NHLBI = National Heart, Lung, and Blood Institute; POSCH = Program on the Surgical Control of the Hyperlipidemias; 4S = Scandinavian Simvastatin Survival Study; WOSCOPS = West of Scotland Coronary Prevention Study; CARE = Cholesterol and Recurrent Events study; LIPID = Long-Term Intervention with Pravastatin in Ischemic Disease; AF/TexCAPS = Air Force/Texas Coronary Atherosclerosis Prevention Study; HPS = Heart Protection Study; ALERT = Assessment of LEscol in Renal Transplantation; PROSPER = PROspective Study of Pravastatin in the Elderly at Risk; ASCOT-LLA = Anglo-Scandinavian Cardiac Outcomes Trial–Lipid Lowering Arm; CARDS = Collaborative Atorvastatin Diabetes Study.</a:t>
            </a:r>
          </a:p>
          <a:p>
            <a:pPr eaLnBrk="1" hangingPunct="1">
              <a:lnSpc>
                <a:spcPct val="90000"/>
              </a:lnSpc>
              <a:spcBef>
                <a:spcPct val="0"/>
              </a:spcBef>
            </a:pPr>
            <a:endParaRPr lang="en-US" altLang="tr-TR" smtClean="0">
              <a:latin typeface="Arial" charset="0"/>
            </a:endParaRPr>
          </a:p>
        </p:txBody>
      </p:sp>
      <p:sp>
        <p:nvSpPr>
          <p:cNvPr id="110598" name="Rectangle 4"/>
          <p:cNvSpPr>
            <a:spLocks noChangeArrowheads="1"/>
          </p:cNvSpPr>
          <p:nvPr/>
        </p:nvSpPr>
        <p:spPr bwMode="auto">
          <a:xfrm>
            <a:off x="965200" y="8262938"/>
            <a:ext cx="5588000" cy="74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marL="163513" indent="-16351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488"/>
              </a:spcBef>
            </a:pPr>
            <a:r>
              <a:rPr lang="en-US" altLang="tr-TR" sz="1000" u="sng">
                <a:latin typeface="Tahoma" pitchFamily="34" charset="0"/>
              </a:rPr>
              <a:t>Reference:</a:t>
            </a:r>
            <a:endParaRPr lang="en-US" altLang="tr-TR" sz="1000">
              <a:latin typeface="Tahoma" pitchFamily="34" charset="0"/>
            </a:endParaRPr>
          </a:p>
          <a:p>
            <a:pPr>
              <a:spcBef>
                <a:spcPts val="488"/>
              </a:spcBef>
            </a:pPr>
            <a:r>
              <a:rPr lang="en-US" altLang="tr-TR" sz="1000">
                <a:latin typeface="Tahoma" pitchFamily="34" charset="0"/>
              </a:rPr>
              <a:t>1. 	Robinson JG, Smith B, Maheshwari N, Schrott H. Pleiotropic effects of statins: benefit beyond    cholesterol reduction? A meta-regression analysis. </a:t>
            </a:r>
            <a:r>
              <a:rPr lang="en-US" altLang="tr-TR" sz="1000" i="1">
                <a:latin typeface="Tahoma" pitchFamily="34" charset="0"/>
              </a:rPr>
              <a:t>J Am Coll Cardiol</a:t>
            </a:r>
            <a:r>
              <a:rPr lang="en-US" altLang="tr-TR" sz="1000">
                <a:latin typeface="Tahoma" pitchFamily="34" charset="0"/>
              </a:rPr>
              <a:t>. 2005;46:1855–1862.</a:t>
            </a:r>
          </a:p>
          <a:p>
            <a:pPr>
              <a:spcBef>
                <a:spcPts val="488"/>
              </a:spcBef>
            </a:pPr>
            <a:endParaRPr lang="en-US" altLang="tr-TR" sz="1000">
              <a:latin typeface="Tahom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ayt Görüntüsü Yer Tutucusu 1"/>
          <p:cNvSpPr>
            <a:spLocks noGrp="1" noRot="1" noChangeAspect="1" noTextEdit="1"/>
          </p:cNvSpPr>
          <p:nvPr>
            <p:ph type="sldImg"/>
          </p:nvPr>
        </p:nvSpPr>
        <p:spPr>
          <a:ln/>
        </p:spPr>
      </p:sp>
      <p:sp>
        <p:nvSpPr>
          <p:cNvPr id="111619"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b="1" smtClean="0">
              <a:latin typeface="Arial" charset="0"/>
            </a:endParaRPr>
          </a:p>
        </p:txBody>
      </p:sp>
      <p:sp>
        <p:nvSpPr>
          <p:cNvPr id="111620"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666D59-F459-4E2D-99B0-2B1DABA6D69B}" type="slidenum">
              <a:rPr lang="tr-TR" altLang="tr-TR" smtClean="0"/>
              <a:pPr eaLnBrk="1" hangingPunct="1"/>
              <a:t>91</a:t>
            </a:fld>
            <a:endParaRPr lang="tr-TR" alt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1146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11469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2A8B80-554B-9348-A62D-C700684E82F6}" type="slidenum">
              <a:rPr lang="en-US" sz="1200">
                <a:solidFill>
                  <a:srgbClr val="000000"/>
                </a:solidFill>
                <a:latin typeface="Calibri" charset="0"/>
              </a:rPr>
              <a:pPr eaLnBrk="1" hangingPunct="1"/>
              <a:t>11</a:t>
            </a:fld>
            <a:endParaRPr lang="en-US" sz="1200" dirty="0">
              <a:solidFill>
                <a:srgbClr val="000000"/>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178252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338263" y="914400"/>
            <a:ext cx="4179887" cy="3135313"/>
          </a:xfrm>
          <a:solidFill>
            <a:srgbClr val="FFFFFF"/>
          </a:solidFill>
          <a:ln/>
        </p:spPr>
      </p:sp>
      <p:sp>
        <p:nvSpPr>
          <p:cNvPr id="29699" name="Text Box 3"/>
          <p:cNvSpPr>
            <a:spLocks noGrp="1" noChangeArrowheads="1"/>
          </p:cNvSpPr>
          <p:nvPr>
            <p:ph type="body" idx="1"/>
          </p:nvPr>
        </p:nvSpPr>
        <p:spPr>
          <a:xfrm>
            <a:off x="1045707" y="4353394"/>
            <a:ext cx="4771333" cy="3478967"/>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tr-TR" altLang="tr-TR" smtClean="0">
              <a:latin typeface="Arial"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43000" y="685800"/>
            <a:ext cx="4573588" cy="3429000"/>
          </a:xfrm>
          <a:ln/>
        </p:spPr>
      </p:sp>
      <p:sp>
        <p:nvSpPr>
          <p:cNvPr id="44035" name="Rectangle 3"/>
          <p:cNvSpPr>
            <a:spLocks noGrp="1" noChangeArrowheads="1"/>
          </p:cNvSpPr>
          <p:nvPr>
            <p:ph type="body" idx="1"/>
          </p:nvPr>
        </p:nvSpPr>
        <p:spPr>
          <a:xfrm>
            <a:off x="914400" y="4344025"/>
            <a:ext cx="5029200" cy="41144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6108" indent="-226108"/>
            <a:r>
              <a:rPr lang="en-US" altLang="tr-TR" b="1" smtClean="0">
                <a:latin typeface="Arial" charset="0"/>
                <a:ea typeface="ＭＳ Ｐゴシック" charset="-128"/>
              </a:rPr>
              <a:t>Obesity is caused by long-term positive energy balance</a:t>
            </a:r>
          </a:p>
          <a:p>
            <a:pPr marL="226108" indent="-226108"/>
            <a:r>
              <a:rPr lang="en-US" altLang="tr-TR" smtClean="0">
                <a:latin typeface="Arial" charset="0"/>
                <a:ea typeface="ＭＳ Ｐゴシック" charset="-128"/>
              </a:rPr>
              <a:t>Obesity is caused by ingesting more energy than is expended over a long period of time.  The excess calories that are consumed lead to an accumulation of body fat either by being stored as fat or preventing the mobilization and oxidation of endogenous fat.  In general, ingesting 3500 kcal more (or less) than expended will lead to a gain (or loss) of approximately 1 lb of fat.  Genetic factors may influence the amount of weight gained with overfeeding.  In one study, weight gain varied greatly among 12 monozygotic twin pairs who were chronically overfed 1000 kcal/d [1].  However, weight gains were very similar within each member of a twin pair.  In another study, body fat gain after 8 weeks of overfeeding also varied among study subjects but was inversely related to changes in non-volitional energy expenditure, such as fidgeting, which may be determined genetically [2]. </a:t>
            </a:r>
          </a:p>
          <a:p>
            <a:pPr marL="226108" indent="-226108"/>
            <a:endParaRPr lang="en-US" altLang="tr-TR" smtClean="0">
              <a:latin typeface="Arial" charset="0"/>
              <a:ea typeface="ＭＳ Ｐゴシック" charset="-128"/>
            </a:endParaRPr>
          </a:p>
          <a:p>
            <a:pPr marL="226108" indent="-226108">
              <a:buFontTx/>
              <a:buAutoNum type="arabicPeriod"/>
            </a:pPr>
            <a:r>
              <a:rPr lang="en-US" altLang="tr-TR" smtClean="0">
                <a:latin typeface="Arial" charset="0"/>
                <a:ea typeface="ＭＳ Ｐゴシック" charset="-128"/>
              </a:rPr>
              <a:t>Bouchard C, Tremblay A, Despres JP, et al. The response to long-term overfeeding in identical twins. N Engl J Med 1990;322:1477-1482.</a:t>
            </a:r>
          </a:p>
          <a:p>
            <a:pPr marL="226108" indent="-226108">
              <a:buFontTx/>
              <a:buAutoNum type="arabicPeriod"/>
            </a:pPr>
            <a:r>
              <a:rPr lang="en-US" altLang="tr-TR" smtClean="0">
                <a:latin typeface="Arial" charset="0"/>
                <a:ea typeface="ＭＳ Ｐゴシック" charset="-128"/>
              </a:rPr>
              <a:t>Levine JA, Eberhardt NL, Jensen MD. Role of nonexercise activity thermogenesis in resistance to fat gain in humans. Science 1999;282:212-214.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2EA25DD-EC3D-4148-81A1-95C5A1334030}" type="slidenum">
              <a:rPr lang="en-US" smtClean="0"/>
              <a:pPr/>
              <a:t>41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i="1" smtClean="0"/>
              <a:t>NAFLD, nonalcoholic fatty liver disease.</a:t>
            </a:r>
            <a:endParaRPr lang="en-US" altLang="en-US" smtClean="0"/>
          </a:p>
        </p:txBody>
      </p:sp>
      <p:sp>
        <p:nvSpPr>
          <p:cNvPr id="4700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0250" indent="-280988" eaLnBrk="0" hangingPunct="0">
              <a:spcBef>
                <a:spcPct val="30000"/>
              </a:spcBef>
              <a:defRPr sz="1200">
                <a:solidFill>
                  <a:schemeClr val="tx1"/>
                </a:solidFill>
                <a:latin typeface="Arial" pitchFamily="34" charset="0"/>
              </a:defRPr>
            </a:lvl2pPr>
            <a:lvl3pPr marL="1123950" indent="-223838" eaLnBrk="0" hangingPunct="0">
              <a:spcBef>
                <a:spcPct val="30000"/>
              </a:spcBef>
              <a:defRPr sz="1200">
                <a:solidFill>
                  <a:schemeClr val="tx1"/>
                </a:solidFill>
                <a:latin typeface="Arial" pitchFamily="34" charset="0"/>
              </a:defRPr>
            </a:lvl3pPr>
            <a:lvl4pPr marL="1574800" indent="-223838" eaLnBrk="0" hangingPunct="0">
              <a:spcBef>
                <a:spcPct val="30000"/>
              </a:spcBef>
              <a:defRPr sz="1200">
                <a:solidFill>
                  <a:schemeClr val="tx1"/>
                </a:solidFill>
                <a:latin typeface="Arial" pitchFamily="34" charset="0"/>
              </a:defRPr>
            </a:lvl4pPr>
            <a:lvl5pPr marL="2024063" indent="-223838" eaLnBrk="0" hangingPunct="0">
              <a:spcBef>
                <a:spcPct val="30000"/>
              </a:spcBef>
              <a:defRPr sz="1200">
                <a:solidFill>
                  <a:schemeClr val="tx1"/>
                </a:solidFill>
                <a:latin typeface="Arial" pitchFamily="34" charset="0"/>
              </a:defRPr>
            </a:lvl5pPr>
            <a:lvl6pPr marL="2481263" indent="-223838" eaLnBrk="0" fontAlgn="base" hangingPunct="0">
              <a:spcBef>
                <a:spcPct val="30000"/>
              </a:spcBef>
              <a:spcAft>
                <a:spcPct val="0"/>
              </a:spcAft>
              <a:defRPr sz="1200">
                <a:solidFill>
                  <a:schemeClr val="tx1"/>
                </a:solidFill>
                <a:latin typeface="Arial" pitchFamily="34" charset="0"/>
              </a:defRPr>
            </a:lvl6pPr>
            <a:lvl7pPr marL="2938463" indent="-223838" eaLnBrk="0" fontAlgn="base" hangingPunct="0">
              <a:spcBef>
                <a:spcPct val="30000"/>
              </a:spcBef>
              <a:spcAft>
                <a:spcPct val="0"/>
              </a:spcAft>
              <a:defRPr sz="1200">
                <a:solidFill>
                  <a:schemeClr val="tx1"/>
                </a:solidFill>
                <a:latin typeface="Arial" pitchFamily="34" charset="0"/>
              </a:defRPr>
            </a:lvl7pPr>
            <a:lvl8pPr marL="3395663" indent="-223838" eaLnBrk="0" fontAlgn="base" hangingPunct="0">
              <a:spcBef>
                <a:spcPct val="30000"/>
              </a:spcBef>
              <a:spcAft>
                <a:spcPct val="0"/>
              </a:spcAft>
              <a:defRPr sz="1200">
                <a:solidFill>
                  <a:schemeClr val="tx1"/>
                </a:solidFill>
                <a:latin typeface="Arial" pitchFamily="34" charset="0"/>
              </a:defRPr>
            </a:lvl8pPr>
            <a:lvl9pPr marL="3852863" indent="-22383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6CD0220-62F9-4429-AF92-811DEF4081BF}" type="slidenum">
              <a:rPr lang="en-US" altLang="en-US" smtClean="0">
                <a:solidFill>
                  <a:srgbClr val="000000"/>
                </a:solidFill>
              </a:rPr>
              <a:pPr eaLnBrk="1" hangingPunct="1">
                <a:spcBef>
                  <a:spcPct val="0"/>
                </a:spcBef>
              </a:pPr>
              <a:t>55</a:t>
            </a:fld>
            <a:endParaRPr lang="en-US" alt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ayt Görüntüsü Yer Tutucusu 1"/>
          <p:cNvSpPr>
            <a:spLocks noGrp="1" noRot="1" noChangeAspect="1" noTextEdit="1"/>
          </p:cNvSpPr>
          <p:nvPr>
            <p:ph type="sldImg"/>
          </p:nvPr>
        </p:nvSpPr>
        <p:spPr>
          <a:ln/>
        </p:spPr>
      </p:sp>
      <p:sp>
        <p:nvSpPr>
          <p:cNvPr id="95235" name="Not Yer Tutucusu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altLang="tr-TR" smtClean="0">
              <a:latin typeface="Arial" charset="0"/>
            </a:endParaRPr>
          </a:p>
        </p:txBody>
      </p:sp>
      <p:sp>
        <p:nvSpPr>
          <p:cNvPr id="95236" name="Slayt Numarası Yer Tutucus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A78402-5B0D-4310-96B4-90E283B9B7E0}" type="slidenum">
              <a:rPr lang="tr-TR" altLang="tr-TR" smtClean="0"/>
              <a:pPr eaLnBrk="1" hangingPunct="1"/>
              <a:t>60</a:t>
            </a:fld>
            <a:endParaRPr lang="tr-TR" altLang="tr-T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4" name="Picture 66" descr="3127551-1-v10_blue"/>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2362200"/>
            <a:ext cx="9144000"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2" name="Rectangle 2"/>
          <p:cNvSpPr>
            <a:spLocks noGrp="1" noChangeArrowheads="1"/>
          </p:cNvSpPr>
          <p:nvPr>
            <p:ph type="ctrTitle" sz="quarter"/>
          </p:nvPr>
        </p:nvSpPr>
        <p:spPr>
          <a:xfrm>
            <a:off x="228600" y="1143000"/>
            <a:ext cx="8782050" cy="1143000"/>
          </a:xfrm>
          <a:effectLst/>
        </p:spPr>
        <p:txBody>
          <a:bodyPr/>
          <a:lstStyle>
            <a:lvl1pPr>
              <a:defRPr/>
            </a:lvl1pPr>
          </a:lstStyle>
          <a:p>
            <a:r>
              <a:rPr lang="en-US" dirty="0"/>
              <a:t>Click to Edit Master Title Style</a:t>
            </a:r>
          </a:p>
        </p:txBody>
      </p:sp>
      <p:sp>
        <p:nvSpPr>
          <p:cNvPr id="107523" name="Rectangle 3"/>
          <p:cNvSpPr>
            <a:spLocks noGrp="1" noChangeArrowheads="1"/>
          </p:cNvSpPr>
          <p:nvPr>
            <p:ph type="subTitle" sz="quarter" idx="1"/>
          </p:nvPr>
        </p:nvSpPr>
        <p:spPr>
          <a:xfrm>
            <a:off x="1371600" y="4876800"/>
            <a:ext cx="6400800" cy="1752600"/>
          </a:xfrm>
          <a:effectLst/>
        </p:spPr>
        <p:txBody>
          <a:bodyPr/>
          <a:lstStyle>
            <a:lvl1pPr marL="0" indent="0" algn="ctr">
              <a:buFontTx/>
              <a:buNone/>
              <a:defRPr/>
            </a:lvl1pPr>
          </a:lstStyle>
          <a:p>
            <a:r>
              <a:rPr lang="en-US" dirty="0"/>
              <a:t>Click to edit Master subtitle style</a:t>
            </a:r>
          </a:p>
        </p:txBody>
      </p:sp>
    </p:spTree>
    <p:extLst>
      <p:ext uri="{BB962C8B-B14F-4D97-AF65-F5344CB8AC3E}">
        <p14:creationId xmlns:p14="http://schemas.microsoft.com/office/powerpoint/2010/main" xmlns="" val="1111983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B8FD906-7E79-4109-AB51-FE4EFA7B1C64}"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291794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28600"/>
            <a:ext cx="2286000" cy="579755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0" y="228600"/>
            <a:ext cx="6705600" cy="579755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73C6F014-EE1E-4FCE-8F13-CF159B32D9E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84597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530770" y="6472362"/>
            <a:ext cx="495613" cy="312725"/>
          </a:xfrm>
          <a:prstGeom prst="rect">
            <a:avLst/>
          </a:prstGeom>
        </p:spPr>
        <p:txBody>
          <a:bodyPr/>
          <a:lstStyle/>
          <a:p>
            <a:fld id="{60D70358-72BA-BE40-895F-9C31D1D1A6EA}" type="slidenum">
              <a:rPr lang="en-US" smtClean="0"/>
              <a:pPr/>
              <a:t>‹#›</a:t>
            </a:fld>
            <a:endParaRPr lang="en-US" dirty="0"/>
          </a:p>
        </p:txBody>
      </p:sp>
      <p:sp>
        <p:nvSpPr>
          <p:cNvPr id="4" name="Title 1"/>
          <p:cNvSpPr>
            <a:spLocks noGrp="1"/>
          </p:cNvSpPr>
          <p:nvPr>
            <p:ph type="title"/>
          </p:nvPr>
        </p:nvSpPr>
        <p:spPr>
          <a:xfrm>
            <a:off x="811532" y="335147"/>
            <a:ext cx="7886701" cy="749482"/>
          </a:xfrm>
          <a:prstGeom prst="rect">
            <a:avLst/>
          </a:prstGeom>
        </p:spPr>
        <p:txBody>
          <a:bodyPr/>
          <a:lstStyle>
            <a:lvl1pPr>
              <a:defRPr>
                <a:solidFill>
                  <a:srgbClr val="A00230"/>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811533" y="1596452"/>
            <a:ext cx="3808175"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3"/>
          </p:nvPr>
        </p:nvSpPr>
        <p:spPr>
          <a:xfrm>
            <a:off x="4913906" y="1596451"/>
            <a:ext cx="3784327" cy="4122177"/>
          </a:xfrm>
          <a:prstGeom prst="rect">
            <a:avLst/>
          </a:prstGeom>
        </p:spPr>
        <p:txBody>
          <a:bodyPr/>
          <a:lstStyle>
            <a:lvl1pPr marL="228600" indent="-228600">
              <a:buClr>
                <a:srgbClr val="A00230"/>
              </a:buClr>
              <a:buFont typeface="Wingdings" charset="2"/>
              <a:buChar char="§"/>
              <a:defRPr>
                <a:solidFill>
                  <a:schemeClr val="tx1">
                    <a:lumMod val="85000"/>
                    <a:lumOff val="15000"/>
                  </a:schemeClr>
                </a:solidFill>
              </a:defRPr>
            </a:lvl1pPr>
            <a:lvl2pPr marL="685800" indent="-228600">
              <a:buClr>
                <a:srgbClr val="A00230"/>
              </a:buClr>
              <a:buFont typeface="Wingdings" charset="2"/>
              <a:buChar char="§"/>
              <a:defRPr>
                <a:solidFill>
                  <a:schemeClr val="tx1">
                    <a:lumMod val="85000"/>
                    <a:lumOff val="15000"/>
                  </a:schemeClr>
                </a:solidFill>
              </a:defRPr>
            </a:lvl2pPr>
            <a:lvl3pPr marL="1143000" indent="-228600">
              <a:buClr>
                <a:srgbClr val="A00230"/>
              </a:buClr>
              <a:buFont typeface="Wingdings" charset="2"/>
              <a:buChar char="§"/>
              <a:defRPr>
                <a:solidFill>
                  <a:schemeClr val="tx1">
                    <a:lumMod val="85000"/>
                    <a:lumOff val="15000"/>
                  </a:schemeClr>
                </a:solidFill>
              </a:defRPr>
            </a:lvl3pPr>
            <a:lvl4pPr marL="1600200" indent="-228600">
              <a:buClr>
                <a:srgbClr val="A00230"/>
              </a:buClr>
              <a:buFont typeface="Wingdings" charset="2"/>
              <a:buChar char="§"/>
              <a:defRPr>
                <a:solidFill>
                  <a:schemeClr val="tx1">
                    <a:lumMod val="85000"/>
                    <a:lumOff val="15000"/>
                  </a:schemeClr>
                </a:solidFill>
              </a:defRPr>
            </a:lvl4pPr>
            <a:lvl5pPr marL="2057400" indent="-228600">
              <a:buClr>
                <a:srgbClr val="A00230"/>
              </a:buClr>
              <a:buFont typeface="Wingdings" charset="2"/>
              <a:buChar char="§"/>
              <a:defRPr>
                <a:solidFill>
                  <a:schemeClr val="tx1">
                    <a:lumMod val="85000"/>
                    <a:lumOff val="15000"/>
                  </a:schemeClr>
                </a:solidFill>
              </a:defRPr>
            </a:lvl5p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753787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575175" y="3657600"/>
            <a:ext cx="4572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80"/>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xmlns="" val="21719835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20"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2013867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385764"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xmlns="" val="292648578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8"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420842682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88"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57"/>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5"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3585594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57"/>
            <a:ext cx="844296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67006784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29651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4"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96200" y="6172200"/>
            <a:ext cx="144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Tree>
    <p:extLst>
      <p:ext uri="{BB962C8B-B14F-4D97-AF65-F5344CB8AC3E}">
        <p14:creationId xmlns:p14="http://schemas.microsoft.com/office/powerpoint/2010/main" xmlns="" val="105092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a14="http://schemas.microsoft.com/office/drawing/2010/main" xmlns=""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113" y="0"/>
            <a:ext cx="9161463"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5"/>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45"/>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4" y="1914557"/>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4" y="4856704"/>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xmlns="" val="42030009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533400" y="473075"/>
            <a:ext cx="8153400" cy="1143000"/>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533400" y="1828800"/>
            <a:ext cx="8153400" cy="4038600"/>
          </a:xfrm>
        </p:spPr>
        <p:txBody>
          <a:bodyPr/>
          <a:lstStyle/>
          <a:p>
            <a:pPr lvl="0"/>
            <a:endParaRPr lang="tr-TR" noProof="0"/>
          </a:p>
        </p:txBody>
      </p:sp>
      <p:sp>
        <p:nvSpPr>
          <p:cNvPr id="4" name="3 Veri Yer Tutucusu"/>
          <p:cNvSpPr>
            <a:spLocks noGrp="1"/>
          </p:cNvSpPr>
          <p:nvPr>
            <p:ph type="dt" sz="half" idx="10"/>
          </p:nvPr>
        </p:nvSpPr>
        <p:spPr>
          <a:xfrm>
            <a:off x="533400" y="6248400"/>
            <a:ext cx="2057400" cy="457200"/>
          </a:xfrm>
          <a:prstGeom prst="rect">
            <a:avLst/>
          </a:prstGeom>
        </p:spPr>
        <p:txBody>
          <a:bodyPr/>
          <a:lstStyle>
            <a:lvl1pPr>
              <a:defRPr smtClean="0">
                <a:latin typeface="Arial" pitchFamily="34" charset="0"/>
              </a:defRPr>
            </a:lvl1pPr>
          </a:lstStyle>
          <a:p>
            <a:pPr>
              <a:defRPr/>
            </a:pPr>
            <a:endParaRPr lang="en-US"/>
          </a:p>
        </p:txBody>
      </p:sp>
      <p:sp>
        <p:nvSpPr>
          <p:cNvPr id="5" name="4 Altbilgi Yer Tutucusu"/>
          <p:cNvSpPr>
            <a:spLocks noGrp="1"/>
          </p:cNvSpPr>
          <p:nvPr>
            <p:ph type="ftr" sz="quarter" idx="11"/>
          </p:nvPr>
        </p:nvSpPr>
        <p:spPr>
          <a:xfrm>
            <a:off x="3238500" y="6248400"/>
            <a:ext cx="2895600" cy="457200"/>
          </a:xfrm>
          <a:prstGeom prst="rect">
            <a:avLst/>
          </a:prstGeom>
        </p:spPr>
        <p:txBody>
          <a:bodyPr/>
          <a:lstStyle>
            <a:lvl1pPr>
              <a:defRPr smtClean="0">
                <a:latin typeface="Arial" pitchFamily="34" charset="0"/>
              </a:defRPr>
            </a:lvl1pPr>
          </a:lstStyle>
          <a:p>
            <a:pPr>
              <a:defRPr/>
            </a:pPr>
            <a:endParaRPr lang="en-US"/>
          </a:p>
        </p:txBody>
      </p:sp>
      <p:sp>
        <p:nvSpPr>
          <p:cNvPr id="6" name="5 Slayt Numarası Yer Tutucusu"/>
          <p:cNvSpPr>
            <a:spLocks noGrp="1"/>
          </p:cNvSpPr>
          <p:nvPr>
            <p:ph type="sldNum" sz="quarter" idx="12"/>
          </p:nvPr>
        </p:nvSpPr>
        <p:spPr>
          <a:xfrm>
            <a:off x="6781800" y="6248400"/>
            <a:ext cx="1905000" cy="457200"/>
          </a:xfrm>
          <a:prstGeom prst="rect">
            <a:avLst/>
          </a:prstGeom>
        </p:spPr>
        <p:txBody>
          <a:bodyPr/>
          <a:lstStyle>
            <a:lvl1pPr>
              <a:defRPr smtClean="0">
                <a:latin typeface="Arial" pitchFamily="34" charset="0"/>
              </a:defRPr>
            </a:lvl1pPr>
          </a:lstStyle>
          <a:p>
            <a:pPr>
              <a:defRPr/>
            </a:pPr>
            <a:fld id="{DB8C9CBF-E2A6-4595-B0C4-E654FA92EE10}" type="slidenum">
              <a:rPr lang="en-US"/>
              <a:pPr>
                <a:defRPr/>
              </a:pPr>
              <a:t>‹#›</a:t>
            </a:fld>
            <a:endParaRPr lang="en-US"/>
          </a:p>
        </p:txBody>
      </p:sp>
    </p:spTree>
    <p:extLst>
      <p:ext uri="{BB962C8B-B14F-4D97-AF65-F5344CB8AC3E}">
        <p14:creationId xmlns:p14="http://schemas.microsoft.com/office/powerpoint/2010/main" xmlns="" val="1743508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8350" y="3657600"/>
            <a:ext cx="45656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9"/>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7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xmlns="" val="2137245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31" y="238155"/>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20"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641206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56457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55"/>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1"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762367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7"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31" y="238155"/>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911303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32" y="238155"/>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xmlns="" val="2895118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4231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xmlns=""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a14="http://schemas.microsoft.com/office/drawing/2010/main" xmlns=""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a14="http://schemas.microsoft.com/office/drawing/2010/main" xmlns=""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4" y="485670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43"/>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68" y="1894875"/>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xmlns="" val="172903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32"/>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5"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205A7DFA-D030-42D4-A85E-2F38ADBC69E7}"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6"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2395357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extLst>
          </p:cNvPr>
          <p:cNvCxnSpPr/>
          <p:nvPr/>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CCO_HEP_rev_forPPT.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8350" y="3657600"/>
            <a:ext cx="45656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extLst>
          </p:cNvPr>
          <p:cNvCxnSpPr/>
          <p:nvPr/>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extLst>
          </p:cNvPr>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4584700" y="3662363"/>
            <a:ext cx="45593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descr="CCO_HEP_rev_forPPT.gif"/>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6791325" y="322263"/>
            <a:ext cx="2005013"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Connector 14">
            <a:extLst>
              <a:ext uri="{FF2B5EF4-FFF2-40B4-BE49-F238E27FC236}"/>
            </a:extLst>
          </p:cNvPr>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51"/>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11" name="Rectangle 55"/>
          <p:cNvSpPr>
            <a:spLocks noGrp="1" noChangeArrowheads="1"/>
          </p:cNvSpPr>
          <p:nvPr>
            <p:ph type="ctrTitle"/>
          </p:nvPr>
        </p:nvSpPr>
        <p:spPr bwMode="invGray">
          <a:xfrm>
            <a:off x="447676"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081639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8"/>
            <a:ext cx="8154333"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513047"/>
            <a:ext cx="8158147" cy="4650686"/>
          </a:xfrm>
          <a:prstGeom prst="rect">
            <a:avLst/>
          </a:prstGeom>
        </p:spPr>
        <p:txBody>
          <a:bodyPr/>
          <a:lstStyle>
            <a:lvl1pPr>
              <a:defRPr sz="2800"/>
            </a:lvl1pPr>
            <a:lvl2pPr>
              <a:defRPr sz="2600"/>
            </a:lvl2pPr>
            <a:lvl3pPr>
              <a:defRPr sz="2400"/>
            </a:lvl3pPr>
            <a:lvl4pPr>
              <a:defRPr sz="22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077255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588" y="1588"/>
            <a:ext cx="9145588"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385764" y="330201"/>
            <a:ext cx="8433112" cy="5250792"/>
          </a:xfrm>
          <a:prstGeom prst="rect">
            <a:avLst/>
          </a:prstGeo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xmlns="" val="16140626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154334"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510730"/>
            <a:ext cx="3969599"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4050594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6" y="1510730"/>
            <a:ext cx="3963976"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457319" y="238128"/>
            <a:ext cx="8154333" cy="1103313"/>
          </a:xfrm>
          <a:prstGeom prst="rect">
            <a:avLst/>
          </a:prstGeom>
        </p:spPr>
        <p:txBody>
          <a:bodyPr/>
          <a:lstStyle/>
          <a:p>
            <a:r>
              <a:rPr lang="en-US"/>
              <a:t>Click to edit Master title style</a:t>
            </a:r>
            <a:endParaRPr lang="en-US" dirty="0"/>
          </a:p>
        </p:txBody>
      </p:sp>
      <p:sp>
        <p:nvSpPr>
          <p:cNvPr id="5" name="Content Placeholder 2"/>
          <p:cNvSpPr>
            <a:spLocks noGrp="1"/>
          </p:cNvSpPr>
          <p:nvPr>
            <p:ph sz="half" idx="1"/>
          </p:nvPr>
        </p:nvSpPr>
        <p:spPr>
          <a:xfrm>
            <a:off x="451365" y="1510730"/>
            <a:ext cx="3981959"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32769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355791"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xmlns="" val="533909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1152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print">
            <a:extLst>
              <a:ext uri="{28A0092B-C50C-407E-A947-70E740481C1C}">
                <a14:useLocalDpi xmlns:a14="http://schemas.microsoft.com/office/drawing/2010/main" xmlns=""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CCO_HEP_RGB.jpg"/>
          <p:cNvPicPr>
            <a:picLocks noChangeAspect="1"/>
          </p:cNvPicPr>
          <p:nvPr/>
        </p:nvPicPr>
        <p:blipFill>
          <a:blip r:embed="rId3" cstate="print">
            <a:extLst>
              <a:ext uri="{28A0092B-C50C-407E-A947-70E740481C1C}">
                <a14:useLocalDpi xmlns:a14="http://schemas.microsoft.com/office/drawing/2010/main" xmlns=""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extLst>
          </p:cNvPr>
          <p:cNvCxnSpPr/>
          <p:nvPr/>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9" name="Picture 3"/>
          <p:cNvPicPr>
            <a:picLocks noChangeAspect="1"/>
          </p:cNvPicPr>
          <p:nvPr userDrawn="1"/>
        </p:nvPicPr>
        <p:blipFill>
          <a:blip r:embed="rId2" cstate="print">
            <a:extLst>
              <a:ext uri="{28A0092B-C50C-407E-A947-70E740481C1C}">
                <a14:useLocalDpi xmlns:a14="http://schemas.microsoft.com/office/drawing/2010/main" xmlns="" val="0"/>
              </a:ext>
            </a:extLst>
          </a:blip>
          <a:srcRect l="-534" t="414" r="2"/>
          <a:stretch>
            <a:fillRect/>
          </a:stretch>
        </p:blipFill>
        <p:spPr bwMode="auto">
          <a:xfrm>
            <a:off x="-53975" y="0"/>
            <a:ext cx="9204325" cy="451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CCO_HEP_RGB.jpg"/>
          <p:cNvPicPr>
            <a:picLocks noChangeAspect="1"/>
          </p:cNvPicPr>
          <p:nvPr userDrawn="1"/>
        </p:nvPicPr>
        <p:blipFill>
          <a:blip r:embed="rId3" cstate="print">
            <a:extLst>
              <a:ext uri="{28A0092B-C50C-407E-A947-70E740481C1C}">
                <a14:useLocalDpi xmlns:a14="http://schemas.microsoft.com/office/drawing/2010/main" xmlns="" val="0"/>
              </a:ext>
            </a:extLst>
          </a:blip>
          <a:srcRect t="48615"/>
          <a:stretch>
            <a:fillRect/>
          </a:stretch>
        </p:blipFill>
        <p:spPr bwMode="auto">
          <a:xfrm>
            <a:off x="6107113" y="5930900"/>
            <a:ext cx="276542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11">
            <a:extLst>
              <a:ext uri="{FF2B5EF4-FFF2-40B4-BE49-F238E27FC236}"/>
            </a:extLst>
          </p:cNvPr>
          <p:cNvCxnSpPr/>
          <p:nvPr userDrawn="1"/>
        </p:nvCxnSpPr>
        <p:spPr bwMode="auto">
          <a:xfrm>
            <a:off x="-11113" y="4519613"/>
            <a:ext cx="915511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1"/>
          </p:nvPr>
        </p:nvSpPr>
        <p:spPr>
          <a:xfrm>
            <a:off x="385763" y="4856675"/>
            <a:ext cx="8462963"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2" name="Title 1"/>
          <p:cNvSpPr>
            <a:spLocks noGrp="1"/>
          </p:cNvSpPr>
          <p:nvPr>
            <p:ph type="title"/>
          </p:nvPr>
        </p:nvSpPr>
        <p:spPr>
          <a:xfrm>
            <a:off x="385863" y="239716"/>
            <a:ext cx="8433012" cy="1674813"/>
          </a:xfrm>
          <a:prstGeom prst="rect">
            <a:avLst/>
          </a:prstGeo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544259" y="1894848"/>
            <a:ext cx="8154333"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xmlns="" val="1217002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9" descr="CCO_HEP_rev_forPPT.gif"/>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Default_HEP_ImageforPPT.jpg"/>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4575175" y="3657600"/>
            <a:ext cx="45720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p:nvPr userDrawn="1"/>
        </p:nvCxnSpPr>
        <p:spPr bwMode="auto">
          <a:xfrm>
            <a:off x="-11113" y="1620838"/>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 name="Straight Connector 6"/>
          <p:cNvCxnSpPr/>
          <p:nvPr userDrawn="1"/>
        </p:nvCxnSpPr>
        <p:spPr bwMode="auto">
          <a:xfrm>
            <a:off x="-11113" y="36623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xmlns="" val="229530076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4904" y="1513047"/>
            <a:ext cx="8455025"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220669831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7016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702175" y="1798638"/>
            <a:ext cx="3848100" cy="4227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3D7B862-7319-4BC2-B960-4665FC0E5FBF}"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1693347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a:prstGeom prst="rect">
            <a:avLst/>
          </a:prstGeo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xmlns="" val="356989931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510730"/>
            <a:ext cx="4151313" cy="4679462"/>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1710842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0"/>
            <a:ext cx="4151313" cy="4665746"/>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Title 1"/>
          <p:cNvSpPr>
            <a:spLocks noGrp="1"/>
          </p:cNvSpPr>
          <p:nvPr>
            <p:ph type="title"/>
          </p:nvPr>
        </p:nvSpPr>
        <p:spPr>
          <a:xfrm>
            <a:off x="377296" y="238125"/>
            <a:ext cx="8442960"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374904" y="1510730"/>
            <a:ext cx="4151312" cy="4678738"/>
          </a:xfrm>
          <a:prstGeom prst="rect">
            <a:avLst/>
          </a:prstGeo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20238173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7296" y="238125"/>
            <a:ext cx="8442960"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xmlns="" val="16441644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724349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9" descr="CCO_HEP_RGB.jpg"/>
          <p:cNvPicPr>
            <a:picLocks noChangeAspect="1"/>
          </p:cNvPicPr>
          <p:nvPr userDrawn="1"/>
        </p:nvPicPr>
        <p:blipFill>
          <a:blip r:embed="rId2" cstate="print">
            <a:extLst>
              <a:ext uri="{28A0092B-C50C-407E-A947-70E740481C1C}">
                <a14:useLocalDpi xmlns:a14="http://schemas.microsoft.com/office/drawing/2010/main" xmlns="" val="0"/>
              </a:ext>
            </a:extLst>
          </a:blip>
          <a:srcRect t="48615"/>
          <a:stretch>
            <a:fillRect/>
          </a:stretch>
        </p:blipFill>
        <p:spPr bwMode="auto">
          <a:xfrm>
            <a:off x="5265738" y="5911850"/>
            <a:ext cx="3686175"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1113" y="0"/>
            <a:ext cx="9161463"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p:cNvCxnSpPr/>
          <p:nvPr userDrawn="1"/>
        </p:nvCxnSpPr>
        <p:spPr bwMode="auto">
          <a:xfrm>
            <a:off x="-11113" y="4513263"/>
            <a:ext cx="9161463" cy="0"/>
          </a:xfrm>
          <a:prstGeom prst="line">
            <a:avLst/>
          </a:prstGeom>
          <a:ln w="28575">
            <a:solidFill>
              <a:srgbClr val="00853F"/>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2" name="Title 1"/>
          <p:cNvSpPr>
            <a:spLocks noGrp="1"/>
          </p:cNvSpPr>
          <p:nvPr>
            <p:ph type="title"/>
          </p:nvPr>
        </p:nvSpPr>
        <p:spPr>
          <a:xfrm>
            <a:off x="382588" y="239713"/>
            <a:ext cx="8464550" cy="1674813"/>
          </a:xfrm>
          <a:prstGeom prst="rect">
            <a:avLst/>
          </a:prstGeo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a:prstGeom prst="rect">
            <a:avLst/>
          </a:prstGeo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a:prstGeom prst="rect">
            <a:avLst/>
          </a:prstGeom>
        </p:spPr>
        <p:txBody>
          <a:bodyPr/>
          <a:lstStyle>
            <a:lvl1pPr>
              <a:buFontTx/>
              <a:buNone/>
              <a:defRPr sz="2400" b="1">
                <a:solidFill>
                  <a:srgbClr val="00853F"/>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xmlns="" val="23599512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8"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C06B4D8E-B94C-4AAF-BD4E-75875E8B3CD3}"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9"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50301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4"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405EFEE-E81B-46C6-B419-10F74C243971}"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5"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139966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3"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96D24159-193A-483F-97A5-59D38480129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2506776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11"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11"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DFE5232D-A119-4790-9E9A-05B6674377F9}"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712168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
        <p:nvSpPr>
          <p:cNvPr id="6" name="Rectangle 5"/>
          <p:cNvSpPr>
            <a:spLocks noGrp="1" noChangeArrowheads="1"/>
          </p:cNvSpPr>
          <p:nvPr>
            <p:ph type="sldNum" sz="quarter" idx="11"/>
          </p:nvPr>
        </p:nvSpPr>
        <p:spPr>
          <a:xfrm>
            <a:off x="6553200" y="6248400"/>
            <a:ext cx="1905000" cy="457200"/>
          </a:xfrm>
          <a:prstGeom prst="rect">
            <a:avLst/>
          </a:prstGeom>
        </p:spPr>
        <p:txBody>
          <a:bodyPr/>
          <a:lstStyle>
            <a:lvl1pPr>
              <a:defRPr>
                <a:latin typeface="Arial" pitchFamily="34" charset="0"/>
              </a:defRPr>
            </a:lvl1pPr>
          </a:lstStyle>
          <a:p>
            <a:pPr fontAlgn="base">
              <a:spcBef>
                <a:spcPct val="0"/>
              </a:spcBef>
              <a:spcAft>
                <a:spcPct val="0"/>
              </a:spcAft>
              <a:defRPr/>
            </a:pPr>
            <a:fld id="{BDF39194-85F5-4A9F-BFDF-1B71EDB13EED}"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7" name="Rectangle 6"/>
          <p:cNvSpPr>
            <a:spLocks noGrp="1" noChangeArrowheads="1"/>
          </p:cNvSpPr>
          <p:nvPr>
            <p:ph type="ftr" sz="quarter" idx="12"/>
          </p:nvPr>
        </p:nvSpPr>
        <p:spPr>
          <a:xfrm>
            <a:off x="3124200" y="6248400"/>
            <a:ext cx="2895600" cy="457200"/>
          </a:xfrm>
          <a:prstGeom prst="rect">
            <a:avLst/>
          </a:prstGeom>
        </p:spPr>
        <p:txBody>
          <a:bodyPr/>
          <a:lstStyle>
            <a:lvl1pPr>
              <a:defRPr>
                <a:latin typeface="Arial" pitchFamily="34" charset="0"/>
              </a:defRPr>
            </a:lvl1pPr>
          </a:lstStyle>
          <a:p>
            <a:pP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xmlns="" val="361337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F"/>
            </a:gs>
            <a:gs pos="50000">
              <a:srgbClr val="000099"/>
            </a:gs>
            <a:gs pos="100000">
              <a:srgbClr val="00001F"/>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228600"/>
            <a:ext cx="91440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tr-TR" smtClean="0"/>
              <a:t>Click to Edit Master Title Style</a:t>
            </a:r>
          </a:p>
        </p:txBody>
      </p:sp>
      <p:sp>
        <p:nvSpPr>
          <p:cNvPr id="106499" name="Rectangle 3"/>
          <p:cNvSpPr>
            <a:spLocks noGrp="1" noChangeArrowheads="1"/>
          </p:cNvSpPr>
          <p:nvPr>
            <p:ph type="body" idx="1"/>
          </p:nvPr>
        </p:nvSpPr>
        <p:spPr bwMode="auto">
          <a:xfrm>
            <a:off x="701675" y="1798638"/>
            <a:ext cx="7848600" cy="4227512"/>
          </a:xfrm>
          <a:prstGeom prst="rect">
            <a:avLst/>
          </a:prstGeom>
          <a:noFill/>
          <a:ln w="9525">
            <a:noFill/>
            <a:miter lim="800000"/>
            <a:headEnd/>
            <a:tailEnd/>
          </a:ln>
          <a:effectLst>
            <a:outerShdw dist="35921" dir="2700000" algn="ctr" rotWithShape="0">
              <a:schemeClr val="bg2"/>
            </a:outerShdw>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696200" y="6172200"/>
            <a:ext cx="144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2854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9" r:id="rId12"/>
  </p:sldLayoutIdLst>
  <p:txStyles>
    <p:titleStyle>
      <a:lvl1pPr algn="ctr" rtl="0" eaLnBrk="0" fontAlgn="base" hangingPunct="0">
        <a:spcBef>
          <a:spcPct val="0"/>
        </a:spcBef>
        <a:spcAft>
          <a:spcPct val="0"/>
        </a:spcAft>
        <a:defRPr sz="4800" b="1">
          <a:solidFill>
            <a:schemeClr val="bg1"/>
          </a:solidFill>
          <a:latin typeface="+mj-lt"/>
          <a:ea typeface="+mj-ea"/>
          <a:cs typeface="+mj-cs"/>
        </a:defRPr>
      </a:lvl1pPr>
      <a:lvl2pPr algn="ctr" rtl="0" eaLnBrk="0" fontAlgn="base" hangingPunct="0">
        <a:spcBef>
          <a:spcPct val="0"/>
        </a:spcBef>
        <a:spcAft>
          <a:spcPct val="0"/>
        </a:spcAft>
        <a:defRPr sz="4800" b="1">
          <a:solidFill>
            <a:schemeClr val="bg1"/>
          </a:solidFill>
          <a:latin typeface="Arial" pitchFamily="34" charset="0"/>
        </a:defRPr>
      </a:lvl2pPr>
      <a:lvl3pPr algn="ctr" rtl="0" eaLnBrk="0" fontAlgn="base" hangingPunct="0">
        <a:spcBef>
          <a:spcPct val="0"/>
        </a:spcBef>
        <a:spcAft>
          <a:spcPct val="0"/>
        </a:spcAft>
        <a:defRPr sz="4800" b="1">
          <a:solidFill>
            <a:schemeClr val="bg1"/>
          </a:solidFill>
          <a:latin typeface="Arial" pitchFamily="34" charset="0"/>
        </a:defRPr>
      </a:lvl3pPr>
      <a:lvl4pPr algn="ctr" rtl="0" eaLnBrk="0" fontAlgn="base" hangingPunct="0">
        <a:spcBef>
          <a:spcPct val="0"/>
        </a:spcBef>
        <a:spcAft>
          <a:spcPct val="0"/>
        </a:spcAft>
        <a:defRPr sz="4800" b="1">
          <a:solidFill>
            <a:schemeClr val="bg1"/>
          </a:solidFill>
          <a:latin typeface="Arial" pitchFamily="34" charset="0"/>
        </a:defRPr>
      </a:lvl4pPr>
      <a:lvl5pPr algn="ctr" rtl="0" eaLnBrk="0" fontAlgn="base" hangingPunct="0">
        <a:spcBef>
          <a:spcPct val="0"/>
        </a:spcBef>
        <a:spcAft>
          <a:spcPct val="0"/>
        </a:spcAft>
        <a:defRPr sz="4800" b="1">
          <a:solidFill>
            <a:schemeClr val="bg1"/>
          </a:solidFill>
          <a:latin typeface="Arial" pitchFamily="34" charset="0"/>
        </a:defRPr>
      </a:lvl5pPr>
      <a:lvl6pPr marL="457200" algn="ctr" rtl="0" fontAlgn="base">
        <a:spcBef>
          <a:spcPct val="0"/>
        </a:spcBef>
        <a:spcAft>
          <a:spcPct val="0"/>
        </a:spcAft>
        <a:defRPr sz="4800" b="1">
          <a:solidFill>
            <a:schemeClr val="bg1"/>
          </a:solidFill>
          <a:latin typeface="Arial" pitchFamily="34" charset="0"/>
        </a:defRPr>
      </a:lvl6pPr>
      <a:lvl7pPr marL="914400" algn="ctr" rtl="0" fontAlgn="base">
        <a:spcBef>
          <a:spcPct val="0"/>
        </a:spcBef>
        <a:spcAft>
          <a:spcPct val="0"/>
        </a:spcAft>
        <a:defRPr sz="4800" b="1">
          <a:solidFill>
            <a:schemeClr val="bg1"/>
          </a:solidFill>
          <a:latin typeface="Arial" pitchFamily="34" charset="0"/>
        </a:defRPr>
      </a:lvl7pPr>
      <a:lvl8pPr marL="1371600" algn="ctr" rtl="0" fontAlgn="base">
        <a:spcBef>
          <a:spcPct val="0"/>
        </a:spcBef>
        <a:spcAft>
          <a:spcPct val="0"/>
        </a:spcAft>
        <a:defRPr sz="4800" b="1">
          <a:solidFill>
            <a:schemeClr val="bg1"/>
          </a:solidFill>
          <a:latin typeface="Arial" pitchFamily="34" charset="0"/>
        </a:defRPr>
      </a:lvl8pPr>
      <a:lvl9pPr marL="1828800" algn="ctr" rtl="0" fontAlgn="base">
        <a:spcBef>
          <a:spcPct val="0"/>
        </a:spcBef>
        <a:spcAft>
          <a:spcPct val="0"/>
        </a:spcAft>
        <a:defRPr sz="48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hlink"/>
        </a:buClr>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hlink"/>
        </a:buClr>
        <a:buSzPct val="75000"/>
        <a:buChar char="•"/>
        <a:defRPr sz="2800">
          <a:solidFill>
            <a:schemeClr val="bg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5000"/>
        <a:buChar char="•"/>
        <a:defRPr sz="2400">
          <a:solidFill>
            <a:schemeClr val="bg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5000"/>
        <a:buChar char="•"/>
        <a:defRPr sz="2000">
          <a:solidFill>
            <a:schemeClr val="bg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205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1070187618"/>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718" r:id="rId9"/>
  </p:sldLayoutIdLst>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3074"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3384945771"/>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6146" name="Title Placeholder 6"/>
          <p:cNvSpPr>
            <a:spLocks noGrp="1"/>
          </p:cNvSpPr>
          <p:nvPr>
            <p:ph type="title"/>
          </p:nvPr>
        </p:nvSpPr>
        <p:spPr bwMode="auto">
          <a:xfrm>
            <a:off x="457200" y="238125"/>
            <a:ext cx="815498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7"/>
          <p:cNvSpPr>
            <a:spLocks noGrp="1"/>
          </p:cNvSpPr>
          <p:nvPr>
            <p:ph type="body" idx="1"/>
          </p:nvPr>
        </p:nvSpPr>
        <p:spPr bwMode="auto">
          <a:xfrm>
            <a:off x="450850" y="1517650"/>
            <a:ext cx="8161338"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271112432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7170" name="Title Placeholder 6"/>
          <p:cNvSpPr>
            <a:spLocks noGrp="1"/>
          </p:cNvSpPr>
          <p:nvPr>
            <p:ph type="title"/>
          </p:nvPr>
        </p:nvSpPr>
        <p:spPr bwMode="auto">
          <a:xfrm>
            <a:off x="374650" y="238125"/>
            <a:ext cx="844073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7"/>
          <p:cNvSpPr>
            <a:spLocks noGrp="1"/>
          </p:cNvSpPr>
          <p:nvPr>
            <p:ph type="body" idx="1"/>
          </p:nvPr>
        </p:nvSpPr>
        <p:spPr bwMode="auto">
          <a:xfrm>
            <a:off x="374650" y="1517650"/>
            <a:ext cx="8458200"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xmlns="" val="1228450861"/>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transition/>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itchFamily="34"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itchFamily="34"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upload.wikimedia.org/wikipedia/commons/3/39/HMG-CoA_reductase_pathway.png" TargetMode="Externa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4"/>
          <p:cNvSpPr>
            <a:spLocks noGrp="1" noChangeArrowheads="1"/>
          </p:cNvSpPr>
          <p:nvPr>
            <p:ph type="subTitle" idx="1"/>
          </p:nvPr>
        </p:nvSpPr>
        <p:spPr>
          <a:xfrm>
            <a:off x="304800" y="4876800"/>
            <a:ext cx="8240713" cy="1460500"/>
          </a:xfrm>
          <a:effectLst>
            <a:outerShdw dist="35921" dir="2700000" algn="ctr" rotWithShape="0">
              <a:schemeClr val="bg2"/>
            </a:outerShdw>
          </a:effectLst>
        </p:spPr>
        <p:txBody>
          <a:bodyPr/>
          <a:lstStyle/>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Dr. Mustafa Sahin </a:t>
            </a:r>
          </a:p>
          <a:p>
            <a:pPr marL="469900" indent="-469900" eaLnBrk="1" hangingPunct="1">
              <a:buClr>
                <a:schemeClr val="accent2"/>
              </a:buClr>
              <a:defRPr/>
            </a:pPr>
            <a:r>
              <a:rPr lang="en-GB" sz="2400" b="1" dirty="0" smtClean="0">
                <a:effectLst>
                  <a:outerShdw blurRad="38100" dist="38100" dir="2700000" algn="tl">
                    <a:srgbClr val="000000">
                      <a:alpha val="43137"/>
                    </a:srgbClr>
                  </a:outerShdw>
                </a:effectLst>
              </a:rPr>
              <a:t>Ankara </a:t>
            </a:r>
            <a:r>
              <a:rPr lang="en-GB" sz="2400" b="1" dirty="0" err="1" smtClean="0">
                <a:effectLst>
                  <a:outerShdw blurRad="38100" dist="38100" dir="2700000" algn="tl">
                    <a:srgbClr val="000000">
                      <a:alpha val="43137"/>
                    </a:srgbClr>
                  </a:outerShdw>
                </a:effectLst>
              </a:rPr>
              <a:t>Universit</a:t>
            </a:r>
            <a:r>
              <a:rPr lang="tr-TR" sz="2400" b="1" dirty="0" smtClean="0">
                <a:effectLst>
                  <a:outerShdw blurRad="38100" dist="38100" dir="2700000" algn="tl">
                    <a:srgbClr val="000000">
                      <a:alpha val="43137"/>
                    </a:srgbClr>
                  </a:outerShdw>
                </a:effectLst>
              </a:rPr>
              <a:t>esi Tıp Fakültesi </a:t>
            </a:r>
          </a:p>
          <a:p>
            <a:pPr marL="469900" indent="-469900" eaLnBrk="1" hangingPunct="1">
              <a:buClr>
                <a:schemeClr val="accent2"/>
              </a:buClr>
              <a:defRPr/>
            </a:pPr>
            <a:r>
              <a:rPr lang="tr-TR" sz="2400" b="1" dirty="0" smtClean="0">
                <a:effectLst>
                  <a:outerShdw blurRad="38100" dist="38100" dir="2700000" algn="tl">
                    <a:srgbClr val="000000">
                      <a:alpha val="43137"/>
                    </a:srgbClr>
                  </a:outerShdw>
                </a:effectLst>
              </a:rPr>
              <a:t>Endokrinoloji ve Metabolizma Hastalıkları Bilim Dalı </a:t>
            </a:r>
            <a:endParaRPr lang="tr-TR" sz="2400" b="1" dirty="0">
              <a:effectLst>
                <a:outerShdw blurRad="38100" dist="38100" dir="2700000" algn="tl">
                  <a:srgbClr val="000000">
                    <a:alpha val="43137"/>
                  </a:srgbClr>
                </a:outerShdw>
              </a:effectLst>
            </a:endParaRPr>
          </a:p>
        </p:txBody>
      </p:sp>
      <p:sp>
        <p:nvSpPr>
          <p:cNvPr id="47107" name="Rectangle 5"/>
          <p:cNvSpPr>
            <a:spLocks noChangeArrowheads="1"/>
          </p:cNvSpPr>
          <p:nvPr/>
        </p:nvSpPr>
        <p:spPr bwMode="auto">
          <a:xfrm>
            <a:off x="9525" y="1676400"/>
            <a:ext cx="9134475" cy="6463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algn="ctr" eaLnBrk="1" fontAlgn="base" hangingPunct="1">
              <a:lnSpc>
                <a:spcPct val="90000"/>
              </a:lnSpc>
              <a:spcBef>
                <a:spcPct val="0"/>
              </a:spcBef>
              <a:spcAft>
                <a:spcPct val="0"/>
              </a:spcAft>
              <a:buClrTx/>
              <a:buFontTx/>
              <a:buNone/>
            </a:pPr>
            <a:r>
              <a:rPr lang="tr-TR" altLang="tr-TR" sz="4000" b="1" dirty="0" err="1" smtClean="0">
                <a:solidFill>
                  <a:srgbClr val="FFFF00"/>
                </a:solidFill>
              </a:rPr>
              <a:t>Obezite</a:t>
            </a:r>
            <a:r>
              <a:rPr lang="tr-TR" altLang="tr-TR" sz="4000" b="1" dirty="0" smtClean="0">
                <a:solidFill>
                  <a:srgbClr val="FFFF00"/>
                </a:solidFill>
              </a:rPr>
              <a:t> – </a:t>
            </a:r>
            <a:r>
              <a:rPr lang="tr-TR" altLang="tr-TR" sz="4000" b="1" dirty="0" err="1" smtClean="0">
                <a:solidFill>
                  <a:srgbClr val="FFFF00"/>
                </a:solidFill>
              </a:rPr>
              <a:t>Lipid</a:t>
            </a:r>
            <a:r>
              <a:rPr lang="tr-TR" altLang="tr-TR" sz="4000" b="1" dirty="0" smtClean="0">
                <a:solidFill>
                  <a:srgbClr val="FFFF00"/>
                </a:solidFill>
              </a:rPr>
              <a:t> semptom yaklaşım</a:t>
            </a:r>
            <a:endParaRPr lang="en-US" altLang="tr-TR" sz="4000" b="1" dirty="0">
              <a:solidFill>
                <a:srgbClr val="FFFF00"/>
              </a:solidFill>
            </a:endParaRPr>
          </a:p>
        </p:txBody>
      </p:sp>
      <p:pic>
        <p:nvPicPr>
          <p:cNvPr id="47108" name="Picture 7"/>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371600" cy="1295400"/>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xmlns="" val="13691661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p:txBody>
          <a:bodyPr>
            <a:normAutofit fontScale="90000"/>
          </a:bodyPr>
          <a:lstStyle/>
          <a:p>
            <a:pPr lvl="0"/>
            <a:r>
              <a:rPr lang="en-US" dirty="0" smtClean="0"/>
              <a:t>Obesity Meets AMA Criteria for a Disease</a:t>
            </a:r>
            <a:endParaRPr lang="en-US" dirty="0"/>
          </a:p>
        </p:txBody>
      </p:sp>
      <p:sp>
        <p:nvSpPr>
          <p:cNvPr id="332" name="Shape 332"/>
          <p:cNvSpPr>
            <a:spLocks noGrp="1"/>
          </p:cNvSpPr>
          <p:nvPr>
            <p:ph type="sldNum" sz="quarter" idx="12"/>
          </p:nvPr>
        </p:nvSpPr>
        <p:spPr/>
        <p:txBody>
          <a:bodyPr/>
          <a:lstStyle/>
          <a:p>
            <a:pPr lvl="0"/>
            <a:fld id="{86CB4B4D-7CA3-9044-876B-883B54F8677D}" type="slidenum">
              <a:rPr lang="en-US" smtClean="0"/>
              <a:pPr lvl="0"/>
              <a:t>10</a:t>
            </a:fld>
            <a:endParaRPr lang="en-US" dirty="0"/>
          </a:p>
        </p:txBody>
      </p:sp>
      <p:grpSp>
        <p:nvGrpSpPr>
          <p:cNvPr id="2" name="Group 2"/>
          <p:cNvGrpSpPr/>
          <p:nvPr/>
        </p:nvGrpSpPr>
        <p:grpSpPr>
          <a:xfrm>
            <a:off x="608013" y="1735310"/>
            <a:ext cx="2507460" cy="3542743"/>
            <a:chOff x="459769" y="2256171"/>
            <a:chExt cx="2507460" cy="3542743"/>
          </a:xfrm>
        </p:grpSpPr>
        <p:grpSp>
          <p:nvGrpSpPr>
            <p:cNvPr id="3" name="Group 315"/>
            <p:cNvGrpSpPr/>
            <p:nvPr/>
          </p:nvGrpSpPr>
          <p:grpSpPr>
            <a:xfrm>
              <a:off x="459770" y="2256171"/>
              <a:ext cx="2507458" cy="1002983"/>
              <a:chOff x="0" y="0"/>
              <a:chExt cx="2507456" cy="1002981"/>
            </a:xfrm>
            <a:solidFill>
              <a:srgbClr val="339BC7"/>
            </a:solidFill>
          </p:grpSpPr>
          <p:sp>
            <p:nvSpPr>
              <p:cNvPr id="313" name="Shape 313"/>
              <p:cNvSpPr/>
              <p:nvPr/>
            </p:nvSpPr>
            <p:spPr>
              <a:xfrm>
                <a:off x="-1" y="0"/>
                <a:ext cx="2507458" cy="1002982"/>
              </a:xfrm>
              <a:prstGeom prst="rect">
                <a:avLst/>
              </a:prstGeom>
              <a:grpFill/>
              <a:ln w="25400" cap="flat">
                <a:solidFill>
                  <a:srgbClr val="4F81BD"/>
                </a:solidFill>
                <a:prstDash val="solid"/>
                <a:bevel/>
              </a:ln>
              <a:effectLst/>
            </p:spPr>
            <p:txBody>
              <a:bodyPr wrap="square" lIns="0" tIns="0" rIns="0" bIns="0" numCol="1" anchor="ctr">
                <a:noAutofit/>
              </a:bodyPr>
              <a:lstStyle/>
              <a:p>
                <a:pPr lvl="0" algn="ctr">
                  <a:defRPr sz="2000" b="1">
                    <a:solidFill>
                      <a:srgbClr val="FFFFFF"/>
                    </a:solidFill>
                  </a:defRPr>
                </a:pPr>
                <a:endParaRPr dirty="0"/>
              </a:p>
            </p:txBody>
          </p:sp>
          <p:sp>
            <p:nvSpPr>
              <p:cNvPr id="314" name="Shape 314"/>
              <p:cNvSpPr/>
              <p:nvPr/>
            </p:nvSpPr>
            <p:spPr>
              <a:xfrm>
                <a:off x="-1" y="26511"/>
                <a:ext cx="2507458" cy="94996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182879" tIns="182879" rIns="182879" bIns="182879" numCol="1" anchor="ctr">
                <a:spAutoFit/>
              </a:bodyPr>
              <a:lstStyle>
                <a:lvl1pPr algn="ctr">
                  <a:defRPr sz="2000" b="1">
                    <a:solidFill>
                      <a:srgbClr val="FFFFFF"/>
                    </a:solidFill>
                  </a:defRPr>
                </a:lvl1pPr>
              </a:lstStyle>
              <a:p>
                <a:pPr lvl="0">
                  <a:defRPr sz="1800" b="0">
                    <a:solidFill>
                      <a:srgbClr val="000000"/>
                    </a:solidFill>
                  </a:defRPr>
                </a:pPr>
                <a:r>
                  <a:rPr sz="2000" b="1" dirty="0">
                    <a:solidFill>
                      <a:srgbClr val="FFFFFF"/>
                    </a:solidFill>
                  </a:rPr>
                  <a:t>Impairment of Normal Function</a:t>
                </a:r>
              </a:p>
            </p:txBody>
          </p:sp>
        </p:grpSp>
        <p:grpSp>
          <p:nvGrpSpPr>
            <p:cNvPr id="4" name="Group 318"/>
            <p:cNvGrpSpPr/>
            <p:nvPr/>
          </p:nvGrpSpPr>
          <p:grpSpPr>
            <a:xfrm>
              <a:off x="459769" y="3259151"/>
              <a:ext cx="2507460" cy="2539763"/>
              <a:chOff x="-1" y="-1"/>
              <a:chExt cx="2507458" cy="2539761"/>
            </a:xfrm>
            <a:solidFill>
              <a:srgbClr val="E8F6FB"/>
            </a:solidFill>
          </p:grpSpPr>
          <p:sp>
            <p:nvSpPr>
              <p:cNvPr id="316" name="Shape 316"/>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lvl="0" defTabSz="2000250">
                  <a:lnSpc>
                    <a:spcPct val="90000"/>
                  </a:lnSpc>
                  <a:spcBef>
                    <a:spcPts val="500"/>
                  </a:spcBef>
                  <a:defRPr sz="1800"/>
                </a:pPr>
                <a:endParaRPr dirty="0"/>
              </a:p>
            </p:txBody>
          </p:sp>
          <p:sp>
            <p:nvSpPr>
              <p:cNvPr id="317" name="Shape 317"/>
              <p:cNvSpPr/>
              <p:nvPr/>
            </p:nvSpPr>
            <p:spPr>
              <a:xfrm>
                <a:off x="-1" y="-1"/>
                <a:ext cx="2507458" cy="2505297"/>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91439" tIns="91439" rIns="91439" bIns="91439" numCol="1" anchor="t">
                <a:spAutoFit/>
              </a:bodyPr>
              <a:lstStyle/>
              <a:p>
                <a:pPr marL="160734" lvl="1" indent="-160734" defTabSz="2000250">
                  <a:lnSpc>
                    <a:spcPct val="90000"/>
                  </a:lnSpc>
                  <a:spcBef>
                    <a:spcPts val="300"/>
                  </a:spcBef>
                  <a:buSzPct val="100000"/>
                  <a:buChar char="••"/>
                  <a:defRPr sz="1800"/>
                </a:pPr>
                <a:r>
                  <a:rPr dirty="0"/>
                  <a:t>Physical impairments</a:t>
                </a:r>
              </a:p>
              <a:p>
                <a:pPr marL="160734" lvl="1" indent="-160734" defTabSz="2000250">
                  <a:lnSpc>
                    <a:spcPct val="90000"/>
                  </a:lnSpc>
                  <a:spcBef>
                    <a:spcPts val="300"/>
                  </a:spcBef>
                  <a:buSzPct val="100000"/>
                  <a:buChar char="••"/>
                  <a:defRPr sz="1800"/>
                </a:pPr>
                <a:r>
                  <a:rPr dirty="0"/>
                  <a:t>Altered physiologic function (inflammation, insulin resistance, dyslipidemia, etc</a:t>
                </a:r>
                <a:r>
                  <a:rPr dirty="0" smtClean="0"/>
                  <a:t>)</a:t>
                </a:r>
                <a:endParaRPr lang="en-US" dirty="0" smtClean="0"/>
              </a:p>
              <a:p>
                <a:pPr marL="160734" lvl="1" indent="-160734" defTabSz="2000250">
                  <a:lnSpc>
                    <a:spcPct val="90000"/>
                  </a:lnSpc>
                  <a:spcBef>
                    <a:spcPts val="300"/>
                  </a:spcBef>
                  <a:buSzPct val="100000"/>
                  <a:buChar char="••"/>
                  <a:defRPr sz="1800"/>
                </a:pPr>
                <a:r>
                  <a:rPr lang="en-US" dirty="0"/>
                  <a:t>A</a:t>
                </a:r>
                <a:r>
                  <a:rPr lang="en-US" dirty="0" smtClean="0"/>
                  <a:t>ltered </a:t>
                </a:r>
                <a:r>
                  <a:rPr lang="en-US" dirty="0"/>
                  <a:t>regulation of satiety in the hypothalamus</a:t>
                </a:r>
                <a:endParaRPr dirty="0"/>
              </a:p>
            </p:txBody>
          </p:sp>
        </p:grpSp>
      </p:grpSp>
      <p:grpSp>
        <p:nvGrpSpPr>
          <p:cNvPr id="5" name="Group 1"/>
          <p:cNvGrpSpPr/>
          <p:nvPr/>
        </p:nvGrpSpPr>
        <p:grpSpPr>
          <a:xfrm>
            <a:off x="3466514" y="1735310"/>
            <a:ext cx="2507458" cy="3542742"/>
            <a:chOff x="3318270" y="2256171"/>
            <a:chExt cx="2507458" cy="3542742"/>
          </a:xfrm>
        </p:grpSpPr>
        <p:sp>
          <p:nvSpPr>
            <p:cNvPr id="320" name="Shape 320"/>
            <p:cNvSpPr/>
            <p:nvPr/>
          </p:nvSpPr>
          <p:spPr>
            <a:xfrm>
              <a:off x="3318270" y="2256171"/>
              <a:ext cx="2507458" cy="1002980"/>
            </a:xfrm>
            <a:prstGeom prst="rect">
              <a:avLst/>
            </a:prstGeom>
            <a:solidFill>
              <a:srgbClr val="339BC7"/>
            </a:solidFill>
            <a:ln w="12700" cap="flat">
              <a:noFill/>
              <a:miter lim="400000"/>
            </a:ln>
            <a:effectLst/>
            <a:extLst>
              <a:ext uri="{C572A759-6A51-4108-AA02-DFA0A04FC94B}">
                <ma14:wrappingTextBoxFlag xmlns="" xmlns:ma14="http://schemas.microsoft.com/office/mac/drawingml/2011/main" val="1"/>
              </a:ext>
            </a:extLst>
          </p:spPr>
          <p:txBody>
            <a:bodyPr wrap="square" lIns="182879" tIns="182879" rIns="182879" bIns="182879" numCol="1" anchor="ctr">
              <a:noAutofit/>
            </a:bodyPr>
            <a:lstStyle>
              <a:lvl1pPr algn="ctr" defTabSz="2000250">
                <a:lnSpc>
                  <a:spcPct val="90000"/>
                </a:lnSpc>
                <a:spcBef>
                  <a:spcPts val="800"/>
                </a:spcBef>
                <a:defRPr sz="2000" b="1">
                  <a:solidFill>
                    <a:srgbClr val="FFFFFF"/>
                  </a:solidFill>
                </a:defRPr>
              </a:lvl1pPr>
            </a:lstStyle>
            <a:p>
              <a:pPr lvl="0">
                <a:defRPr sz="1800" b="0">
                  <a:solidFill>
                    <a:srgbClr val="000000"/>
                  </a:solidFill>
                </a:defRPr>
              </a:pPr>
              <a:r>
                <a:rPr sz="2000" b="1" dirty="0">
                  <a:solidFill>
                    <a:srgbClr val="FFFFFF"/>
                  </a:solidFill>
                </a:rPr>
                <a:t>Characteristic Signs or Symptoms</a:t>
              </a:r>
            </a:p>
          </p:txBody>
        </p:sp>
        <p:grpSp>
          <p:nvGrpSpPr>
            <p:cNvPr id="6" name="Group 324"/>
            <p:cNvGrpSpPr/>
            <p:nvPr/>
          </p:nvGrpSpPr>
          <p:grpSpPr>
            <a:xfrm>
              <a:off x="3318271" y="3259152"/>
              <a:ext cx="2507457" cy="2539761"/>
              <a:chOff x="0" y="0"/>
              <a:chExt cx="2507456" cy="2539759"/>
            </a:xfrm>
            <a:solidFill>
              <a:srgbClr val="E8F6FB"/>
            </a:solidFill>
          </p:grpSpPr>
          <p:sp>
            <p:nvSpPr>
              <p:cNvPr id="322" name="Shape 322"/>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lvl="0" defTabSz="2000250">
                  <a:lnSpc>
                    <a:spcPct val="90000"/>
                  </a:lnSpc>
                  <a:spcBef>
                    <a:spcPts val="500"/>
                  </a:spcBef>
                  <a:defRPr sz="1800"/>
                </a:pPr>
                <a:endParaRPr dirty="0"/>
              </a:p>
            </p:txBody>
          </p:sp>
          <p:sp>
            <p:nvSpPr>
              <p:cNvPr id="323" name="Shape 323"/>
              <p:cNvSpPr/>
              <p:nvPr/>
            </p:nvSpPr>
            <p:spPr>
              <a:xfrm>
                <a:off x="-1" y="-1"/>
                <a:ext cx="2507458" cy="2376679"/>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91439" tIns="91439" rIns="91439" bIns="91439" numCol="1" anchor="t">
                <a:spAutoFit/>
              </a:bodyPr>
              <a:lstStyle/>
              <a:p>
                <a:pPr marL="160734" lvl="1" indent="-160734" defTabSz="2000250">
                  <a:lnSpc>
                    <a:spcPct val="90000"/>
                  </a:lnSpc>
                  <a:spcBef>
                    <a:spcPts val="300"/>
                  </a:spcBef>
                  <a:buSzPct val="100000"/>
                  <a:buChar char="••"/>
                  <a:defRPr sz="1800"/>
                </a:pPr>
                <a:r>
                  <a:rPr dirty="0"/>
                  <a:t>Increased body fat mass</a:t>
                </a:r>
              </a:p>
              <a:p>
                <a:pPr marL="160734" lvl="1" indent="-160734" defTabSz="2000250">
                  <a:lnSpc>
                    <a:spcPct val="90000"/>
                  </a:lnSpc>
                  <a:spcBef>
                    <a:spcPts val="300"/>
                  </a:spcBef>
                  <a:buSzPct val="100000"/>
                  <a:buChar char="••"/>
                  <a:defRPr sz="1800"/>
                </a:pPr>
                <a:r>
                  <a:rPr dirty="0"/>
                  <a:t>Joint pain</a:t>
                </a:r>
              </a:p>
              <a:p>
                <a:pPr marL="160734" lvl="1" indent="-160734" defTabSz="2000250">
                  <a:lnSpc>
                    <a:spcPct val="90000"/>
                  </a:lnSpc>
                  <a:spcBef>
                    <a:spcPts val="300"/>
                  </a:spcBef>
                  <a:buSzPct val="100000"/>
                  <a:buChar char="••"/>
                  <a:defRPr sz="1800"/>
                </a:pPr>
                <a:r>
                  <a:rPr dirty="0"/>
                  <a:t>Impaired mobility</a:t>
                </a:r>
              </a:p>
              <a:p>
                <a:pPr marL="160734" lvl="1" indent="-160734" defTabSz="2000250">
                  <a:lnSpc>
                    <a:spcPct val="90000"/>
                  </a:lnSpc>
                  <a:spcBef>
                    <a:spcPts val="300"/>
                  </a:spcBef>
                  <a:buSzPct val="100000"/>
                  <a:buChar char="••"/>
                  <a:defRPr sz="1800"/>
                </a:pPr>
                <a:r>
                  <a:rPr dirty="0"/>
                  <a:t>Low self-esteem</a:t>
                </a:r>
              </a:p>
              <a:p>
                <a:pPr marL="160734" lvl="1" indent="-160734" defTabSz="2000250">
                  <a:lnSpc>
                    <a:spcPct val="90000"/>
                  </a:lnSpc>
                  <a:spcBef>
                    <a:spcPts val="300"/>
                  </a:spcBef>
                  <a:buSzPct val="100000"/>
                  <a:buChar char="••"/>
                  <a:defRPr sz="1800"/>
                </a:pPr>
                <a:r>
                  <a:rPr dirty="0"/>
                  <a:t>Sleep apnea</a:t>
                </a:r>
              </a:p>
              <a:p>
                <a:pPr marL="160734" lvl="1" indent="-160734" defTabSz="2000250">
                  <a:lnSpc>
                    <a:spcPct val="90000"/>
                  </a:lnSpc>
                  <a:spcBef>
                    <a:spcPts val="300"/>
                  </a:spcBef>
                  <a:buSzPct val="100000"/>
                  <a:buChar char="••"/>
                  <a:defRPr sz="1800"/>
                </a:pPr>
                <a:r>
                  <a:rPr dirty="0"/>
                  <a:t>Altered metabolism</a:t>
                </a:r>
              </a:p>
            </p:txBody>
          </p:sp>
        </p:grpSp>
      </p:grpSp>
      <p:grpSp>
        <p:nvGrpSpPr>
          <p:cNvPr id="7" name="Group 3"/>
          <p:cNvGrpSpPr/>
          <p:nvPr/>
        </p:nvGrpSpPr>
        <p:grpSpPr>
          <a:xfrm>
            <a:off x="6325015" y="1735310"/>
            <a:ext cx="2507457" cy="3542742"/>
            <a:chOff x="6176771" y="2256171"/>
            <a:chExt cx="2507457" cy="3542742"/>
          </a:xfrm>
        </p:grpSpPr>
        <p:grpSp>
          <p:nvGrpSpPr>
            <p:cNvPr id="8" name="Group 327"/>
            <p:cNvGrpSpPr/>
            <p:nvPr/>
          </p:nvGrpSpPr>
          <p:grpSpPr>
            <a:xfrm>
              <a:off x="6176771" y="2256171"/>
              <a:ext cx="2507457" cy="1002983"/>
              <a:chOff x="0" y="0"/>
              <a:chExt cx="2507456" cy="1002981"/>
            </a:xfrm>
            <a:solidFill>
              <a:srgbClr val="339BC7"/>
            </a:solidFill>
          </p:grpSpPr>
          <p:sp>
            <p:nvSpPr>
              <p:cNvPr id="325" name="Shape 325"/>
              <p:cNvSpPr/>
              <p:nvPr/>
            </p:nvSpPr>
            <p:spPr>
              <a:xfrm>
                <a:off x="-1" y="0"/>
                <a:ext cx="2507458" cy="1002982"/>
              </a:xfrm>
              <a:prstGeom prst="rect">
                <a:avLst/>
              </a:prstGeom>
              <a:grpFill/>
              <a:ln w="25400" cap="flat">
                <a:solidFill>
                  <a:srgbClr val="4F81BD"/>
                </a:solidFill>
                <a:prstDash val="solid"/>
                <a:bevel/>
              </a:ln>
              <a:effectLst/>
            </p:spPr>
            <p:txBody>
              <a:bodyPr wrap="square" lIns="0" tIns="0" rIns="0" bIns="0" numCol="1" anchor="ctr">
                <a:noAutofit/>
              </a:bodyPr>
              <a:lstStyle/>
              <a:p>
                <a:pPr lvl="0" algn="ctr" defTabSz="2000250">
                  <a:lnSpc>
                    <a:spcPct val="90000"/>
                  </a:lnSpc>
                  <a:spcBef>
                    <a:spcPts val="1300"/>
                  </a:spcBef>
                  <a:defRPr sz="2000" b="1">
                    <a:solidFill>
                      <a:srgbClr val="FFFFFF"/>
                    </a:solidFill>
                  </a:defRPr>
                </a:pPr>
                <a:endParaRPr dirty="0"/>
              </a:p>
            </p:txBody>
          </p:sp>
          <p:sp>
            <p:nvSpPr>
              <p:cNvPr id="326" name="Shape 326"/>
              <p:cNvSpPr/>
              <p:nvPr/>
            </p:nvSpPr>
            <p:spPr>
              <a:xfrm>
                <a:off x="-1" y="41115"/>
                <a:ext cx="2507458" cy="92075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182879" tIns="182879" rIns="182879" bIns="182879" numCol="1" anchor="ctr">
                <a:spAutoFit/>
              </a:bodyPr>
              <a:lstStyle>
                <a:lvl1pPr algn="ctr" defTabSz="2000250">
                  <a:lnSpc>
                    <a:spcPct val="90000"/>
                  </a:lnSpc>
                  <a:spcBef>
                    <a:spcPts val="800"/>
                  </a:spcBef>
                  <a:defRPr sz="2000" b="1">
                    <a:solidFill>
                      <a:srgbClr val="FFFFFF"/>
                    </a:solidFill>
                  </a:defRPr>
                </a:lvl1pPr>
              </a:lstStyle>
              <a:p>
                <a:pPr lvl="0">
                  <a:defRPr sz="1800" b="0">
                    <a:solidFill>
                      <a:srgbClr val="000000"/>
                    </a:solidFill>
                  </a:defRPr>
                </a:pPr>
                <a:r>
                  <a:rPr sz="2000" b="1" dirty="0">
                    <a:solidFill>
                      <a:srgbClr val="FFFFFF"/>
                    </a:solidFill>
                  </a:rPr>
                  <a:t>Harm or Morbidity</a:t>
                </a:r>
              </a:p>
            </p:txBody>
          </p:sp>
        </p:grpSp>
        <p:grpSp>
          <p:nvGrpSpPr>
            <p:cNvPr id="9" name="Group 330"/>
            <p:cNvGrpSpPr/>
            <p:nvPr/>
          </p:nvGrpSpPr>
          <p:grpSpPr>
            <a:xfrm>
              <a:off x="6176771" y="3259152"/>
              <a:ext cx="2507457" cy="2539761"/>
              <a:chOff x="0" y="0"/>
              <a:chExt cx="2507456" cy="2539759"/>
            </a:xfrm>
            <a:solidFill>
              <a:srgbClr val="E8F6FB"/>
            </a:solidFill>
          </p:grpSpPr>
          <p:sp>
            <p:nvSpPr>
              <p:cNvPr id="328" name="Shape 328"/>
              <p:cNvSpPr/>
              <p:nvPr/>
            </p:nvSpPr>
            <p:spPr>
              <a:xfrm>
                <a:off x="-1" y="-1"/>
                <a:ext cx="2507458" cy="2539761"/>
              </a:xfrm>
              <a:prstGeom prst="rect">
                <a:avLst/>
              </a:prstGeom>
              <a:grpFill/>
              <a:ln w="25400" cap="flat">
                <a:solidFill>
                  <a:srgbClr val="CFD7E7">
                    <a:alpha val="90000"/>
                  </a:srgbClr>
                </a:solidFill>
                <a:prstDash val="solid"/>
                <a:bevel/>
              </a:ln>
              <a:effectLst/>
            </p:spPr>
            <p:txBody>
              <a:bodyPr wrap="square" lIns="0" tIns="0" rIns="0" bIns="0" numCol="1" anchor="t">
                <a:noAutofit/>
              </a:bodyPr>
              <a:lstStyle/>
              <a:p>
                <a:pPr lvl="0" defTabSz="2000250">
                  <a:lnSpc>
                    <a:spcPct val="90000"/>
                  </a:lnSpc>
                  <a:spcBef>
                    <a:spcPts val="500"/>
                  </a:spcBef>
                  <a:defRPr sz="1800"/>
                </a:pPr>
                <a:endParaRPr dirty="0"/>
              </a:p>
            </p:txBody>
          </p:sp>
          <p:sp>
            <p:nvSpPr>
              <p:cNvPr id="329" name="Shape 329"/>
              <p:cNvSpPr/>
              <p:nvPr/>
            </p:nvSpPr>
            <p:spPr>
              <a:xfrm>
                <a:off x="-1" y="-1"/>
                <a:ext cx="2507458" cy="233553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91439" tIns="91439" rIns="91439" bIns="91439" numCol="1" anchor="t">
                <a:spAutoFit/>
              </a:bodyPr>
              <a:lstStyle/>
              <a:p>
                <a:pPr marL="160734" lvl="1" indent="-160734" defTabSz="2000250">
                  <a:lnSpc>
                    <a:spcPct val="90000"/>
                  </a:lnSpc>
                  <a:spcBef>
                    <a:spcPts val="300"/>
                  </a:spcBef>
                  <a:buSzPct val="100000"/>
                  <a:buChar char="••"/>
                  <a:defRPr sz="1800"/>
                </a:pPr>
                <a:r>
                  <a:rPr dirty="0"/>
                  <a:t>Cardiovascular disease</a:t>
                </a:r>
              </a:p>
              <a:p>
                <a:pPr marL="160734" lvl="1" indent="-160734" defTabSz="2000250">
                  <a:lnSpc>
                    <a:spcPct val="90000"/>
                  </a:lnSpc>
                  <a:spcBef>
                    <a:spcPts val="300"/>
                  </a:spcBef>
                  <a:buSzPct val="100000"/>
                  <a:buChar char="••"/>
                  <a:defRPr sz="1800"/>
                </a:pPr>
                <a:r>
                  <a:rPr dirty="0"/>
                  <a:t>Type 2 diabetes</a:t>
                </a:r>
              </a:p>
              <a:p>
                <a:pPr marL="160734" lvl="1" indent="-160734" defTabSz="2000250">
                  <a:lnSpc>
                    <a:spcPct val="90000"/>
                  </a:lnSpc>
                  <a:spcBef>
                    <a:spcPts val="300"/>
                  </a:spcBef>
                  <a:buSzPct val="100000"/>
                  <a:buChar char="••"/>
                  <a:defRPr sz="1800"/>
                </a:pPr>
                <a:r>
                  <a:rPr dirty="0"/>
                  <a:t>Metabolic syndrome</a:t>
                </a:r>
              </a:p>
              <a:p>
                <a:pPr marL="160734" lvl="1" indent="-160734" defTabSz="2000250">
                  <a:lnSpc>
                    <a:spcPct val="90000"/>
                  </a:lnSpc>
                  <a:spcBef>
                    <a:spcPts val="300"/>
                  </a:spcBef>
                  <a:buSzPct val="100000"/>
                  <a:buChar char="••"/>
                  <a:defRPr sz="1800"/>
                </a:pPr>
                <a:r>
                  <a:rPr dirty="0"/>
                  <a:t>Cancer</a:t>
                </a:r>
              </a:p>
              <a:p>
                <a:pPr marL="160734" lvl="1" indent="-160734" defTabSz="2000250">
                  <a:lnSpc>
                    <a:spcPct val="90000"/>
                  </a:lnSpc>
                  <a:spcBef>
                    <a:spcPts val="300"/>
                  </a:spcBef>
                  <a:buSzPct val="100000"/>
                  <a:buChar char="••"/>
                  <a:defRPr sz="1800"/>
                </a:pPr>
                <a:r>
                  <a:rPr dirty="0"/>
                  <a:t>Death</a:t>
                </a:r>
              </a:p>
            </p:txBody>
          </p:sp>
        </p:grpSp>
      </p:grpSp>
      <p:sp>
        <p:nvSpPr>
          <p:cNvPr id="331" name="Shape 331"/>
          <p:cNvSpPr/>
          <p:nvPr/>
        </p:nvSpPr>
        <p:spPr>
          <a:xfrm>
            <a:off x="608013" y="6361847"/>
            <a:ext cx="6646789" cy="477054"/>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lvl="0">
              <a:spcBef>
                <a:spcPts val="600"/>
              </a:spcBef>
              <a:defRPr sz="1800"/>
            </a:pPr>
            <a:r>
              <a:rPr sz="1000" dirty="0" smtClean="0">
                <a:latin typeface="Arial"/>
                <a:ea typeface="Arial"/>
                <a:cs typeface="Arial"/>
                <a:sym typeface="Arial"/>
              </a:rPr>
              <a:t>AMA</a:t>
            </a:r>
            <a:r>
              <a:rPr lang="en-US" sz="1000" dirty="0" smtClean="0">
                <a:latin typeface="Arial"/>
                <a:ea typeface="Arial"/>
                <a:cs typeface="Arial"/>
                <a:sym typeface="Arial"/>
              </a:rPr>
              <a:t> =</a:t>
            </a:r>
            <a:r>
              <a:rPr sz="1000" dirty="0" smtClean="0">
                <a:latin typeface="Arial"/>
                <a:ea typeface="Arial"/>
                <a:cs typeface="Arial"/>
                <a:sym typeface="Arial"/>
              </a:rPr>
              <a:t> </a:t>
            </a:r>
            <a:r>
              <a:rPr sz="1000" dirty="0">
                <a:latin typeface="Arial"/>
                <a:ea typeface="Arial"/>
                <a:cs typeface="Arial"/>
                <a:sym typeface="Arial"/>
              </a:rPr>
              <a:t>American Medical Association.</a:t>
            </a:r>
            <a:endParaRPr sz="3200" dirty="0">
              <a:latin typeface="Arial"/>
              <a:ea typeface="Arial"/>
              <a:cs typeface="Arial"/>
              <a:sym typeface="Arial"/>
            </a:endParaRPr>
          </a:p>
          <a:p>
            <a:pPr lvl="0">
              <a:spcBef>
                <a:spcPts val="600"/>
              </a:spcBef>
              <a:defRPr sz="1800"/>
            </a:pPr>
            <a:r>
              <a:rPr sz="1000" dirty="0">
                <a:latin typeface="Arial"/>
                <a:ea typeface="Arial"/>
                <a:cs typeface="Arial"/>
                <a:sym typeface="Arial"/>
              </a:rPr>
              <a:t>Mechanick JI, et al. </a:t>
            </a:r>
            <a:r>
              <a:rPr sz="1000" i="1" dirty="0">
                <a:latin typeface="Arial"/>
                <a:ea typeface="Arial"/>
                <a:cs typeface="Arial"/>
                <a:sym typeface="Arial"/>
              </a:rPr>
              <a:t>Endocr Pract</a:t>
            </a:r>
            <a:r>
              <a:rPr sz="1000" dirty="0">
                <a:latin typeface="Arial"/>
                <a:ea typeface="Arial"/>
                <a:cs typeface="Arial"/>
                <a:sym typeface="Arial"/>
              </a:rPr>
              <a:t>. 2012;18:642-648.</a:t>
            </a:r>
          </a:p>
        </p:txBody>
      </p:sp>
    </p:spTree>
    <p:extLst>
      <p:ext uri="{BB962C8B-B14F-4D97-AF65-F5344CB8AC3E}">
        <p14:creationId xmlns="" xmlns:p14="http://schemas.microsoft.com/office/powerpoint/2010/main" val="7787559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81" name="Oval 113680"/>
          <p:cNvSpPr/>
          <p:nvPr/>
        </p:nvSpPr>
        <p:spPr>
          <a:xfrm>
            <a:off x="2585117" y="1824893"/>
            <a:ext cx="4858186" cy="3960439"/>
          </a:xfrm>
          <a:prstGeom prst="ellipse">
            <a:avLst/>
          </a:prstGeom>
          <a:noFill/>
          <a:ln>
            <a:solidFill>
              <a:srgbClr val="A0023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sz="3200" dirty="0">
              <a:solidFill>
                <a:prstClr val="black"/>
              </a:solidFill>
            </a:endParaRPr>
          </a:p>
        </p:txBody>
      </p:sp>
      <p:sp>
        <p:nvSpPr>
          <p:cNvPr id="113679" name="Title 1"/>
          <p:cNvSpPr>
            <a:spLocks noGrp="1"/>
          </p:cNvSpPr>
          <p:nvPr>
            <p:ph type="title"/>
          </p:nvPr>
        </p:nvSpPr>
        <p:spPr/>
        <p:txBody>
          <a:bodyPr/>
          <a:lstStyle/>
          <a:p>
            <a:r>
              <a:rPr lang="en-US" dirty="0" smtClean="0"/>
              <a:t>Medical Complications of Obesity </a:t>
            </a:r>
            <a:endParaRPr lang="en-US" dirty="0"/>
          </a:p>
        </p:txBody>
      </p:sp>
      <p:sp>
        <p:nvSpPr>
          <p:cNvPr id="2" name="Slide Number Placeholder 1"/>
          <p:cNvSpPr>
            <a:spLocks noGrp="1"/>
          </p:cNvSpPr>
          <p:nvPr>
            <p:ph type="sldNum" sz="quarter" idx="12"/>
          </p:nvPr>
        </p:nvSpPr>
        <p:spPr/>
        <p:txBody>
          <a:bodyPr/>
          <a:lstStyle/>
          <a:p>
            <a:fld id="{C2D6052C-4BC4-1142-8D6D-5456C29F3E90}" type="slidenum">
              <a:rPr lang="en-US" smtClean="0">
                <a:solidFill>
                  <a:prstClr val="black">
                    <a:tint val="75000"/>
                  </a:prstClr>
                </a:solidFill>
              </a:rPr>
              <a:pPr/>
              <a:t>11</a:t>
            </a:fld>
            <a:endParaRPr lang="en-US" dirty="0">
              <a:solidFill>
                <a:prstClr val="black">
                  <a:tint val="75000"/>
                </a:prstClr>
              </a:solidFill>
            </a:endParaRPr>
          </a:p>
        </p:txBody>
      </p:sp>
      <p:sp>
        <p:nvSpPr>
          <p:cNvPr id="6" name="TextBox 5"/>
          <p:cNvSpPr txBox="1"/>
          <p:nvPr/>
        </p:nvSpPr>
        <p:spPr>
          <a:xfrm>
            <a:off x="3978697" y="920706"/>
            <a:ext cx="2045343"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914400">
              <a:defRPr/>
            </a:pPr>
            <a:r>
              <a:rPr lang="en-US" sz="2800" b="1" dirty="0">
                <a:solidFill>
                  <a:srgbClr val="A00230"/>
                </a:solidFill>
                <a:ea typeface="+mj-ea"/>
                <a:cs typeface="+mj-cs"/>
              </a:rPr>
              <a:t>Obesity</a:t>
            </a:r>
          </a:p>
        </p:txBody>
      </p:sp>
      <p:sp>
        <p:nvSpPr>
          <p:cNvPr id="10" name="TextBox 9"/>
          <p:cNvSpPr txBox="1"/>
          <p:nvPr/>
        </p:nvSpPr>
        <p:spPr>
          <a:xfrm>
            <a:off x="3481372" y="3672568"/>
            <a:ext cx="1027113" cy="400050"/>
          </a:xfrm>
          <a:prstGeom prst="rect">
            <a:avLst/>
          </a:prstGeom>
          <a:noFill/>
          <a:ln>
            <a:noFill/>
          </a:ln>
        </p:spPr>
        <p:txBody>
          <a:bodyPr wrap="none">
            <a:spAutoFit/>
          </a:bodyPr>
          <a:lstStyle/>
          <a:p>
            <a:pPr algn="ctr" defTabSz="914400">
              <a:defRPr/>
            </a:pPr>
            <a:r>
              <a:rPr lang="en-US" sz="2000" dirty="0">
                <a:solidFill>
                  <a:prstClr val="black"/>
                </a:solidFill>
                <a:latin typeface="Arial" pitchFamily="34" charset="0"/>
                <a:ea typeface="ＭＳ Ｐゴシック" pitchFamily="34" charset="-128"/>
                <a:cs typeface="Arial" pitchFamily="34" charset="0"/>
              </a:rPr>
              <a:t>NAFLD</a:t>
            </a:r>
          </a:p>
        </p:txBody>
      </p:sp>
      <p:sp>
        <p:nvSpPr>
          <p:cNvPr id="11" name="TextBox 10"/>
          <p:cNvSpPr txBox="1"/>
          <p:nvPr/>
        </p:nvSpPr>
        <p:spPr>
          <a:xfrm>
            <a:off x="2970878" y="4594710"/>
            <a:ext cx="4074129"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fontAlgn="auto">
              <a:spcBef>
                <a:spcPts val="0"/>
              </a:spcBef>
              <a:spcAft>
                <a:spcPts val="0"/>
              </a:spcAft>
              <a:defRPr sz="2800" b="1">
                <a:solidFill>
                  <a:schemeClr val="accent2"/>
                </a:solidFill>
                <a:cs typeface="Arial" pitchFamily="34" charset="0"/>
              </a:defRPr>
            </a:lvl1pPr>
          </a:lstStyle>
          <a:p>
            <a:pPr defTabSz="914400"/>
            <a:r>
              <a:rPr lang="en-US" dirty="0">
                <a:solidFill>
                  <a:srgbClr val="A00230"/>
                </a:solidFill>
              </a:rPr>
              <a:t>Cardiovascular Disease</a:t>
            </a:r>
          </a:p>
        </p:txBody>
      </p:sp>
      <p:sp>
        <p:nvSpPr>
          <p:cNvPr id="12" name="TextBox 11"/>
          <p:cNvSpPr txBox="1"/>
          <p:nvPr/>
        </p:nvSpPr>
        <p:spPr>
          <a:xfrm>
            <a:off x="457901" y="2529899"/>
            <a:ext cx="2590446" cy="3131627"/>
          </a:xfrm>
          <a:prstGeom prst="rect">
            <a:avLst/>
          </a:prstGeom>
          <a:noFill/>
          <a:ln>
            <a:noFill/>
          </a:ln>
        </p:spPr>
        <p:txBody>
          <a:bodyPr wrap="square">
            <a:spAutoFit/>
          </a:bodyPr>
          <a:lstStyle/>
          <a:p>
            <a:pPr algn="ctr" defTabSz="914400">
              <a:spcBef>
                <a:spcPts val="900"/>
              </a:spcBef>
              <a:defRPr/>
            </a:pPr>
            <a:r>
              <a:rPr lang="en-US" sz="2000" dirty="0" smtClean="0">
                <a:solidFill>
                  <a:srgbClr val="000000"/>
                </a:solidFill>
                <a:latin typeface="Arial" pitchFamily="34" charset="0"/>
                <a:ea typeface="ＭＳ Ｐゴシック" pitchFamily="34" charset="-128"/>
                <a:cs typeface="Arial" pitchFamily="34" charset="0"/>
              </a:rPr>
              <a:t>Dismotility/disability</a:t>
            </a:r>
          </a:p>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GERD</a:t>
            </a:r>
          </a:p>
          <a:p>
            <a:pPr algn="ctr" defTabSz="914400">
              <a:spcBef>
                <a:spcPts val="900"/>
              </a:spcBef>
              <a:defRPr/>
            </a:pPr>
            <a:r>
              <a:rPr lang="en-US" sz="2000" dirty="0">
                <a:solidFill>
                  <a:srgbClr val="000000"/>
                </a:solidFill>
                <a:latin typeface="Arial" pitchFamily="34" charset="0"/>
                <a:ea typeface="ＭＳ Ｐゴシック" pitchFamily="34" charset="-128"/>
                <a:cs typeface="Arial" pitchFamily="34" charset="0"/>
              </a:rPr>
              <a:t>Lung function</a:t>
            </a:r>
            <a:br>
              <a:rPr lang="en-US" sz="2000" dirty="0">
                <a:solidFill>
                  <a:srgbClr val="000000"/>
                </a:solidFill>
                <a:latin typeface="Arial" pitchFamily="34" charset="0"/>
                <a:ea typeface="ＭＳ Ｐゴシック" pitchFamily="34" charset="-128"/>
                <a:cs typeface="Arial" pitchFamily="34" charset="0"/>
              </a:rPr>
            </a:br>
            <a:r>
              <a:rPr lang="en-US" sz="2000" dirty="0">
                <a:solidFill>
                  <a:srgbClr val="000000"/>
                </a:solidFill>
                <a:latin typeface="Arial" pitchFamily="34" charset="0"/>
                <a:ea typeface="ＭＳ Ｐゴシック" pitchFamily="34" charset="-128"/>
                <a:cs typeface="Arial" pitchFamily="34" charset="0"/>
              </a:rPr>
              <a:t>defects</a:t>
            </a:r>
          </a:p>
          <a:p>
            <a:pPr algn="ctr" defTabSz="914400">
              <a:spcBef>
                <a:spcPts val="900"/>
              </a:spcBef>
              <a:defRPr/>
            </a:pPr>
            <a:r>
              <a:rPr lang="en-US" sz="2000" dirty="0" smtClean="0">
                <a:solidFill>
                  <a:srgbClr val="000000"/>
                </a:solidFill>
                <a:latin typeface="Arial" pitchFamily="34" charset="0"/>
                <a:ea typeface="ＭＳ Ｐゴシック" pitchFamily="34" charset="-128"/>
                <a:cs typeface="Arial" pitchFamily="34" charset="0"/>
              </a:rPr>
              <a:t>Osteoarthritis</a:t>
            </a:r>
          </a:p>
          <a:p>
            <a:pPr algn="ctr" defTabSz="914400">
              <a:spcBef>
                <a:spcPts val="900"/>
              </a:spcBef>
              <a:defRPr/>
            </a:pPr>
            <a:r>
              <a:rPr lang="en-US" sz="2000" dirty="0">
                <a:solidFill>
                  <a:srgbClr val="000000"/>
                </a:solidFill>
                <a:latin typeface="Arial" pitchFamily="34" charset="0"/>
                <a:ea typeface="ＭＳ Ｐゴシック" pitchFamily="34" charset="-128"/>
                <a:cs typeface="Arial" pitchFamily="34" charset="0"/>
              </a:rPr>
              <a:t>Sleep apnea</a:t>
            </a:r>
          </a:p>
          <a:p>
            <a:pPr algn="ctr" defTabSz="914400">
              <a:spcBef>
                <a:spcPts val="900"/>
              </a:spcBef>
              <a:defRPr/>
            </a:pPr>
            <a:r>
              <a:rPr lang="en-US" sz="2000" dirty="0">
                <a:solidFill>
                  <a:srgbClr val="000000"/>
                </a:solidFill>
                <a:latin typeface="Arial" pitchFamily="34" charset="0"/>
                <a:ea typeface="ＭＳ Ｐゴシック" pitchFamily="34" charset="-128"/>
                <a:cs typeface="Arial" pitchFamily="34" charset="0"/>
              </a:rPr>
              <a:t>Urinary</a:t>
            </a:r>
            <a:br>
              <a:rPr lang="en-US" sz="2000" dirty="0">
                <a:solidFill>
                  <a:srgbClr val="000000"/>
                </a:solidFill>
                <a:latin typeface="Arial" pitchFamily="34" charset="0"/>
                <a:ea typeface="ＭＳ Ｐゴシック" pitchFamily="34" charset="-128"/>
                <a:cs typeface="Arial" pitchFamily="34" charset="0"/>
              </a:rPr>
            </a:br>
            <a:r>
              <a:rPr lang="en-US" sz="2000" dirty="0" smtClean="0">
                <a:solidFill>
                  <a:srgbClr val="000000"/>
                </a:solidFill>
                <a:latin typeface="Arial" pitchFamily="34" charset="0"/>
                <a:ea typeface="ＭＳ Ｐゴシック" pitchFamily="34" charset="-128"/>
                <a:cs typeface="Arial" pitchFamily="34" charset="0"/>
              </a:rPr>
              <a:t>incontinence</a:t>
            </a:r>
            <a:endParaRPr lang="en-US" sz="2000" dirty="0">
              <a:solidFill>
                <a:srgbClr val="000000"/>
              </a:solidFill>
              <a:latin typeface="Arial" pitchFamily="34" charset="0"/>
              <a:ea typeface="ＭＳ Ｐゴシック" pitchFamily="34" charset="-128"/>
              <a:cs typeface="Arial" pitchFamily="34" charset="0"/>
            </a:endParaRPr>
          </a:p>
        </p:txBody>
      </p:sp>
      <p:sp>
        <p:nvSpPr>
          <p:cNvPr id="13" name="TextBox 12"/>
          <p:cNvSpPr txBox="1"/>
          <p:nvPr/>
        </p:nvSpPr>
        <p:spPr>
          <a:xfrm>
            <a:off x="3889755" y="3112238"/>
            <a:ext cx="2222083" cy="400110"/>
          </a:xfrm>
          <a:prstGeom prst="rect">
            <a:avLst/>
          </a:prstGeom>
          <a:noFill/>
          <a:ln>
            <a:noFill/>
          </a:ln>
        </p:spPr>
        <p:txBody>
          <a:bodyPr wrap="none">
            <a:spAutoFit/>
          </a:bodyPr>
          <a:lstStyle/>
          <a:p>
            <a:pPr algn="ctr" defTabSz="914400">
              <a:defRPr/>
            </a:pPr>
            <a:r>
              <a:rPr lang="en-US" sz="2000" dirty="0" smtClean="0">
                <a:solidFill>
                  <a:prstClr val="black"/>
                </a:solidFill>
                <a:latin typeface="Arial" pitchFamily="34" charset="0"/>
                <a:ea typeface="ＭＳ Ｐゴシック" pitchFamily="34" charset="-128"/>
                <a:cs typeface="Arial" pitchFamily="34" charset="0"/>
              </a:rPr>
              <a:t>Prediabetic states</a:t>
            </a:r>
            <a:endParaRPr lang="en-US" sz="2000" dirty="0">
              <a:solidFill>
                <a:prstClr val="black"/>
              </a:solidFill>
              <a:latin typeface="Arial" pitchFamily="34" charset="0"/>
              <a:ea typeface="ＭＳ Ｐゴシック" pitchFamily="34" charset="-128"/>
              <a:cs typeface="Arial" pitchFamily="34" charset="0"/>
            </a:endParaRPr>
          </a:p>
        </p:txBody>
      </p:sp>
      <p:sp>
        <p:nvSpPr>
          <p:cNvPr id="14" name="TextBox 13"/>
          <p:cNvSpPr txBox="1"/>
          <p:nvPr/>
        </p:nvSpPr>
        <p:spPr>
          <a:xfrm>
            <a:off x="5205835" y="2529371"/>
            <a:ext cx="1697037" cy="400050"/>
          </a:xfrm>
          <a:prstGeom prst="rect">
            <a:avLst/>
          </a:prstGeom>
          <a:noFill/>
          <a:ln>
            <a:noFill/>
          </a:ln>
        </p:spPr>
        <p:txBody>
          <a:bodyPr wrap="none">
            <a:spAutoFit/>
          </a:bodyPr>
          <a:lstStyle/>
          <a:p>
            <a:pPr algn="ctr" defTabSz="914400">
              <a:defRPr/>
            </a:pPr>
            <a:r>
              <a:rPr lang="en-US" sz="2000" dirty="0">
                <a:solidFill>
                  <a:prstClr val="black"/>
                </a:solidFill>
                <a:latin typeface="Arial" pitchFamily="34" charset="0"/>
                <a:ea typeface="ＭＳ Ｐゴシック" pitchFamily="34" charset="-128"/>
                <a:cs typeface="Arial" pitchFamily="34" charset="0"/>
              </a:rPr>
              <a:t>Hypertension</a:t>
            </a:r>
          </a:p>
        </p:txBody>
      </p:sp>
      <p:sp>
        <p:nvSpPr>
          <p:cNvPr id="29" name="TextBox 28"/>
          <p:cNvSpPr txBox="1"/>
          <p:nvPr/>
        </p:nvSpPr>
        <p:spPr>
          <a:xfrm>
            <a:off x="3175672" y="2529311"/>
            <a:ext cx="1638514" cy="400110"/>
          </a:xfrm>
          <a:prstGeom prst="rect">
            <a:avLst/>
          </a:prstGeom>
          <a:noFill/>
          <a:ln>
            <a:noFill/>
          </a:ln>
        </p:spPr>
        <p:txBody>
          <a:bodyPr wrap="none">
            <a:spAutoFit/>
          </a:bodyPr>
          <a:lstStyle/>
          <a:p>
            <a:pPr algn="ctr" defTabSz="914400">
              <a:defRPr/>
            </a:pPr>
            <a:r>
              <a:rPr lang="en-US" sz="2000" dirty="0" smtClean="0">
                <a:solidFill>
                  <a:prstClr val="black"/>
                </a:solidFill>
                <a:latin typeface="Arial" pitchFamily="34" charset="0"/>
                <a:ea typeface="ＭＳ Ｐゴシック" pitchFamily="34" charset="-128"/>
                <a:cs typeface="Arial" pitchFamily="34" charset="0"/>
              </a:rPr>
              <a:t>Dyslipidemia</a:t>
            </a:r>
            <a:endParaRPr lang="en-US" sz="2000" dirty="0">
              <a:solidFill>
                <a:prstClr val="black"/>
              </a:solidFill>
              <a:latin typeface="Arial" pitchFamily="34" charset="0"/>
              <a:ea typeface="ＭＳ Ｐゴシック" pitchFamily="34" charset="-128"/>
              <a:cs typeface="Arial" pitchFamily="34" charset="0"/>
            </a:endParaRPr>
          </a:p>
        </p:txBody>
      </p:sp>
      <p:sp>
        <p:nvSpPr>
          <p:cNvPr id="31" name="TextBox 30"/>
          <p:cNvSpPr txBox="1"/>
          <p:nvPr/>
        </p:nvSpPr>
        <p:spPr>
          <a:xfrm>
            <a:off x="5598589" y="3669191"/>
            <a:ext cx="911528" cy="400110"/>
          </a:xfrm>
          <a:prstGeom prst="rect">
            <a:avLst/>
          </a:prstGeom>
          <a:noFill/>
          <a:ln>
            <a:noFill/>
          </a:ln>
        </p:spPr>
        <p:txBody>
          <a:bodyPr wrap="none">
            <a:spAutoFit/>
          </a:bodyPr>
          <a:lstStyle/>
          <a:p>
            <a:pPr algn="ctr" defTabSz="914400">
              <a:defRPr/>
            </a:pPr>
            <a:r>
              <a:rPr lang="en-US" sz="2000" dirty="0" smtClean="0">
                <a:solidFill>
                  <a:prstClr val="black"/>
                </a:solidFill>
                <a:latin typeface="Arial" pitchFamily="34" charset="0"/>
                <a:ea typeface="ＭＳ Ｐゴシック" pitchFamily="34" charset="-128"/>
                <a:cs typeface="Arial" pitchFamily="34" charset="0"/>
              </a:rPr>
              <a:t>PCOS</a:t>
            </a:r>
            <a:endParaRPr lang="en-US" sz="2000" dirty="0">
              <a:solidFill>
                <a:prstClr val="black"/>
              </a:solidFill>
              <a:latin typeface="Arial" pitchFamily="34" charset="0"/>
              <a:ea typeface="ＭＳ Ｐゴシック" pitchFamily="34" charset="-128"/>
              <a:cs typeface="Arial" pitchFamily="34" charset="0"/>
            </a:endParaRPr>
          </a:p>
        </p:txBody>
      </p:sp>
      <p:sp>
        <p:nvSpPr>
          <p:cNvPr id="33" name="TextBox 32"/>
          <p:cNvSpPr txBox="1"/>
          <p:nvPr/>
        </p:nvSpPr>
        <p:spPr>
          <a:xfrm>
            <a:off x="4181407" y="4134114"/>
            <a:ext cx="1685078" cy="523220"/>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n-US"/>
            </a:defPPr>
            <a:lvl1pPr algn="ctr" fontAlgn="auto">
              <a:spcBef>
                <a:spcPts val="0"/>
              </a:spcBef>
              <a:spcAft>
                <a:spcPts val="0"/>
              </a:spcAft>
              <a:defRPr sz="2800" b="1">
                <a:solidFill>
                  <a:schemeClr val="accent2"/>
                </a:solidFill>
                <a:cs typeface="Arial" pitchFamily="34" charset="0"/>
              </a:defRPr>
            </a:lvl1pPr>
          </a:lstStyle>
          <a:p>
            <a:pPr defTabSz="914400"/>
            <a:r>
              <a:rPr lang="en-US" dirty="0">
                <a:solidFill>
                  <a:srgbClr val="A00230"/>
                </a:solidFill>
              </a:rPr>
              <a:t>Diabetes</a:t>
            </a:r>
          </a:p>
        </p:txBody>
      </p:sp>
      <p:sp>
        <p:nvSpPr>
          <p:cNvPr id="113688" name="TextBox 113687"/>
          <p:cNvSpPr txBox="1"/>
          <p:nvPr/>
        </p:nvSpPr>
        <p:spPr>
          <a:xfrm>
            <a:off x="3265868" y="2051764"/>
            <a:ext cx="3469858"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fontAlgn="base">
              <a:spcBef>
                <a:spcPct val="0"/>
              </a:spcBef>
              <a:spcAft>
                <a:spcPct val="0"/>
              </a:spcAft>
            </a:pPr>
            <a:r>
              <a:rPr lang="en-US" sz="2400" b="1" dirty="0" smtClean="0">
                <a:solidFill>
                  <a:srgbClr val="267FA4"/>
                </a:solidFill>
              </a:rPr>
              <a:t>Cardiometabolic</a:t>
            </a:r>
            <a:endParaRPr lang="en-US" sz="2400" b="1" dirty="0">
              <a:solidFill>
                <a:srgbClr val="267FA4"/>
              </a:solidFill>
            </a:endParaRPr>
          </a:p>
        </p:txBody>
      </p:sp>
      <p:sp>
        <p:nvSpPr>
          <p:cNvPr id="42" name="TextBox 41"/>
          <p:cNvSpPr txBox="1"/>
          <p:nvPr/>
        </p:nvSpPr>
        <p:spPr>
          <a:xfrm>
            <a:off x="715077" y="2051763"/>
            <a:ext cx="2078390"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fontAlgn="base">
              <a:spcBef>
                <a:spcPct val="0"/>
              </a:spcBef>
              <a:spcAft>
                <a:spcPct val="0"/>
              </a:spcAft>
            </a:pPr>
            <a:r>
              <a:rPr lang="en-US" sz="2400" b="1" dirty="0" smtClean="0">
                <a:solidFill>
                  <a:srgbClr val="267FA4"/>
                </a:solidFill>
              </a:rPr>
              <a:t>Biomechanical</a:t>
            </a:r>
            <a:endParaRPr lang="en-US" sz="2400" b="1" dirty="0">
              <a:solidFill>
                <a:srgbClr val="267FA4"/>
              </a:solidFill>
            </a:endParaRPr>
          </a:p>
        </p:txBody>
      </p:sp>
      <p:sp>
        <p:nvSpPr>
          <p:cNvPr id="43" name="TextBox 42"/>
          <p:cNvSpPr txBox="1"/>
          <p:nvPr/>
        </p:nvSpPr>
        <p:spPr>
          <a:xfrm>
            <a:off x="7721681" y="2068440"/>
            <a:ext cx="976431" cy="4616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914400" fontAlgn="base">
              <a:spcBef>
                <a:spcPct val="0"/>
              </a:spcBef>
              <a:spcAft>
                <a:spcPct val="0"/>
              </a:spcAft>
            </a:pPr>
            <a:r>
              <a:rPr lang="en-US" sz="2400" b="1" dirty="0" smtClean="0">
                <a:solidFill>
                  <a:srgbClr val="267FA4"/>
                </a:solidFill>
              </a:rPr>
              <a:t>Other</a:t>
            </a:r>
            <a:endParaRPr lang="en-US" sz="2400" b="1" dirty="0">
              <a:solidFill>
                <a:srgbClr val="267FA4"/>
              </a:solidFill>
            </a:endParaRPr>
          </a:p>
        </p:txBody>
      </p:sp>
      <p:cxnSp>
        <p:nvCxnSpPr>
          <p:cNvPr id="52" name="Straight Arrow Connector 51"/>
          <p:cNvCxnSpPr>
            <a:stCxn id="6" idx="2"/>
            <a:endCxn id="43" idx="1"/>
          </p:cNvCxnSpPr>
          <p:nvPr/>
        </p:nvCxnSpPr>
        <p:spPr>
          <a:xfrm>
            <a:off x="5001369" y="1443926"/>
            <a:ext cx="2720312" cy="855347"/>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6" idx="2"/>
            <a:endCxn id="42" idx="3"/>
          </p:cNvCxnSpPr>
          <p:nvPr/>
        </p:nvCxnSpPr>
        <p:spPr>
          <a:xfrm flipH="1">
            <a:off x="2793467" y="1443926"/>
            <a:ext cx="2207902" cy="838670"/>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a:stCxn id="6" idx="2"/>
            <a:endCxn id="113688" idx="0"/>
          </p:cNvCxnSpPr>
          <p:nvPr/>
        </p:nvCxnSpPr>
        <p:spPr>
          <a:xfrm flipH="1">
            <a:off x="5000797" y="1443926"/>
            <a:ext cx="572" cy="607838"/>
          </a:xfrm>
          <a:prstGeom prst="straightConnector1">
            <a:avLst/>
          </a:prstGeom>
          <a:ln w="85725">
            <a:solidFill>
              <a:srgbClr val="267FA4"/>
            </a:solidFill>
            <a:tailEnd type="stealth"/>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08013" y="6358912"/>
            <a:ext cx="7772400" cy="477054"/>
          </a:xfrm>
          <a:prstGeom prst="rect">
            <a:avLst/>
          </a:prstGeom>
          <a:noFill/>
        </p:spPr>
        <p:txBody>
          <a:bodyPr wrap="square" rtlCol="0" anchor="b">
            <a:spAutoFit/>
          </a:bodyPr>
          <a:lstStyle/>
          <a:p>
            <a:pPr defTabSz="914400">
              <a:spcBef>
                <a:spcPts val="600"/>
              </a:spcBef>
            </a:pPr>
            <a:r>
              <a:rPr lang="en-US" sz="1000" dirty="0" smtClean="0">
                <a:solidFill>
                  <a:prstClr val="black"/>
                </a:solidFill>
                <a:latin typeface="Arial"/>
                <a:ea typeface="ＭＳ Ｐゴシック" pitchFamily="34" charset="-128"/>
                <a:cs typeface="Arial" pitchFamily="34" charset="0"/>
              </a:rPr>
              <a:t>GERD = gastroesophageal reflux disease; NAFLD = nonalcoholic fatty liver disease; PCOS = polycystic ovary syndrome.</a:t>
            </a:r>
          </a:p>
          <a:p>
            <a:pPr defTabSz="914400">
              <a:spcBef>
                <a:spcPts val="600"/>
              </a:spcBef>
            </a:pPr>
            <a:r>
              <a:rPr lang="en-US" sz="1000" dirty="0">
                <a:solidFill>
                  <a:prstClr val="black"/>
                </a:solidFill>
                <a:latin typeface="Arial"/>
                <a:ea typeface="ＭＳ Ｐゴシック" pitchFamily="34" charset="-128"/>
                <a:cs typeface="Arial" pitchFamily="34" charset="0"/>
              </a:rPr>
              <a:t>Pi-Sunyer X</a:t>
            </a:r>
            <a:r>
              <a:rPr lang="en-US" sz="1000" dirty="0" smtClean="0">
                <a:solidFill>
                  <a:prstClr val="black"/>
                </a:solidFill>
                <a:latin typeface="Arial"/>
                <a:ea typeface="ＭＳ Ｐゴシック" pitchFamily="34" charset="-128"/>
                <a:cs typeface="Arial" pitchFamily="34" charset="0"/>
              </a:rPr>
              <a:t>. </a:t>
            </a:r>
            <a:r>
              <a:rPr lang="en-US" sz="1000" i="1" dirty="0">
                <a:solidFill>
                  <a:prstClr val="black"/>
                </a:solidFill>
                <a:latin typeface="Arial"/>
                <a:ea typeface="ＭＳ Ｐゴシック" pitchFamily="34" charset="-128"/>
                <a:cs typeface="Arial" pitchFamily="34" charset="0"/>
              </a:rPr>
              <a:t>Postgrad Med</a:t>
            </a:r>
            <a:r>
              <a:rPr lang="en-US" sz="1000" dirty="0">
                <a:solidFill>
                  <a:prstClr val="black"/>
                </a:solidFill>
                <a:latin typeface="Arial"/>
                <a:ea typeface="ＭＳ Ｐゴシック" pitchFamily="34" charset="-128"/>
                <a:cs typeface="Arial" pitchFamily="34" charset="0"/>
              </a:rPr>
              <a:t>. </a:t>
            </a:r>
            <a:r>
              <a:rPr lang="en-US" sz="1000" dirty="0" smtClean="0">
                <a:solidFill>
                  <a:prstClr val="black"/>
                </a:solidFill>
                <a:latin typeface="Arial"/>
                <a:ea typeface="ＭＳ Ｐゴシック" pitchFamily="34" charset="-128"/>
                <a:cs typeface="Arial" pitchFamily="34" charset="0"/>
              </a:rPr>
              <a:t>2009;121:21-33.</a:t>
            </a:r>
            <a:endParaRPr lang="en-US" sz="1000" dirty="0">
              <a:solidFill>
                <a:prstClr val="black"/>
              </a:solidFill>
              <a:latin typeface="Arial"/>
              <a:ea typeface="ＭＳ Ｐゴシック" pitchFamily="34" charset="-128"/>
              <a:cs typeface="Arial" pitchFamily="34" charset="0"/>
            </a:endParaRPr>
          </a:p>
        </p:txBody>
      </p:sp>
      <p:sp>
        <p:nvSpPr>
          <p:cNvPr id="38" name="TextBox 37"/>
          <p:cNvSpPr txBox="1"/>
          <p:nvPr/>
        </p:nvSpPr>
        <p:spPr>
          <a:xfrm>
            <a:off x="7246527" y="2530105"/>
            <a:ext cx="1926738" cy="2593018"/>
          </a:xfrm>
          <a:prstGeom prst="rect">
            <a:avLst/>
          </a:prstGeom>
          <a:noFill/>
          <a:ln>
            <a:noFill/>
          </a:ln>
        </p:spPr>
        <p:txBody>
          <a:bodyPr wrap="square">
            <a:spAutoFit/>
          </a:bodyPr>
          <a:lstStyle/>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Androgen deficiency</a:t>
            </a:r>
          </a:p>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Cancer</a:t>
            </a:r>
          </a:p>
          <a:p>
            <a:pPr algn="ctr" defTabSz="914400">
              <a:spcBef>
                <a:spcPts val="900"/>
              </a:spcBef>
              <a:defRPr/>
            </a:pPr>
            <a:r>
              <a:rPr lang="en-US" sz="2000" dirty="0" smtClean="0">
                <a:solidFill>
                  <a:prstClr val="black"/>
                </a:solidFill>
                <a:latin typeface="Arial" pitchFamily="34" charset="0"/>
                <a:ea typeface="ＭＳ Ｐゴシック" pitchFamily="34" charset="-128"/>
                <a:cs typeface="Arial" pitchFamily="34" charset="0"/>
              </a:rPr>
              <a:t>Gallstone </a:t>
            </a:r>
            <a:r>
              <a:rPr lang="en-US" sz="2000" dirty="0">
                <a:solidFill>
                  <a:prstClr val="black"/>
                </a:solidFill>
                <a:latin typeface="Arial" pitchFamily="34" charset="0"/>
                <a:ea typeface="ＭＳ Ｐゴシック" pitchFamily="34" charset="-128"/>
                <a:cs typeface="Arial" pitchFamily="34" charset="0"/>
              </a:rPr>
              <a:t>disease</a:t>
            </a:r>
          </a:p>
          <a:p>
            <a:pPr algn="ctr" defTabSz="914400">
              <a:spcBef>
                <a:spcPts val="900"/>
              </a:spcBef>
              <a:defRPr/>
            </a:pPr>
            <a:r>
              <a:rPr lang="en-US" sz="2000" dirty="0">
                <a:solidFill>
                  <a:prstClr val="black"/>
                </a:solidFill>
                <a:latin typeface="Arial" pitchFamily="34" charset="0"/>
                <a:ea typeface="ＭＳ Ｐゴシック" pitchFamily="34" charset="-128"/>
                <a:cs typeface="Arial" pitchFamily="34" charset="0"/>
              </a:rPr>
              <a:t>Psychological</a:t>
            </a:r>
            <a:br>
              <a:rPr lang="en-US" sz="2000" dirty="0">
                <a:solidFill>
                  <a:prstClr val="black"/>
                </a:solidFill>
                <a:latin typeface="Arial" pitchFamily="34" charset="0"/>
                <a:ea typeface="ＭＳ Ｐゴシック" pitchFamily="34" charset="-128"/>
                <a:cs typeface="Arial" pitchFamily="34" charset="0"/>
              </a:rPr>
            </a:br>
            <a:r>
              <a:rPr lang="en-US" sz="2000" dirty="0" smtClean="0">
                <a:solidFill>
                  <a:prstClr val="black"/>
                </a:solidFill>
                <a:latin typeface="Arial" pitchFamily="34" charset="0"/>
                <a:ea typeface="ＭＳ Ｐゴシック" pitchFamily="34" charset="-128"/>
                <a:cs typeface="Arial" pitchFamily="34" charset="0"/>
              </a:rPr>
              <a:t>disorders</a:t>
            </a:r>
            <a:endParaRPr lang="en-US" sz="2000" dirty="0">
              <a:solidFill>
                <a:prstClr val="black"/>
              </a:solidFill>
              <a:latin typeface="Arial" pitchFamily="34" charset="0"/>
              <a:ea typeface="ＭＳ Ｐゴシック" pitchFamily="34" charset="-128"/>
              <a:cs typeface="Arial" pitchFamily="34" charset="0"/>
            </a:endParaRPr>
          </a:p>
        </p:txBody>
      </p:sp>
    </p:spTree>
    <p:extLst>
      <p:ext uri="{BB962C8B-B14F-4D97-AF65-F5344CB8AC3E}">
        <p14:creationId xmlns="" xmlns:p14="http://schemas.microsoft.com/office/powerpoint/2010/main" val="2154843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p:cNvSpPr>
          <p:nvPr>
            <p:ph type="sldNum" sz="quarter" idx="10"/>
          </p:nvPr>
        </p:nvSpPr>
        <p:spPr/>
        <p:txBody>
          <a:bodyPr/>
          <a:lstStyle/>
          <a:p>
            <a:pPr lvl="0"/>
            <a:fld id="{86CB4B4D-7CA3-9044-876B-883B54F8677D}" type="slidenum">
              <a:rPr lang="en-US" smtClean="0"/>
              <a:pPr lvl="0"/>
              <a:t>12</a:t>
            </a:fld>
            <a:endParaRPr lang="en-US" dirty="0"/>
          </a:p>
        </p:txBody>
      </p:sp>
      <p:sp>
        <p:nvSpPr>
          <p:cNvPr id="340" name="Shape 340"/>
          <p:cNvSpPr>
            <a:spLocks noGrp="1"/>
          </p:cNvSpPr>
          <p:nvPr>
            <p:ph type="title"/>
          </p:nvPr>
        </p:nvSpPr>
        <p:spPr/>
        <p:txBody>
          <a:bodyPr/>
          <a:lstStyle>
            <a:lvl1pPr defTabSz="452627">
              <a:defRPr sz="3564"/>
            </a:lvl1pPr>
          </a:lstStyle>
          <a:p>
            <a:pPr lvl="0"/>
            <a:r>
              <a:rPr lang="en-US" smtClean="0"/>
              <a:t>Obesity-Related Abnormalities:</a:t>
            </a:r>
            <a:br>
              <a:rPr lang="en-US" smtClean="0"/>
            </a:br>
            <a:r>
              <a:rPr lang="en-US" smtClean="0"/>
              <a:t>Metabolic and Organ Dysfunction</a:t>
            </a:r>
            <a:endParaRPr lang="en-US" dirty="0"/>
          </a:p>
        </p:txBody>
      </p:sp>
      <p:sp>
        <p:nvSpPr>
          <p:cNvPr id="341" name="Shape 341"/>
          <p:cNvSpPr>
            <a:spLocks noGrp="1"/>
          </p:cNvSpPr>
          <p:nvPr>
            <p:ph idx="1"/>
          </p:nvPr>
        </p:nvSpPr>
        <p:spPr/>
        <p:txBody>
          <a:bodyPr/>
          <a:lstStyle/>
          <a:p>
            <a:pPr lvl="0"/>
            <a:r>
              <a:rPr lang="en-US" smtClean="0"/>
              <a:t>Appetite dysregulation</a:t>
            </a:r>
          </a:p>
          <a:p>
            <a:pPr lvl="0"/>
            <a:r>
              <a:rPr lang="en-US" smtClean="0"/>
              <a:t>Abnormal energy balance</a:t>
            </a:r>
          </a:p>
          <a:p>
            <a:pPr lvl="0"/>
            <a:r>
              <a:rPr lang="en-US" smtClean="0"/>
              <a:t>Endocrine dysfunction</a:t>
            </a:r>
          </a:p>
          <a:p>
            <a:pPr lvl="1"/>
            <a:r>
              <a:rPr lang="en-US" smtClean="0"/>
              <a:t>Elevated leptin levels</a:t>
            </a:r>
          </a:p>
          <a:p>
            <a:pPr lvl="1"/>
            <a:r>
              <a:rPr lang="en-US" smtClean="0"/>
              <a:t>Insulin resistance</a:t>
            </a:r>
          </a:p>
          <a:p>
            <a:pPr lvl="0"/>
            <a:r>
              <a:rPr lang="en-US" smtClean="0"/>
              <a:t>Dysregulated adipokine signaling</a:t>
            </a:r>
          </a:p>
          <a:p>
            <a:r>
              <a:rPr lang="en-US" smtClean="0">
                <a:sym typeface="Calibri"/>
              </a:rPr>
              <a:t>Abnormal endothelial function</a:t>
            </a:r>
            <a:endParaRPr lang="en-US" dirty="0">
              <a:sym typeface="Calibri"/>
            </a:endParaRPr>
          </a:p>
        </p:txBody>
      </p:sp>
      <p:sp>
        <p:nvSpPr>
          <p:cNvPr id="6" name="Content Placeholder 5"/>
          <p:cNvSpPr>
            <a:spLocks noGrp="1"/>
          </p:cNvSpPr>
          <p:nvPr>
            <p:ph idx="13"/>
          </p:nvPr>
        </p:nvSpPr>
        <p:spPr/>
        <p:txBody>
          <a:bodyPr/>
          <a:lstStyle/>
          <a:p>
            <a:pPr lvl="0"/>
            <a:r>
              <a:rPr lang="en-US" smtClean="0">
                <a:sym typeface="Calibri"/>
              </a:rPr>
              <a:t>Hypertension</a:t>
            </a:r>
          </a:p>
          <a:p>
            <a:r>
              <a:rPr lang="en-US" smtClean="0"/>
              <a:t>Infertility</a:t>
            </a:r>
          </a:p>
          <a:p>
            <a:pPr lvl="0"/>
            <a:r>
              <a:rPr lang="en-US" smtClean="0">
                <a:sym typeface="Calibri"/>
              </a:rPr>
              <a:t>Nonalcoholic fatty liver disease (NAFLD)</a:t>
            </a:r>
          </a:p>
          <a:p>
            <a:pPr lvl="0"/>
            <a:r>
              <a:rPr lang="en-US" smtClean="0">
                <a:sym typeface="Calibri"/>
              </a:rPr>
              <a:t>Dyslipidemia</a:t>
            </a:r>
          </a:p>
          <a:p>
            <a:pPr lvl="0"/>
            <a:r>
              <a:rPr lang="en-US" smtClean="0">
                <a:sym typeface="Calibri"/>
              </a:rPr>
              <a:t>Systemic inflammation</a:t>
            </a:r>
          </a:p>
          <a:p>
            <a:pPr lvl="0"/>
            <a:r>
              <a:rPr lang="en-US" smtClean="0">
                <a:sym typeface="Calibri"/>
              </a:rPr>
              <a:t>Adipose tissue inflammation</a:t>
            </a:r>
            <a:endParaRPr lang="en-US" dirty="0">
              <a:sym typeface="Calibri"/>
            </a:endParaRPr>
          </a:p>
        </p:txBody>
      </p:sp>
      <p:sp>
        <p:nvSpPr>
          <p:cNvPr id="342" name="Shape 342"/>
          <p:cNvSpPr/>
          <p:nvPr/>
        </p:nvSpPr>
        <p:spPr>
          <a:xfrm>
            <a:off x="4648200" y="1600200"/>
            <a:ext cx="4038600" cy="45259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pPr marL="339470" lvl="0" indent="-339470" defTabSz="452627">
              <a:spcBef>
                <a:spcPts val="600"/>
              </a:spcBef>
              <a:buSzPct val="100000"/>
              <a:buFont typeface="Arial"/>
              <a:buChar char="•"/>
              <a:defRPr sz="1800"/>
            </a:pPr>
            <a:endParaRPr sz="2772" dirty="0"/>
          </a:p>
        </p:txBody>
      </p:sp>
      <p:sp>
        <p:nvSpPr>
          <p:cNvPr id="9" name="Shape 343"/>
          <p:cNvSpPr/>
          <p:nvPr/>
        </p:nvSpPr>
        <p:spPr>
          <a:xfrm>
            <a:off x="608013" y="6358259"/>
            <a:ext cx="6646789" cy="477054"/>
          </a:xfrm>
          <a:prstGeom prst="rect">
            <a:avLst/>
          </a:prstGeom>
          <a:ln w="12700">
            <a:miter lim="400000"/>
          </a:ln>
          <a:extLst>
            <a:ext uri="{C572A759-6A51-4108-AA02-DFA0A04FC94B}">
              <ma14:wrappingTextBoxFlag xmlns="" xmlns:ma14="http://schemas.microsoft.com/office/mac/drawingml/2011/main" val="1"/>
            </a:ext>
          </a:extLst>
        </p:spPr>
        <p:txBody>
          <a:bodyPr lIns="91440" tIns="45720" rIns="91440" bIns="45720" anchor="b">
            <a:spAutoFit/>
          </a:bodyPr>
          <a:lstStyle/>
          <a:p>
            <a:pPr lvl="0">
              <a:spcBef>
                <a:spcPts val="600"/>
              </a:spcBef>
            </a:pPr>
            <a:r>
              <a:rPr lang="en-US" sz="1000" dirty="0" smtClean="0">
                <a:latin typeface="Arial"/>
                <a:ea typeface="Arial"/>
                <a:cs typeface="Arial"/>
                <a:sym typeface="Arial"/>
              </a:rPr>
              <a:t>GERD = </a:t>
            </a:r>
            <a:r>
              <a:rPr lang="en-US" sz="1000" dirty="0">
                <a:latin typeface="Arial"/>
                <a:ea typeface="Arial"/>
                <a:cs typeface="Arial"/>
                <a:sym typeface="Arial"/>
              </a:rPr>
              <a:t>gastroesophageal reflux disease</a:t>
            </a:r>
            <a:r>
              <a:rPr lang="en-US" sz="1000" dirty="0" smtClean="0">
                <a:latin typeface="Arial"/>
                <a:ea typeface="Arial"/>
                <a:cs typeface="Arial"/>
                <a:sym typeface="Arial"/>
              </a:rPr>
              <a:t>.</a:t>
            </a:r>
          </a:p>
          <a:p>
            <a:pPr>
              <a:spcBef>
                <a:spcPts val="600"/>
              </a:spcBef>
            </a:pPr>
            <a:r>
              <a:rPr lang="en-US" sz="1000" dirty="0" smtClean="0">
                <a:latin typeface="Arial"/>
                <a:ea typeface="Arial"/>
                <a:cs typeface="Arial"/>
                <a:sym typeface="Arial"/>
              </a:rPr>
              <a:t>Garvey </a:t>
            </a:r>
            <a:r>
              <a:rPr lang="en-US" sz="1000" dirty="0">
                <a:latin typeface="Arial"/>
                <a:ea typeface="Arial"/>
                <a:cs typeface="Arial"/>
                <a:sym typeface="Arial"/>
              </a:rPr>
              <a:t>TW</a:t>
            </a:r>
            <a:r>
              <a:rPr sz="1000" dirty="0">
                <a:latin typeface="Arial"/>
                <a:ea typeface="Arial"/>
                <a:cs typeface="Arial"/>
                <a:sym typeface="Arial"/>
              </a:rPr>
              <a:t>, et al. </a:t>
            </a:r>
            <a:r>
              <a:rPr sz="1000" i="1" dirty="0">
                <a:latin typeface="Arial"/>
                <a:ea typeface="Arial"/>
                <a:cs typeface="Arial"/>
                <a:sym typeface="Arial"/>
              </a:rPr>
              <a:t>Endocr Pract</a:t>
            </a:r>
            <a:r>
              <a:rPr sz="1000" dirty="0">
                <a:latin typeface="Arial"/>
                <a:ea typeface="Arial"/>
                <a:cs typeface="Arial"/>
                <a:sym typeface="Arial"/>
              </a:rPr>
              <a:t>. 201</a:t>
            </a:r>
            <a:r>
              <a:rPr lang="en-US" sz="1000" dirty="0">
                <a:latin typeface="Arial"/>
                <a:ea typeface="Arial"/>
                <a:cs typeface="Arial"/>
                <a:sym typeface="Arial"/>
              </a:rPr>
              <a:t>6</a:t>
            </a:r>
            <a:r>
              <a:rPr sz="1000" dirty="0" smtClean="0">
                <a:latin typeface="Arial"/>
                <a:ea typeface="Arial"/>
                <a:cs typeface="Arial"/>
                <a:sym typeface="Arial"/>
              </a:rPr>
              <a:t>;</a:t>
            </a:r>
            <a:r>
              <a:rPr lang="en-US" sz="1000" dirty="0" smtClean="0">
                <a:latin typeface="Arial"/>
                <a:ea typeface="Arial"/>
                <a:cs typeface="Arial"/>
                <a:sym typeface="Arial"/>
              </a:rPr>
              <a:t>22(</a:t>
            </a:r>
            <a:r>
              <a:rPr lang="en-US" sz="1000" dirty="0" err="1" smtClean="0">
                <a:latin typeface="Arial"/>
                <a:ea typeface="Arial"/>
                <a:cs typeface="Arial"/>
                <a:sym typeface="Arial"/>
              </a:rPr>
              <a:t>suppl</a:t>
            </a:r>
            <a:r>
              <a:rPr lang="en-US" sz="1000" dirty="0" smtClean="0">
                <a:latin typeface="Arial"/>
                <a:ea typeface="Arial"/>
                <a:cs typeface="Arial"/>
                <a:sym typeface="Arial"/>
              </a:rPr>
              <a:t> 3):1-205.</a:t>
            </a:r>
            <a:endParaRPr sz="1000" dirty="0">
              <a:solidFill>
                <a:srgbClr val="FF0000"/>
              </a:solidFill>
              <a:latin typeface="Arial"/>
              <a:ea typeface="Arial"/>
              <a:cs typeface="Arial"/>
              <a:sym typeface="Arial"/>
            </a:endParaRPr>
          </a:p>
        </p:txBody>
      </p:sp>
    </p:spTree>
    <p:extLst>
      <p:ext uri="{BB962C8B-B14F-4D97-AF65-F5344CB8AC3E}">
        <p14:creationId xmlns="" xmlns:p14="http://schemas.microsoft.com/office/powerpoint/2010/main" val="40941023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Obesity Has Multiple Pathophysiologic Origins</a:t>
            </a:r>
            <a:endParaRPr lang="en-US" dirty="0"/>
          </a:p>
        </p:txBody>
      </p:sp>
      <p:sp>
        <p:nvSpPr>
          <p:cNvPr id="5" name="Slide Number Placeholder 4"/>
          <p:cNvSpPr>
            <a:spLocks noGrp="1"/>
          </p:cNvSpPr>
          <p:nvPr>
            <p:ph type="sldNum" sz="quarter" idx="12"/>
          </p:nvPr>
        </p:nvSpPr>
        <p:spPr/>
        <p:txBody>
          <a:bodyPr/>
          <a:lstStyle/>
          <a:p>
            <a:fld id="{C2D6052C-4BC4-1142-8D6D-5456C29F3E90}" type="slidenum">
              <a:rPr lang="en-US" smtClean="0"/>
              <a:pPr/>
              <a:t>13</a:t>
            </a:fld>
            <a:endParaRPr lang="en-US" dirty="0"/>
          </a:p>
        </p:txBody>
      </p:sp>
      <p:sp>
        <p:nvSpPr>
          <p:cNvPr id="4" name="TextBox 3"/>
          <p:cNvSpPr txBox="1"/>
          <p:nvPr/>
        </p:nvSpPr>
        <p:spPr>
          <a:xfrm>
            <a:off x="608013" y="6589983"/>
            <a:ext cx="6646789" cy="246221"/>
          </a:xfrm>
          <a:prstGeom prst="rect">
            <a:avLst/>
          </a:prstGeom>
          <a:noFill/>
        </p:spPr>
        <p:txBody>
          <a:bodyPr wrap="square" rtlCol="0" anchor="b">
            <a:spAutoFit/>
          </a:bodyPr>
          <a:lstStyle/>
          <a:p>
            <a:r>
              <a:rPr lang="en-US" sz="1000" dirty="0" smtClean="0">
                <a:latin typeface="Arial" panose="020B0604020202020204" pitchFamily="34" charset="0"/>
                <a:cs typeface="Arial" panose="020B0604020202020204" pitchFamily="34" charset="0"/>
              </a:rPr>
              <a:t>Bray  GA, et al. </a:t>
            </a:r>
            <a:r>
              <a:rPr lang="en-US" sz="1000" i="1" dirty="0" smtClean="0">
                <a:latin typeface="Arial" panose="020B0604020202020204" pitchFamily="34" charset="0"/>
                <a:cs typeface="Arial" panose="020B0604020202020204" pitchFamily="34" charset="0"/>
              </a:rPr>
              <a:t>Lancet</a:t>
            </a:r>
            <a:r>
              <a:rPr lang="en-US" sz="1000" dirty="0" smtClean="0">
                <a:latin typeface="Arial" panose="020B0604020202020204" pitchFamily="34" charset="0"/>
                <a:cs typeface="Arial" panose="020B0604020202020204" pitchFamily="34" charset="0"/>
              </a:rPr>
              <a:t>. 2016;387:1947-1956.</a:t>
            </a:r>
            <a:endParaRPr lang="en-US" sz="1000" dirty="0">
              <a:latin typeface="Arial" panose="020B0604020202020204" pitchFamily="34" charset="0"/>
              <a:cs typeface="Arial" panose="020B0604020202020204" pitchFamily="34" charset="0"/>
            </a:endParaRPr>
          </a:p>
        </p:txBody>
      </p:sp>
      <p:grpSp>
        <p:nvGrpSpPr>
          <p:cNvPr id="3" name="Group 47"/>
          <p:cNvGrpSpPr/>
          <p:nvPr/>
        </p:nvGrpSpPr>
        <p:grpSpPr>
          <a:xfrm>
            <a:off x="1688152" y="1657389"/>
            <a:ext cx="5754996" cy="4297361"/>
            <a:chOff x="1688152" y="1657389"/>
            <a:chExt cx="5754996" cy="4297361"/>
          </a:xfrm>
        </p:grpSpPr>
        <p:sp>
          <p:nvSpPr>
            <p:cNvPr id="7" name="Freeform 6"/>
            <p:cNvSpPr/>
            <p:nvPr/>
          </p:nvSpPr>
          <p:spPr>
            <a:xfrm>
              <a:off x="3681639" y="3209860"/>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171949" tIns="171949" rIns="171949" bIns="171949" numCol="1" spcCol="1270" anchor="ctr" anchorCtr="0">
              <a:noAutofit/>
            </a:bodyPr>
            <a:lstStyle/>
            <a:p>
              <a:pPr lvl="0" algn="ctr" defTabSz="844550">
                <a:lnSpc>
                  <a:spcPct val="90000"/>
                </a:lnSpc>
                <a:spcBef>
                  <a:spcPct val="0"/>
                </a:spcBef>
                <a:spcAft>
                  <a:spcPct val="35000"/>
                </a:spcAft>
              </a:pPr>
              <a:r>
                <a:rPr lang="en-US" sz="1900" b="1" kern="1200" dirty="0" smtClean="0"/>
                <a:t>Obesity</a:t>
              </a:r>
              <a:endParaRPr lang="en-US" sz="1900" b="1" kern="1200" dirty="0"/>
            </a:p>
          </p:txBody>
        </p:sp>
        <p:sp>
          <p:nvSpPr>
            <p:cNvPr id="15" name="Freeform 14"/>
            <p:cNvSpPr/>
            <p:nvPr/>
          </p:nvSpPr>
          <p:spPr>
            <a:xfrm>
              <a:off x="3681639" y="1657389"/>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Epigenetic</a:t>
              </a:r>
              <a:endParaRPr lang="en-US" sz="1600" b="1" kern="1200" dirty="0"/>
            </a:p>
          </p:txBody>
        </p:sp>
        <p:sp>
          <p:nvSpPr>
            <p:cNvPr id="17" name="Freeform 16"/>
            <p:cNvSpPr/>
            <p:nvPr/>
          </p:nvSpPr>
          <p:spPr>
            <a:xfrm>
              <a:off x="5675126" y="2433625"/>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Genetic</a:t>
              </a:r>
              <a:endParaRPr lang="en-US" sz="1600" b="1" kern="1200" dirty="0"/>
            </a:p>
          </p:txBody>
        </p:sp>
        <p:sp>
          <p:nvSpPr>
            <p:cNvPr id="19" name="Freeform 18"/>
            <p:cNvSpPr/>
            <p:nvPr/>
          </p:nvSpPr>
          <p:spPr>
            <a:xfrm>
              <a:off x="5675126" y="3986096"/>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Physiologic</a:t>
              </a:r>
              <a:endParaRPr lang="en-US" sz="1600" b="1" kern="1200" dirty="0"/>
            </a:p>
          </p:txBody>
        </p:sp>
        <p:sp>
          <p:nvSpPr>
            <p:cNvPr id="21" name="Freeform 20"/>
            <p:cNvSpPr/>
            <p:nvPr/>
          </p:nvSpPr>
          <p:spPr>
            <a:xfrm>
              <a:off x="3681639" y="4762332"/>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Behavioral</a:t>
              </a:r>
              <a:endParaRPr lang="en-US" sz="1600" b="1" kern="1200" dirty="0"/>
            </a:p>
          </p:txBody>
        </p:sp>
        <p:sp>
          <p:nvSpPr>
            <p:cNvPr id="24" name="Freeform 23"/>
            <p:cNvSpPr/>
            <p:nvPr/>
          </p:nvSpPr>
          <p:spPr>
            <a:xfrm>
              <a:off x="1688152" y="3986096"/>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Sociocultural</a:t>
              </a:r>
              <a:endParaRPr lang="en-US" sz="1600" b="1" kern="1200" dirty="0"/>
            </a:p>
          </p:txBody>
        </p:sp>
        <p:sp>
          <p:nvSpPr>
            <p:cNvPr id="26" name="Freeform 25"/>
            <p:cNvSpPr/>
            <p:nvPr/>
          </p:nvSpPr>
          <p:spPr>
            <a:xfrm>
              <a:off x="1688152" y="2433625"/>
              <a:ext cx="1768022" cy="1192418"/>
            </a:xfrm>
            <a:custGeom>
              <a:avLst/>
              <a:gdLst>
                <a:gd name="connsiteX0" fmla="*/ 0 w 1091759"/>
                <a:gd name="connsiteY0" fmla="*/ 545880 h 1091759"/>
                <a:gd name="connsiteX1" fmla="*/ 545880 w 1091759"/>
                <a:gd name="connsiteY1" fmla="*/ 0 h 1091759"/>
                <a:gd name="connsiteX2" fmla="*/ 1091760 w 1091759"/>
                <a:gd name="connsiteY2" fmla="*/ 545880 h 1091759"/>
                <a:gd name="connsiteX3" fmla="*/ 545880 w 1091759"/>
                <a:gd name="connsiteY3" fmla="*/ 1091760 h 1091759"/>
                <a:gd name="connsiteX4" fmla="*/ 0 w 1091759"/>
                <a:gd name="connsiteY4" fmla="*/ 545880 h 109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759" h="1091759">
                  <a:moveTo>
                    <a:pt x="0" y="545880"/>
                  </a:moveTo>
                  <a:cubicBezTo>
                    <a:pt x="0" y="244399"/>
                    <a:pt x="244399" y="0"/>
                    <a:pt x="545880" y="0"/>
                  </a:cubicBezTo>
                  <a:cubicBezTo>
                    <a:pt x="847361" y="0"/>
                    <a:pt x="1091760" y="244399"/>
                    <a:pt x="1091760" y="545880"/>
                  </a:cubicBezTo>
                  <a:cubicBezTo>
                    <a:pt x="1091760" y="847361"/>
                    <a:pt x="847361" y="1091760"/>
                    <a:pt x="545880" y="1091760"/>
                  </a:cubicBezTo>
                  <a:cubicBezTo>
                    <a:pt x="244399" y="1091760"/>
                    <a:pt x="0" y="847361"/>
                    <a:pt x="0" y="545880"/>
                  </a:cubicBezTo>
                  <a:close/>
                </a:path>
              </a:pathLst>
            </a:custGeom>
          </p:spPr>
          <p:style>
            <a:lnRef idx="3">
              <a:schemeClr val="lt1"/>
            </a:lnRef>
            <a:fillRef idx="1">
              <a:schemeClr val="accent6"/>
            </a:fillRef>
            <a:effectRef idx="1">
              <a:schemeClr val="accent6"/>
            </a:effectRef>
            <a:fontRef idx="minor">
              <a:schemeClr val="lt1"/>
            </a:fontRef>
          </p:style>
          <p:txBody>
            <a:bodyPr spcFirstLastPara="0" vert="horz" wrap="square" lIns="166234" tIns="166234" rIns="166234" bIns="166234" numCol="1" spcCol="1270" anchor="ctr" anchorCtr="0">
              <a:noAutofit/>
            </a:bodyPr>
            <a:lstStyle/>
            <a:p>
              <a:pPr lvl="0" algn="ctr" defTabSz="444500">
                <a:lnSpc>
                  <a:spcPct val="90000"/>
                </a:lnSpc>
                <a:spcBef>
                  <a:spcPct val="0"/>
                </a:spcBef>
                <a:spcAft>
                  <a:spcPct val="35000"/>
                </a:spcAft>
              </a:pPr>
              <a:r>
                <a:rPr lang="en-US" sz="1600" b="1" kern="1200" dirty="0" smtClean="0"/>
                <a:t>Environmental</a:t>
              </a:r>
              <a:endParaRPr lang="en-US" sz="1600" b="1" kern="1200" dirty="0"/>
            </a:p>
          </p:txBody>
        </p:sp>
        <p:cxnSp>
          <p:nvCxnSpPr>
            <p:cNvPr id="28" name="Straight Arrow Connector 27"/>
            <p:cNvCxnSpPr>
              <a:stCxn id="15" idx="3"/>
              <a:endCxn id="7" idx="1"/>
            </p:cNvCxnSpPr>
            <p:nvPr/>
          </p:nvCxnSpPr>
          <p:spPr>
            <a:xfrm>
              <a:off x="4565651" y="2849808"/>
              <a:ext cx="0" cy="360052"/>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5363737" y="3334215"/>
              <a:ext cx="434897" cy="211873"/>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5313633" y="4100052"/>
              <a:ext cx="462702" cy="27992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1" idx="1"/>
              <a:endCxn id="7" idx="3"/>
            </p:cNvCxnSpPr>
            <p:nvPr/>
          </p:nvCxnSpPr>
          <p:spPr>
            <a:xfrm flipV="1">
              <a:off x="4565651" y="4402279"/>
              <a:ext cx="0" cy="360053"/>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3411570" y="4137104"/>
              <a:ext cx="390996" cy="26517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24708" y="3253073"/>
              <a:ext cx="477858" cy="293015"/>
            </a:xfrm>
            <a:prstGeom prst="straightConnector1">
              <a:avLst/>
            </a:prstGeom>
            <a:ln>
              <a:solidFill>
                <a:schemeClr val="accent6"/>
              </a:solidFill>
              <a:tailEnd type="stealth" w="lg" len="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68629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528355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628135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118497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071279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60990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387121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cstate="print"/>
          <a:srcRect/>
          <a:stretch>
            <a:fillRect/>
          </a:stretch>
        </p:blipFill>
        <p:spPr bwMode="auto">
          <a:xfrm>
            <a:off x="107504" y="1628800"/>
            <a:ext cx="8892480" cy="439248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1512731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52393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tr-TR" smtClean="0">
                <a:solidFill>
                  <a:srgbClr val="FFFF00"/>
                </a:solidFill>
                <a:ea typeface="ＭＳ Ｐゴシック" charset="-128"/>
              </a:rPr>
              <a:t>Physiology</a:t>
            </a:r>
          </a:p>
        </p:txBody>
      </p:sp>
      <p:sp>
        <p:nvSpPr>
          <p:cNvPr id="27651" name="Rectangle 3"/>
          <p:cNvSpPr>
            <a:spLocks noGrp="1" noChangeArrowheads="1"/>
          </p:cNvSpPr>
          <p:nvPr>
            <p:ph type="body" idx="1"/>
          </p:nvPr>
        </p:nvSpPr>
        <p:spPr>
          <a:xfrm>
            <a:off x="915988" y="1611313"/>
            <a:ext cx="7772400" cy="4114800"/>
          </a:xfrm>
        </p:spPr>
        <p:txBody>
          <a:bodyPr/>
          <a:lstStyle/>
          <a:p>
            <a:r>
              <a:rPr lang="en-US" altLang="tr-TR" smtClean="0">
                <a:solidFill>
                  <a:srgbClr val="FFFFFF"/>
                </a:solidFill>
                <a:ea typeface="ＭＳ Ｐゴシック" charset="-128"/>
              </a:rPr>
              <a:t>Central weight-control center</a:t>
            </a:r>
          </a:p>
          <a:p>
            <a:pPr lvl="1"/>
            <a:r>
              <a:rPr lang="en-US" altLang="tr-TR" smtClean="0">
                <a:solidFill>
                  <a:srgbClr val="FFFFFF"/>
                </a:solidFill>
                <a:ea typeface="ＭＳ Ｐゴシック" charset="-128"/>
              </a:rPr>
              <a:t>Hypothalamus </a:t>
            </a:r>
          </a:p>
          <a:p>
            <a:r>
              <a:rPr lang="en-US" altLang="tr-TR" smtClean="0">
                <a:solidFill>
                  <a:srgbClr val="FFFFFF"/>
                </a:solidFill>
                <a:ea typeface="ＭＳ Ｐゴシック" charset="-128"/>
              </a:rPr>
              <a:t>Feed-back control of body weight</a:t>
            </a:r>
          </a:p>
          <a:p>
            <a:pPr lvl="1"/>
            <a:r>
              <a:rPr lang="en-US" altLang="tr-TR" smtClean="0">
                <a:solidFill>
                  <a:srgbClr val="FFFFFF"/>
                </a:solidFill>
                <a:ea typeface="ＭＳ Ｐゴシック" charset="-128"/>
              </a:rPr>
              <a:t>Leptin and other adipocyte signals</a:t>
            </a:r>
          </a:p>
          <a:p>
            <a:pPr lvl="1"/>
            <a:r>
              <a:rPr lang="en-US" altLang="tr-TR" smtClean="0">
                <a:solidFill>
                  <a:srgbClr val="FFFFFF"/>
                </a:solidFill>
                <a:ea typeface="ＭＳ Ｐゴシック" charset="-128"/>
              </a:rPr>
              <a:t>Signals from the “gut”</a:t>
            </a:r>
          </a:p>
          <a:p>
            <a:r>
              <a:rPr lang="en-US" altLang="tr-TR" smtClean="0">
                <a:solidFill>
                  <a:srgbClr val="FFFFFF"/>
                </a:solidFill>
                <a:ea typeface="ＭＳ Ｐゴシック" charset="-128"/>
              </a:rPr>
              <a:t>Balance between energy intake and expenditure</a:t>
            </a: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p:txBody>
      </p:sp>
    </p:spTree>
    <p:extLst>
      <p:ext uri="{BB962C8B-B14F-4D97-AF65-F5344CB8AC3E}">
        <p14:creationId xmlns:p14="http://schemas.microsoft.com/office/powerpoint/2010/main" xmlns="" val="36374565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1392238" y="6457950"/>
            <a:ext cx="6011862" cy="179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1pPr>
            <a:lvl2pPr marL="37931725" indent="-37474525">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9pPr>
          </a:lstStyle>
          <a:p>
            <a:pPr eaLnBrk="1">
              <a:lnSpc>
                <a:spcPct val="97000"/>
              </a:lnSpc>
              <a:buClr>
                <a:srgbClr val="000000"/>
              </a:buClr>
              <a:buSzPct val="45000"/>
              <a:buFont typeface="StarSymbol" charset="0"/>
              <a:buNone/>
            </a:pPr>
            <a:r>
              <a:rPr lang="en-GB" altLang="tr-TR" sz="1200" b="1">
                <a:solidFill>
                  <a:srgbClr val="FF0000"/>
                </a:solidFill>
                <a:latin typeface="Arial" charset="0"/>
              </a:rPr>
              <a:t>Adapted from Schwartz, M. W. et al. J Clin Endocrinol Metab 2004;89:5889-5897</a:t>
            </a:r>
          </a:p>
        </p:txBody>
      </p:sp>
      <p:sp>
        <p:nvSpPr>
          <p:cNvPr id="28675" name="Text Box 4"/>
          <p:cNvSpPr txBox="1">
            <a:spLocks noChangeArrowheads="1"/>
          </p:cNvSpPr>
          <p:nvPr/>
        </p:nvSpPr>
        <p:spPr bwMode="auto">
          <a:xfrm>
            <a:off x="179388" y="277813"/>
            <a:ext cx="8783637"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1pPr>
            <a:lvl2pPr marL="37931725" indent="-37474525">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5pPr>
            <a:lvl6pPr marL="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6pPr>
            <a:lvl7pPr marL="9144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7pPr>
            <a:lvl8pPr marL="1371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8pPr>
            <a:lvl9pPr marL="18288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ahoma" charset="0"/>
                <a:ea typeface="ＭＳ Ｐゴシック" charset="-128"/>
              </a:defRPr>
            </a:lvl9pPr>
          </a:lstStyle>
          <a:p>
            <a:pPr algn="ctr" eaLnBrk="1">
              <a:lnSpc>
                <a:spcPct val="97000"/>
              </a:lnSpc>
              <a:buClr>
                <a:srgbClr val="000000"/>
              </a:buClr>
              <a:buSzPct val="45000"/>
              <a:buFont typeface="StarSymbol" charset="0"/>
              <a:buNone/>
            </a:pPr>
            <a:r>
              <a:rPr lang="en-GB" altLang="tr-TR" sz="3200" b="1">
                <a:solidFill>
                  <a:srgbClr val="FFFF00"/>
                </a:solidFill>
                <a:latin typeface="Arial" charset="0"/>
              </a:rPr>
              <a:t>PHYSIOLOGY OF OBESITY</a:t>
            </a:r>
          </a:p>
        </p:txBody>
      </p:sp>
      <p:grpSp>
        <p:nvGrpSpPr>
          <p:cNvPr id="28676" name="Group 97"/>
          <p:cNvGrpSpPr>
            <a:grpSpLocks/>
          </p:cNvGrpSpPr>
          <p:nvPr/>
        </p:nvGrpSpPr>
        <p:grpSpPr bwMode="auto">
          <a:xfrm>
            <a:off x="1384300" y="1601788"/>
            <a:ext cx="6350000" cy="4151312"/>
            <a:chOff x="1384300" y="1601966"/>
            <a:chExt cx="6350000" cy="4151269"/>
          </a:xfrm>
          <a:solidFill>
            <a:srgbClr val="FF0000"/>
          </a:solidFill>
        </p:grpSpPr>
        <p:sp>
          <p:nvSpPr>
            <p:cNvPr id="59" name="Rectangle 58"/>
            <p:cNvSpPr/>
            <p:nvPr/>
          </p:nvSpPr>
          <p:spPr bwMode="auto">
            <a:xfrm>
              <a:off x="1384300" y="1601966"/>
              <a:ext cx="6350000" cy="4151269"/>
            </a:xfrm>
            <a:prstGeom prst="rect">
              <a:avLst/>
            </a:prstGeom>
            <a:grpFill/>
            <a:ln w="12700"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cxnSp>
          <p:nvCxnSpPr>
            <p:cNvPr id="28682" name="Curved Connector 7"/>
            <p:cNvCxnSpPr>
              <a:cxnSpLocks noChangeShapeType="1"/>
            </p:cNvCxnSpPr>
            <p:nvPr/>
          </p:nvCxnSpPr>
          <p:spPr bwMode="auto">
            <a:xfrm rot="10800000" flipV="1">
              <a:off x="2250119" y="2164095"/>
              <a:ext cx="1862872" cy="1191909"/>
            </a:xfrm>
            <a:prstGeom prst="curvedConnector2">
              <a:avLst/>
            </a:prstGeom>
            <a:grpFill/>
            <a:ln w="12700">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28683" name="Group 14"/>
            <p:cNvGrpSpPr>
              <a:grpSpLocks/>
            </p:cNvGrpSpPr>
            <p:nvPr/>
          </p:nvGrpSpPr>
          <p:grpSpPr bwMode="auto">
            <a:xfrm>
              <a:off x="1618202" y="3356005"/>
              <a:ext cx="1263835" cy="678155"/>
              <a:chOff x="-1143000" y="1358900"/>
              <a:chExt cx="1562100" cy="838200"/>
            </a:xfrm>
            <a:grpFill/>
          </p:grpSpPr>
          <p:sp>
            <p:nvSpPr>
              <p:cNvPr id="9" name="Alternate Process 8"/>
              <p:cNvSpPr>
                <a:spLocks noChangeArrowheads="1"/>
              </p:cNvSpPr>
              <p:nvPr/>
            </p:nvSpPr>
            <p:spPr bwMode="auto">
              <a:xfrm>
                <a:off x="-1143666" y="1359061"/>
                <a:ext cx="1561871" cy="837830"/>
              </a:xfrm>
              <a:prstGeom prst="flowChartAlternateProcess">
                <a:avLst/>
              </a:prstGeom>
              <a:grpFill/>
              <a:ln w="9525">
                <a:solidFill>
                  <a:srgbClr val="000000"/>
                </a:solidFill>
                <a:miter lim="800000"/>
                <a:headEnd/>
                <a:tailEnd/>
              </a:ln>
              <a:effectLst>
                <a:outerShdw blurRad="40000" dist="20000" dir="5400000" rotWithShape="0">
                  <a:srgbClr val="808080">
                    <a:alpha val="37999"/>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14" name="TextBox 11"/>
              <p:cNvSpPr txBox="1">
                <a:spLocks noChangeArrowheads="1"/>
              </p:cNvSpPr>
              <p:nvPr/>
            </p:nvSpPr>
            <p:spPr bwMode="auto">
              <a:xfrm>
                <a:off x="-1117600" y="1422400"/>
                <a:ext cx="1536700" cy="684742"/>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Energy expenditure</a:t>
                </a:r>
              </a:p>
            </p:txBody>
          </p:sp>
        </p:grpSp>
        <p:grpSp>
          <p:nvGrpSpPr>
            <p:cNvPr id="28684" name="Group 13"/>
            <p:cNvGrpSpPr>
              <a:grpSpLocks/>
            </p:cNvGrpSpPr>
            <p:nvPr/>
          </p:nvGrpSpPr>
          <p:grpSpPr bwMode="auto">
            <a:xfrm>
              <a:off x="3095245" y="3366280"/>
              <a:ext cx="991545" cy="678155"/>
              <a:chOff x="-612775" y="2755900"/>
              <a:chExt cx="1225550" cy="838200"/>
            </a:xfrm>
            <a:grpFill/>
          </p:grpSpPr>
          <p:sp>
            <p:nvSpPr>
              <p:cNvPr id="10" name="Alternate Process 9"/>
              <p:cNvSpPr>
                <a:spLocks noChangeArrowheads="1"/>
              </p:cNvSpPr>
              <p:nvPr/>
            </p:nvSpPr>
            <p:spPr bwMode="auto">
              <a:xfrm>
                <a:off x="-571100" y="2755134"/>
                <a:ext cx="1141972" cy="839792"/>
              </a:xfrm>
              <a:prstGeom prst="flowChartAlternateProcess">
                <a:avLst/>
              </a:prstGeom>
              <a:grpFill/>
              <a:ln w="9525">
                <a:solidFill>
                  <a:srgbClr val="000000"/>
                </a:solidFill>
                <a:miter lim="800000"/>
                <a:headEnd/>
                <a:tailEnd/>
              </a:ln>
              <a:effectLst>
                <a:outerShdw blurRad="40000" dist="20000" dir="5400000" rotWithShape="0">
                  <a:srgbClr val="808080">
                    <a:alpha val="37999"/>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12" name="TextBox 12"/>
              <p:cNvSpPr txBox="1">
                <a:spLocks noChangeArrowheads="1"/>
              </p:cNvSpPr>
              <p:nvPr/>
            </p:nvSpPr>
            <p:spPr bwMode="auto">
              <a:xfrm>
                <a:off x="-612775" y="2832099"/>
                <a:ext cx="1225550" cy="684742"/>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Energy intake</a:t>
                </a:r>
              </a:p>
            </p:txBody>
          </p:sp>
        </p:grpSp>
        <p:grpSp>
          <p:nvGrpSpPr>
            <p:cNvPr id="28685" name="Group 19"/>
            <p:cNvGrpSpPr>
              <a:grpSpLocks/>
            </p:cNvGrpSpPr>
            <p:nvPr/>
          </p:nvGrpSpPr>
          <p:grpSpPr bwMode="auto">
            <a:xfrm>
              <a:off x="6290795" y="3366280"/>
              <a:ext cx="991545" cy="678155"/>
              <a:chOff x="-612775" y="2755900"/>
              <a:chExt cx="1225550" cy="838200"/>
            </a:xfrm>
            <a:grpFill/>
          </p:grpSpPr>
          <p:sp>
            <p:nvSpPr>
              <p:cNvPr id="21" name="Alternate Process 20"/>
              <p:cNvSpPr>
                <a:spLocks noChangeArrowheads="1"/>
              </p:cNvSpPr>
              <p:nvPr/>
            </p:nvSpPr>
            <p:spPr bwMode="auto">
              <a:xfrm>
                <a:off x="-570992" y="2755134"/>
                <a:ext cx="1141972" cy="839792"/>
              </a:xfrm>
              <a:prstGeom prst="flowChartAlternateProcess">
                <a:avLst/>
              </a:prstGeom>
              <a:grpFill/>
              <a:ln w="9525">
                <a:solidFill>
                  <a:srgbClr val="000000"/>
                </a:solidFill>
                <a:miter lim="800000"/>
                <a:headEnd/>
                <a:tailEnd/>
              </a:ln>
              <a:effectLst>
                <a:outerShdw blurRad="40000" dist="20000" dir="5400000" rotWithShape="0">
                  <a:srgbClr val="808080">
                    <a:alpha val="37999"/>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10" name="TextBox 21"/>
              <p:cNvSpPr txBox="1">
                <a:spLocks noChangeArrowheads="1"/>
              </p:cNvSpPr>
              <p:nvPr/>
            </p:nvSpPr>
            <p:spPr bwMode="auto">
              <a:xfrm>
                <a:off x="-612775" y="2832099"/>
                <a:ext cx="1225550" cy="684742"/>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Leptin Insulin</a:t>
                </a:r>
              </a:p>
            </p:txBody>
          </p:sp>
        </p:grpSp>
        <p:cxnSp>
          <p:nvCxnSpPr>
            <p:cNvPr id="28686" name="Curved Connector 26"/>
            <p:cNvCxnSpPr>
              <a:cxnSpLocks noChangeShapeType="1"/>
            </p:cNvCxnSpPr>
            <p:nvPr/>
          </p:nvCxnSpPr>
          <p:spPr bwMode="auto">
            <a:xfrm rot="16200000" flipV="1">
              <a:off x="5440532" y="2020244"/>
              <a:ext cx="1202185" cy="1489887"/>
            </a:xfrm>
            <a:prstGeom prst="curvedConnector2">
              <a:avLst/>
            </a:prstGeom>
            <a:grpFill/>
            <a:ln w="127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8687" name="Curved Connector 33"/>
            <p:cNvCxnSpPr>
              <a:cxnSpLocks noChangeShapeType="1"/>
            </p:cNvCxnSpPr>
            <p:nvPr/>
          </p:nvCxnSpPr>
          <p:spPr bwMode="auto">
            <a:xfrm rot="10800000" flipV="1">
              <a:off x="3591017" y="2164095"/>
              <a:ext cx="521974" cy="1202185"/>
            </a:xfrm>
            <a:prstGeom prst="curvedConnector2">
              <a:avLst/>
            </a:prstGeom>
            <a:grp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88" name="Text Box 24"/>
            <p:cNvSpPr txBox="1">
              <a:spLocks noChangeArrowheads="1"/>
            </p:cNvSpPr>
            <p:nvPr/>
          </p:nvSpPr>
          <p:spPr bwMode="auto">
            <a:xfrm>
              <a:off x="1629628" y="2885776"/>
              <a:ext cx="457241" cy="36990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sp>
          <p:nvSpPr>
            <p:cNvPr id="28689" name="Text Box 24"/>
            <p:cNvSpPr txBox="1">
              <a:spLocks noChangeArrowheads="1"/>
            </p:cNvSpPr>
            <p:nvPr/>
          </p:nvSpPr>
          <p:spPr bwMode="auto">
            <a:xfrm>
              <a:off x="6745467" y="4167736"/>
              <a:ext cx="457241" cy="36990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sp>
          <p:nvSpPr>
            <p:cNvPr id="28690" name="Text Box 24"/>
            <p:cNvSpPr txBox="1">
              <a:spLocks noChangeArrowheads="1"/>
            </p:cNvSpPr>
            <p:nvPr/>
          </p:nvSpPr>
          <p:spPr bwMode="auto">
            <a:xfrm>
              <a:off x="3817378" y="4287338"/>
              <a:ext cx="457241" cy="36990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grpSp>
          <p:nvGrpSpPr>
            <p:cNvPr id="28691" name="Group 55"/>
            <p:cNvGrpSpPr>
              <a:grpSpLocks/>
            </p:cNvGrpSpPr>
            <p:nvPr/>
          </p:nvGrpSpPr>
          <p:grpSpPr bwMode="auto">
            <a:xfrm>
              <a:off x="4443849" y="4773966"/>
              <a:ext cx="708981" cy="365717"/>
              <a:chOff x="-2616200" y="4711700"/>
              <a:chExt cx="876300" cy="452026"/>
            </a:xfrm>
            <a:grpFill/>
          </p:grpSpPr>
          <p:sp>
            <p:nvSpPr>
              <p:cNvPr id="28698" name="Oval 42"/>
              <p:cNvSpPr>
                <a:spLocks noChangeArrowheads="1"/>
              </p:cNvSpPr>
              <p:nvPr/>
            </p:nvSpPr>
            <p:spPr bwMode="auto">
              <a:xfrm>
                <a:off x="-2590800" y="47117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699" name="Oval 43"/>
              <p:cNvSpPr>
                <a:spLocks noChangeArrowheads="1"/>
              </p:cNvSpPr>
              <p:nvPr/>
            </p:nvSpPr>
            <p:spPr bwMode="auto">
              <a:xfrm>
                <a:off x="-2438400" y="47625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0" name="Oval 44"/>
              <p:cNvSpPr>
                <a:spLocks noChangeArrowheads="1"/>
              </p:cNvSpPr>
              <p:nvPr/>
            </p:nvSpPr>
            <p:spPr bwMode="auto">
              <a:xfrm>
                <a:off x="-2209800" y="48514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1" name="Oval 45"/>
              <p:cNvSpPr>
                <a:spLocks noChangeArrowheads="1"/>
              </p:cNvSpPr>
              <p:nvPr/>
            </p:nvSpPr>
            <p:spPr bwMode="auto">
              <a:xfrm>
                <a:off x="-2565400" y="4876800"/>
                <a:ext cx="342900" cy="2540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2" name="Oval 46"/>
              <p:cNvSpPr>
                <a:spLocks noChangeArrowheads="1"/>
              </p:cNvSpPr>
              <p:nvPr/>
            </p:nvSpPr>
            <p:spPr bwMode="auto">
              <a:xfrm>
                <a:off x="-2057400" y="50038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3" name="Oval 49"/>
              <p:cNvSpPr>
                <a:spLocks noChangeArrowheads="1"/>
              </p:cNvSpPr>
              <p:nvPr/>
            </p:nvSpPr>
            <p:spPr bwMode="auto">
              <a:xfrm>
                <a:off x="-2324100" y="49784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4" name="Oval 50"/>
              <p:cNvSpPr>
                <a:spLocks noChangeArrowheads="1"/>
              </p:cNvSpPr>
              <p:nvPr/>
            </p:nvSpPr>
            <p:spPr bwMode="auto">
              <a:xfrm>
                <a:off x="-2540000" y="47752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5" name="Oval 51"/>
              <p:cNvSpPr>
                <a:spLocks noChangeArrowheads="1"/>
              </p:cNvSpPr>
              <p:nvPr/>
            </p:nvSpPr>
            <p:spPr bwMode="auto">
              <a:xfrm>
                <a:off x="-2209800" y="4737100"/>
                <a:ext cx="215900" cy="159926"/>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6" name="Oval 52"/>
              <p:cNvSpPr>
                <a:spLocks noChangeArrowheads="1"/>
              </p:cNvSpPr>
              <p:nvPr/>
            </p:nvSpPr>
            <p:spPr bwMode="auto">
              <a:xfrm flipV="1">
                <a:off x="-1905000" y="4965700"/>
                <a:ext cx="165100" cy="1905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7" name="Oval 53"/>
              <p:cNvSpPr>
                <a:spLocks noChangeArrowheads="1"/>
              </p:cNvSpPr>
              <p:nvPr/>
            </p:nvSpPr>
            <p:spPr bwMode="auto">
              <a:xfrm flipV="1">
                <a:off x="-2057400" y="4762500"/>
                <a:ext cx="165100" cy="1905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28708" name="Oval 54"/>
              <p:cNvSpPr>
                <a:spLocks noChangeArrowheads="1"/>
              </p:cNvSpPr>
              <p:nvPr/>
            </p:nvSpPr>
            <p:spPr bwMode="auto">
              <a:xfrm flipH="1" flipV="1">
                <a:off x="-2616200" y="4965700"/>
                <a:ext cx="190500" cy="139700"/>
              </a:xfrm>
              <a:prstGeom prst="ellipse">
                <a:avLst/>
              </a:prstGeom>
              <a:grp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grpSp>
        <p:sp>
          <p:nvSpPr>
            <p:cNvPr id="28692" name="Text Box 26"/>
            <p:cNvSpPr txBox="1">
              <a:spLocks noChangeArrowheads="1"/>
            </p:cNvSpPr>
            <p:nvPr/>
          </p:nvSpPr>
          <p:spPr bwMode="auto">
            <a:xfrm>
              <a:off x="3924403" y="5149870"/>
              <a:ext cx="395591" cy="36990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sp>
          <p:nvSpPr>
            <p:cNvPr id="28693" name="Text Box 26"/>
            <p:cNvSpPr txBox="1">
              <a:spLocks noChangeArrowheads="1"/>
            </p:cNvSpPr>
            <p:nvPr/>
          </p:nvSpPr>
          <p:spPr bwMode="auto">
            <a:xfrm>
              <a:off x="3159464" y="2873076"/>
              <a:ext cx="395591" cy="369903"/>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t>(-)</a:t>
              </a:r>
            </a:p>
          </p:txBody>
        </p:sp>
        <p:cxnSp>
          <p:nvCxnSpPr>
            <p:cNvPr id="28694" name="Curved Connector 66"/>
            <p:cNvCxnSpPr>
              <a:cxnSpLocks noChangeShapeType="1"/>
              <a:stCxn id="9" idx="2"/>
            </p:cNvCxnSpPr>
            <p:nvPr/>
          </p:nvCxnSpPr>
          <p:spPr bwMode="auto">
            <a:xfrm rot="16200000" flipH="1">
              <a:off x="2761305" y="3522975"/>
              <a:ext cx="1027508" cy="2049879"/>
            </a:xfrm>
            <a:prstGeom prst="curvedConnector2">
              <a:avLst/>
            </a:prstGeom>
            <a:grpFill/>
            <a:ln w="127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8695" name="Curved Connector 76"/>
            <p:cNvCxnSpPr>
              <a:cxnSpLocks noChangeShapeType="1"/>
              <a:stCxn id="10" idx="2"/>
            </p:cNvCxnSpPr>
            <p:nvPr/>
          </p:nvCxnSpPr>
          <p:spPr bwMode="auto">
            <a:xfrm rot="16200000" flipH="1">
              <a:off x="3516523" y="4118929"/>
              <a:ext cx="857969" cy="708981"/>
            </a:xfrm>
            <a:prstGeom prst="curvedConnector2">
              <a:avLst/>
            </a:prstGeom>
            <a:grpFill/>
            <a:ln w="127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8696" name="Curved Connector 89"/>
            <p:cNvCxnSpPr>
              <a:cxnSpLocks noChangeShapeType="1"/>
              <a:endCxn id="21" idx="2"/>
            </p:cNvCxnSpPr>
            <p:nvPr/>
          </p:nvCxnSpPr>
          <p:spPr bwMode="auto">
            <a:xfrm flipV="1">
              <a:off x="5389157" y="4044435"/>
              <a:ext cx="1397411" cy="986408"/>
            </a:xfrm>
            <a:prstGeom prst="curvedConnector2">
              <a:avLst/>
            </a:prstGeom>
            <a:grp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8697" name="TextBox 96"/>
            <p:cNvSpPr txBox="1">
              <a:spLocks noChangeArrowheads="1"/>
            </p:cNvSpPr>
            <p:nvPr/>
          </p:nvSpPr>
          <p:spPr bwMode="auto">
            <a:xfrm>
              <a:off x="4400379" y="5263334"/>
              <a:ext cx="1016000" cy="307777"/>
            </a:xfrm>
            <a:prstGeom prst="rect">
              <a:avLst/>
            </a:prstGeom>
            <a:gr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sz="1400"/>
                <a:t>Fat stores</a:t>
              </a:r>
            </a:p>
          </p:txBody>
        </p:sp>
      </p:grpSp>
      <p:sp>
        <p:nvSpPr>
          <p:cNvPr id="28677" name="TextBox 140"/>
          <p:cNvSpPr txBox="1">
            <a:spLocks noChangeArrowheads="1"/>
          </p:cNvSpPr>
          <p:nvPr/>
        </p:nvSpPr>
        <p:spPr bwMode="auto">
          <a:xfrm>
            <a:off x="4098925" y="2552700"/>
            <a:ext cx="1243013"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r>
              <a:rPr lang="en-US" altLang="tr-TR" sz="1500"/>
              <a:t>The Brain</a:t>
            </a:r>
          </a:p>
        </p:txBody>
      </p:sp>
      <p:pic>
        <p:nvPicPr>
          <p:cNvPr id="28680" name="Picture 45" descr="Human_brain_NIH.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33875" y="1871663"/>
            <a:ext cx="785813"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4126199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altLang="tr-TR" smtClean="0">
                <a:solidFill>
                  <a:srgbClr val="FFFF00"/>
                </a:solidFill>
                <a:ea typeface="ＭＳ Ｐゴシック" charset="-128"/>
              </a:rPr>
              <a:t>Physiology: Central Pathways</a:t>
            </a:r>
          </a:p>
        </p:txBody>
      </p:sp>
      <p:sp>
        <p:nvSpPr>
          <p:cNvPr id="30723" name="Rectangle 5"/>
          <p:cNvSpPr>
            <a:spLocks noGrp="1" noChangeArrowheads="1"/>
          </p:cNvSpPr>
          <p:nvPr>
            <p:ph type="body" sz="half" idx="1"/>
          </p:nvPr>
        </p:nvSpPr>
        <p:spPr>
          <a:xfrm>
            <a:off x="623888" y="1700213"/>
            <a:ext cx="3937000" cy="4660900"/>
          </a:xfrm>
        </p:spPr>
        <p:txBody>
          <a:bodyPr/>
          <a:lstStyle/>
          <a:p>
            <a:pPr>
              <a:lnSpc>
                <a:spcPct val="80000"/>
              </a:lnSpc>
              <a:buClr>
                <a:srgbClr val="FF3300"/>
              </a:buClr>
              <a:buFont typeface="Wingdings" charset="2"/>
              <a:buChar char="n"/>
            </a:pPr>
            <a:r>
              <a:rPr lang="en-US" altLang="tr-TR" sz="1600" smtClean="0">
                <a:solidFill>
                  <a:srgbClr val="FFFFFF"/>
                </a:solidFill>
                <a:ea typeface="ＭＳ Ｐゴシック" charset="-128"/>
              </a:rPr>
              <a:t>Leptin</a:t>
            </a:r>
          </a:p>
          <a:p>
            <a:pPr>
              <a:lnSpc>
                <a:spcPct val="80000"/>
              </a:lnSpc>
              <a:buClr>
                <a:srgbClr val="FF3300"/>
              </a:buClr>
              <a:buFont typeface="Wingdings" charset="2"/>
              <a:buChar char="n"/>
            </a:pPr>
            <a:r>
              <a:rPr lang="en-US" altLang="tr-TR" sz="1600" smtClean="0">
                <a:solidFill>
                  <a:srgbClr val="FFFFFF"/>
                </a:solidFill>
                <a:latin typeface="Symbol" charset="2"/>
                <a:ea typeface="ＭＳ Ｐゴシック" charset="-128"/>
              </a:rPr>
              <a:t>a</a:t>
            </a:r>
            <a:r>
              <a:rPr lang="en-US" altLang="tr-TR" sz="1600" smtClean="0">
                <a:solidFill>
                  <a:srgbClr val="FFFFFF"/>
                </a:solidFill>
                <a:ea typeface="ＭＳ Ｐゴシック" charset="-128"/>
              </a:rPr>
              <a:t>-MSH</a:t>
            </a:r>
          </a:p>
          <a:p>
            <a:pPr>
              <a:lnSpc>
                <a:spcPct val="80000"/>
              </a:lnSpc>
              <a:buClr>
                <a:srgbClr val="FF3300"/>
              </a:buClr>
              <a:buFont typeface="Wingdings" charset="2"/>
              <a:buChar char="n"/>
            </a:pPr>
            <a:r>
              <a:rPr lang="en-US" altLang="tr-TR" sz="1600" smtClean="0">
                <a:solidFill>
                  <a:srgbClr val="FFFFFF"/>
                </a:solidFill>
                <a:ea typeface="ＭＳ Ｐゴシック" charset="-128"/>
              </a:rPr>
              <a:t>CART</a:t>
            </a:r>
          </a:p>
          <a:p>
            <a:pPr>
              <a:lnSpc>
                <a:spcPct val="80000"/>
              </a:lnSpc>
              <a:buClr>
                <a:srgbClr val="FF3300"/>
              </a:buClr>
              <a:buFont typeface="Wingdings" charset="2"/>
              <a:buChar char="n"/>
            </a:pPr>
            <a:r>
              <a:rPr lang="en-US" altLang="tr-TR" sz="1600" smtClean="0">
                <a:solidFill>
                  <a:srgbClr val="FFFFFF"/>
                </a:solidFill>
                <a:ea typeface="ＭＳ Ｐゴシック" charset="-128"/>
              </a:rPr>
              <a:t>GLP-1</a:t>
            </a:r>
          </a:p>
          <a:p>
            <a:pPr>
              <a:lnSpc>
                <a:spcPct val="80000"/>
              </a:lnSpc>
              <a:buClr>
                <a:srgbClr val="FF3300"/>
              </a:buClr>
              <a:buFont typeface="Wingdings" charset="2"/>
              <a:buChar char="n"/>
            </a:pPr>
            <a:r>
              <a:rPr lang="en-US" altLang="tr-TR" sz="1600" smtClean="0">
                <a:solidFill>
                  <a:srgbClr val="FFFFFF"/>
                </a:solidFill>
                <a:ea typeface="ＭＳ Ｐゴシック" charset="-128"/>
              </a:rPr>
              <a:t>C-NTF</a:t>
            </a:r>
          </a:p>
          <a:p>
            <a:pPr>
              <a:lnSpc>
                <a:spcPct val="80000"/>
              </a:lnSpc>
              <a:buClr>
                <a:srgbClr val="FF3300"/>
              </a:buClr>
              <a:buFont typeface="Wingdings" charset="2"/>
              <a:buChar char="n"/>
            </a:pPr>
            <a:r>
              <a:rPr lang="en-US" altLang="tr-TR" sz="1600" smtClean="0">
                <a:solidFill>
                  <a:srgbClr val="FFFFFF"/>
                </a:solidFill>
                <a:ea typeface="ＭＳ Ｐゴシック" charset="-128"/>
              </a:rPr>
              <a:t>CRH/Urocortin</a:t>
            </a:r>
          </a:p>
          <a:p>
            <a:pPr>
              <a:lnSpc>
                <a:spcPct val="80000"/>
              </a:lnSpc>
              <a:buClr>
                <a:srgbClr val="FF3300"/>
              </a:buClr>
              <a:buFont typeface="Wingdings" charset="2"/>
              <a:buChar char="n"/>
            </a:pPr>
            <a:r>
              <a:rPr lang="en-US" altLang="tr-TR" sz="1600" smtClean="0">
                <a:solidFill>
                  <a:srgbClr val="FFFFFF"/>
                </a:solidFill>
                <a:ea typeface="ＭＳ Ｐゴシック" charset="-128"/>
              </a:rPr>
              <a:t>Neuromedin U</a:t>
            </a:r>
          </a:p>
          <a:p>
            <a:pPr>
              <a:lnSpc>
                <a:spcPct val="80000"/>
              </a:lnSpc>
              <a:buClr>
                <a:srgbClr val="FF3300"/>
              </a:buClr>
              <a:buFont typeface="Wingdings" charset="2"/>
              <a:buChar char="n"/>
            </a:pPr>
            <a:r>
              <a:rPr lang="en-US" altLang="tr-TR" sz="1600" smtClean="0">
                <a:solidFill>
                  <a:srgbClr val="FFFFFF"/>
                </a:solidFill>
                <a:ea typeface="ＭＳ Ｐゴシック" charset="-128"/>
              </a:rPr>
              <a:t>Serotonin</a:t>
            </a:r>
          </a:p>
          <a:p>
            <a:pPr>
              <a:lnSpc>
                <a:spcPct val="80000"/>
              </a:lnSpc>
              <a:buClr>
                <a:srgbClr val="FF3300"/>
              </a:buClr>
              <a:buFont typeface="Wingdings" charset="2"/>
              <a:buChar char="n"/>
            </a:pPr>
            <a:r>
              <a:rPr lang="en-US" altLang="tr-TR" sz="1600" smtClean="0">
                <a:solidFill>
                  <a:srgbClr val="FFFFFF"/>
                </a:solidFill>
                <a:ea typeface="ＭＳ Ｐゴシック" charset="-128"/>
              </a:rPr>
              <a:t>CCK</a:t>
            </a:r>
          </a:p>
          <a:p>
            <a:pPr>
              <a:lnSpc>
                <a:spcPct val="80000"/>
              </a:lnSpc>
              <a:buClr>
                <a:srgbClr val="FF3300"/>
              </a:buClr>
              <a:buFont typeface="Wingdings" charset="2"/>
              <a:buChar char="n"/>
            </a:pPr>
            <a:r>
              <a:rPr lang="en-US" altLang="tr-TR" sz="1600" smtClean="0">
                <a:solidFill>
                  <a:srgbClr val="FFFFFF"/>
                </a:solidFill>
                <a:ea typeface="ＭＳ Ｐゴシック" charset="-128"/>
              </a:rPr>
              <a:t>Insulin</a:t>
            </a:r>
          </a:p>
          <a:p>
            <a:pPr>
              <a:lnSpc>
                <a:spcPct val="80000"/>
              </a:lnSpc>
              <a:buClr>
                <a:srgbClr val="FF3300"/>
              </a:buClr>
              <a:buFont typeface="Wingdings" charset="2"/>
              <a:buChar char="n"/>
            </a:pPr>
            <a:r>
              <a:rPr lang="en-US" altLang="tr-TR" sz="1600" smtClean="0">
                <a:solidFill>
                  <a:srgbClr val="FFFFFF"/>
                </a:solidFill>
                <a:ea typeface="ＭＳ Ｐゴシック" charset="-128"/>
              </a:rPr>
              <a:t>Bombesin</a:t>
            </a:r>
          </a:p>
          <a:p>
            <a:pPr>
              <a:lnSpc>
                <a:spcPct val="80000"/>
              </a:lnSpc>
              <a:buClr>
                <a:srgbClr val="FF3300"/>
              </a:buClr>
              <a:buFont typeface="Wingdings" charset="2"/>
              <a:buChar char="n"/>
            </a:pPr>
            <a:r>
              <a:rPr lang="en-US" altLang="tr-TR" sz="1600" smtClean="0">
                <a:solidFill>
                  <a:srgbClr val="FFFFFF"/>
                </a:solidFill>
                <a:ea typeface="ＭＳ Ｐゴシック" charset="-128"/>
              </a:rPr>
              <a:t>Calcitonin</a:t>
            </a:r>
          </a:p>
          <a:p>
            <a:pPr>
              <a:lnSpc>
                <a:spcPct val="80000"/>
              </a:lnSpc>
              <a:buClr>
                <a:srgbClr val="FF3300"/>
              </a:buClr>
              <a:buFont typeface="Wingdings" charset="2"/>
              <a:buChar char="n"/>
            </a:pPr>
            <a:r>
              <a:rPr lang="en-US" altLang="tr-TR" sz="1600" smtClean="0">
                <a:solidFill>
                  <a:srgbClr val="FFFFFF"/>
                </a:solidFill>
                <a:ea typeface="ＭＳ Ｐゴシック" charset="-128"/>
              </a:rPr>
              <a:t>Enterostatin</a:t>
            </a:r>
          </a:p>
          <a:p>
            <a:pPr>
              <a:lnSpc>
                <a:spcPct val="80000"/>
              </a:lnSpc>
              <a:buClr>
                <a:srgbClr val="FF3300"/>
              </a:buClr>
              <a:buFont typeface="Wingdings" charset="2"/>
              <a:buChar char="n"/>
            </a:pPr>
            <a:r>
              <a:rPr lang="en-US" altLang="tr-TR" sz="1600" smtClean="0">
                <a:solidFill>
                  <a:srgbClr val="FFFFFF"/>
                </a:solidFill>
                <a:ea typeface="ＭＳ Ｐゴシック" charset="-128"/>
              </a:rPr>
              <a:t>TRH</a:t>
            </a:r>
          </a:p>
          <a:p>
            <a:pPr>
              <a:lnSpc>
                <a:spcPct val="80000"/>
              </a:lnSpc>
              <a:buClr>
                <a:srgbClr val="FF3300"/>
              </a:buClr>
              <a:buFont typeface="Wingdings" charset="2"/>
              <a:buChar char="n"/>
            </a:pPr>
            <a:r>
              <a:rPr lang="en-US" altLang="tr-TR" sz="1600" smtClean="0">
                <a:solidFill>
                  <a:srgbClr val="FFFFFF"/>
                </a:solidFill>
                <a:ea typeface="ＭＳ Ｐゴシック" charset="-128"/>
              </a:rPr>
              <a:t>IL-1</a:t>
            </a:r>
            <a:r>
              <a:rPr lang="en-US" altLang="tr-TR" sz="1600" smtClean="0">
                <a:solidFill>
                  <a:srgbClr val="FFFFFF"/>
                </a:solidFill>
                <a:latin typeface="Symbol" charset="2"/>
                <a:ea typeface="ＭＳ Ｐゴシック" charset="-128"/>
              </a:rPr>
              <a:t>B</a:t>
            </a:r>
          </a:p>
          <a:p>
            <a:pPr>
              <a:lnSpc>
                <a:spcPct val="80000"/>
              </a:lnSpc>
              <a:buClr>
                <a:srgbClr val="FF3300"/>
              </a:buClr>
              <a:buFont typeface="Wingdings" charset="2"/>
              <a:buChar char="n"/>
            </a:pPr>
            <a:r>
              <a:rPr lang="en-US" altLang="tr-TR" sz="1600" smtClean="0">
                <a:solidFill>
                  <a:srgbClr val="FFFFFF"/>
                </a:solidFill>
                <a:ea typeface="ＭＳ Ｐゴシック" charset="-128"/>
              </a:rPr>
              <a:t>Neurotensin</a:t>
            </a:r>
          </a:p>
          <a:p>
            <a:pPr>
              <a:lnSpc>
                <a:spcPct val="80000"/>
              </a:lnSpc>
              <a:buClr>
                <a:srgbClr val="FF3300"/>
              </a:buClr>
              <a:buFont typeface="Wingdings" charset="2"/>
              <a:buChar char="n"/>
            </a:pPr>
            <a:r>
              <a:rPr lang="en-US" altLang="tr-TR" sz="1600" smtClean="0">
                <a:solidFill>
                  <a:srgbClr val="FFFFFF"/>
                </a:solidFill>
                <a:ea typeface="ＭＳ Ｐゴシック" charset="-128"/>
              </a:rPr>
              <a:t>Oxytocin</a:t>
            </a:r>
          </a:p>
          <a:p>
            <a:pPr>
              <a:lnSpc>
                <a:spcPct val="80000"/>
              </a:lnSpc>
              <a:buClr>
                <a:srgbClr val="FF3300"/>
              </a:buClr>
              <a:buFont typeface="Wingdings" charset="2"/>
              <a:buChar char="n"/>
            </a:pPr>
            <a:r>
              <a:rPr lang="en-US" altLang="tr-TR" sz="1600" smtClean="0">
                <a:solidFill>
                  <a:srgbClr val="FFFFFF"/>
                </a:solidFill>
                <a:ea typeface="ＭＳ Ｐゴシック" charset="-128"/>
              </a:rPr>
              <a:t>Vasopressin</a:t>
            </a:r>
          </a:p>
          <a:p>
            <a:pPr>
              <a:lnSpc>
                <a:spcPct val="80000"/>
              </a:lnSpc>
              <a:buClr>
                <a:srgbClr val="FF3300"/>
              </a:buClr>
              <a:buFont typeface="Wingdings" charset="2"/>
              <a:buChar char="n"/>
            </a:pPr>
            <a:endParaRPr lang="en-US" altLang="tr-TR" sz="1600" smtClean="0">
              <a:solidFill>
                <a:srgbClr val="FFFFFF"/>
              </a:solidFill>
              <a:ea typeface="ＭＳ Ｐゴシック" charset="-128"/>
            </a:endParaRPr>
          </a:p>
        </p:txBody>
      </p:sp>
      <p:sp>
        <p:nvSpPr>
          <p:cNvPr id="30724" name="Rectangle 6"/>
          <p:cNvSpPr>
            <a:spLocks noGrp="1" noChangeArrowheads="1"/>
          </p:cNvSpPr>
          <p:nvPr>
            <p:ph type="body" sz="half" idx="2"/>
          </p:nvPr>
        </p:nvSpPr>
        <p:spPr>
          <a:xfrm>
            <a:off x="4268788" y="1776413"/>
            <a:ext cx="3810000" cy="4114800"/>
          </a:xfrm>
        </p:spPr>
        <p:txBody>
          <a:bodyPr/>
          <a:lstStyle/>
          <a:p>
            <a:pPr>
              <a:lnSpc>
                <a:spcPct val="80000"/>
              </a:lnSpc>
              <a:buClr>
                <a:srgbClr val="FF3300"/>
              </a:buClr>
              <a:buFont typeface="Wingdings" charset="2"/>
              <a:buChar char="n"/>
            </a:pPr>
            <a:r>
              <a:rPr lang="en-US" altLang="tr-TR" sz="2000" smtClean="0">
                <a:solidFill>
                  <a:srgbClr val="FFFFFF"/>
                </a:solidFill>
                <a:ea typeface="ＭＳ Ｐゴシック" charset="-128"/>
              </a:rPr>
              <a:t>Neuropeptide Y</a:t>
            </a:r>
          </a:p>
          <a:p>
            <a:pPr>
              <a:lnSpc>
                <a:spcPct val="80000"/>
              </a:lnSpc>
              <a:buClr>
                <a:srgbClr val="FF3300"/>
              </a:buClr>
              <a:buFont typeface="Wingdings" charset="2"/>
              <a:buChar char="n"/>
            </a:pPr>
            <a:r>
              <a:rPr lang="en-US" altLang="tr-TR" sz="2000" smtClean="0">
                <a:solidFill>
                  <a:srgbClr val="FFFFFF"/>
                </a:solidFill>
                <a:ea typeface="ＭＳ Ｐゴシック" charset="-128"/>
              </a:rPr>
              <a:t>MCH</a:t>
            </a:r>
          </a:p>
          <a:p>
            <a:pPr>
              <a:lnSpc>
                <a:spcPct val="80000"/>
              </a:lnSpc>
              <a:buClr>
                <a:srgbClr val="FF3300"/>
              </a:buClr>
              <a:buFont typeface="Wingdings" charset="2"/>
              <a:buChar char="n"/>
            </a:pPr>
            <a:r>
              <a:rPr lang="en-US" altLang="tr-TR" sz="2000" smtClean="0">
                <a:solidFill>
                  <a:srgbClr val="FFFFFF"/>
                </a:solidFill>
                <a:ea typeface="ＭＳ Ｐゴシック" charset="-128"/>
              </a:rPr>
              <a:t>AGRP</a:t>
            </a:r>
          </a:p>
          <a:p>
            <a:pPr>
              <a:lnSpc>
                <a:spcPct val="80000"/>
              </a:lnSpc>
              <a:buClr>
                <a:srgbClr val="FF3300"/>
              </a:buClr>
              <a:buFont typeface="Wingdings" charset="2"/>
              <a:buChar char="n"/>
            </a:pPr>
            <a:r>
              <a:rPr lang="en-US" altLang="tr-TR" sz="2000" smtClean="0">
                <a:solidFill>
                  <a:srgbClr val="FFFFFF"/>
                </a:solidFill>
                <a:ea typeface="ＭＳ Ｐゴシック" charset="-128"/>
              </a:rPr>
              <a:t>Orexin A, B (Hypocretin 1,3)</a:t>
            </a:r>
          </a:p>
          <a:p>
            <a:pPr>
              <a:lnSpc>
                <a:spcPct val="80000"/>
              </a:lnSpc>
              <a:buClr>
                <a:srgbClr val="FF3300"/>
              </a:buClr>
              <a:buFont typeface="Wingdings" charset="2"/>
              <a:buChar char="n"/>
            </a:pPr>
            <a:r>
              <a:rPr lang="en-US" altLang="tr-TR" sz="2000" smtClean="0">
                <a:solidFill>
                  <a:srgbClr val="FFFFFF"/>
                </a:solidFill>
                <a:ea typeface="ＭＳ Ｐゴシック" charset="-128"/>
              </a:rPr>
              <a:t>Galanin</a:t>
            </a:r>
          </a:p>
          <a:p>
            <a:pPr>
              <a:lnSpc>
                <a:spcPct val="80000"/>
              </a:lnSpc>
              <a:buClr>
                <a:srgbClr val="FF3300"/>
              </a:buClr>
              <a:buFont typeface="Wingdings" charset="2"/>
              <a:buChar char="n"/>
            </a:pPr>
            <a:r>
              <a:rPr lang="en-US" altLang="tr-TR" sz="2000" smtClean="0">
                <a:solidFill>
                  <a:srgbClr val="FFFFFF"/>
                </a:solidFill>
                <a:ea typeface="ＭＳ Ｐゴシック" charset="-128"/>
              </a:rPr>
              <a:t>Dynomorphin</a:t>
            </a:r>
          </a:p>
          <a:p>
            <a:pPr>
              <a:lnSpc>
                <a:spcPct val="80000"/>
              </a:lnSpc>
              <a:buClr>
                <a:srgbClr val="FF3300"/>
              </a:buClr>
              <a:buFont typeface="Wingdings" charset="2"/>
              <a:buChar char="n"/>
            </a:pPr>
            <a:r>
              <a:rPr lang="en-US" altLang="tr-TR" sz="2000" smtClean="0">
                <a:solidFill>
                  <a:srgbClr val="FFFFFF"/>
                </a:solidFill>
                <a:ea typeface="ＭＳ Ｐゴシック" charset="-128"/>
              </a:rPr>
              <a:t>Norepinephrine</a:t>
            </a:r>
          </a:p>
          <a:p>
            <a:pPr>
              <a:lnSpc>
                <a:spcPct val="80000"/>
              </a:lnSpc>
              <a:buClr>
                <a:srgbClr val="FF3300"/>
              </a:buClr>
              <a:buFont typeface="Wingdings" charset="2"/>
              <a:buChar char="n"/>
            </a:pPr>
            <a:r>
              <a:rPr lang="en-US" altLang="tr-TR" sz="2000" smtClean="0">
                <a:solidFill>
                  <a:srgbClr val="FFFFFF"/>
                </a:solidFill>
                <a:latin typeface="Symbol" charset="2"/>
                <a:ea typeface="ＭＳ Ｐゴシック" charset="-128"/>
              </a:rPr>
              <a:t>B</a:t>
            </a:r>
            <a:r>
              <a:rPr lang="en-US" altLang="tr-TR" sz="2000" smtClean="0">
                <a:solidFill>
                  <a:srgbClr val="FFFFFF"/>
                </a:solidFill>
                <a:ea typeface="ＭＳ Ｐゴシック" charset="-128"/>
              </a:rPr>
              <a:t>-endorphin</a:t>
            </a:r>
          </a:p>
        </p:txBody>
      </p:sp>
      <p:sp>
        <p:nvSpPr>
          <p:cNvPr id="30725" name="Text Box 7"/>
          <p:cNvSpPr txBox="1">
            <a:spLocks noChangeArrowheads="1"/>
          </p:cNvSpPr>
          <p:nvPr/>
        </p:nvSpPr>
        <p:spPr bwMode="auto">
          <a:xfrm>
            <a:off x="917575" y="13319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spcBef>
                <a:spcPct val="50000"/>
              </a:spcBef>
            </a:pPr>
            <a:endParaRPr lang="tr-TR" altLang="tr-TR"/>
          </a:p>
        </p:txBody>
      </p:sp>
      <p:sp>
        <p:nvSpPr>
          <p:cNvPr id="30726" name="Text Box 8"/>
          <p:cNvSpPr txBox="1">
            <a:spLocks noChangeArrowheads="1"/>
          </p:cNvSpPr>
          <p:nvPr/>
        </p:nvSpPr>
        <p:spPr bwMode="auto">
          <a:xfrm>
            <a:off x="733425" y="1227138"/>
            <a:ext cx="21859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b="1">
                <a:solidFill>
                  <a:srgbClr val="CCFFFF"/>
                </a:solidFill>
              </a:rPr>
              <a:t>Anorexigenic</a:t>
            </a:r>
          </a:p>
        </p:txBody>
      </p:sp>
      <p:sp>
        <p:nvSpPr>
          <p:cNvPr id="30727" name="Rectangle 9"/>
          <p:cNvSpPr>
            <a:spLocks noChangeArrowheads="1"/>
          </p:cNvSpPr>
          <p:nvPr/>
        </p:nvSpPr>
        <p:spPr bwMode="auto">
          <a:xfrm>
            <a:off x="4381500" y="12573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b="1">
                <a:solidFill>
                  <a:srgbClr val="CCFFFF"/>
                </a:solidFill>
              </a:rPr>
              <a:t>Orexigenic</a:t>
            </a:r>
          </a:p>
        </p:txBody>
      </p:sp>
      <p:sp>
        <p:nvSpPr>
          <p:cNvPr id="30728" name="Text Box 10"/>
          <p:cNvSpPr txBox="1">
            <a:spLocks noChangeArrowheads="1"/>
          </p:cNvSpPr>
          <p:nvPr/>
        </p:nvSpPr>
        <p:spPr bwMode="auto">
          <a:xfrm>
            <a:off x="3848100" y="4476750"/>
            <a:ext cx="4038600"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spcBef>
                <a:spcPct val="50000"/>
              </a:spcBef>
            </a:pPr>
            <a:r>
              <a:rPr lang="en-US" altLang="tr-TR" sz="1600" i="1">
                <a:solidFill>
                  <a:srgbClr val="FFFFFF"/>
                </a:solidFill>
              </a:rPr>
              <a:t>Important to know that complex regulation exists, do not need to know individual factors. Identify Leptin as important. </a:t>
            </a:r>
          </a:p>
        </p:txBody>
      </p:sp>
    </p:spTree>
    <p:extLst>
      <p:ext uri="{BB962C8B-B14F-4D97-AF65-F5344CB8AC3E}">
        <p14:creationId xmlns:p14="http://schemas.microsoft.com/office/powerpoint/2010/main" xmlns="" val="36010256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79"/>
          <p:cNvGrpSpPr>
            <a:grpSpLocks/>
          </p:cNvGrpSpPr>
          <p:nvPr/>
        </p:nvGrpSpPr>
        <p:grpSpPr bwMode="auto">
          <a:xfrm>
            <a:off x="863600" y="1435100"/>
            <a:ext cx="6743700" cy="5003800"/>
            <a:chOff x="800100" y="1155700"/>
            <a:chExt cx="6743700" cy="5003800"/>
          </a:xfrm>
        </p:grpSpPr>
        <p:sp>
          <p:nvSpPr>
            <p:cNvPr id="31748" name="Rectangle 78"/>
            <p:cNvSpPr>
              <a:spLocks noChangeArrowheads="1"/>
            </p:cNvSpPr>
            <p:nvPr/>
          </p:nvSpPr>
          <p:spPr bwMode="auto">
            <a:xfrm>
              <a:off x="800100" y="1155700"/>
              <a:ext cx="6591300" cy="5003800"/>
            </a:xfrm>
            <a:prstGeom prst="rect">
              <a:avLst/>
            </a:prstGeom>
            <a:solidFill>
              <a:srgbClr val="E8E8E8"/>
            </a:solidFill>
            <a:ln w="1270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grpSp>
          <p:nvGrpSpPr>
            <p:cNvPr id="31749" name="Group 30"/>
            <p:cNvGrpSpPr>
              <a:grpSpLocks/>
            </p:cNvGrpSpPr>
            <p:nvPr/>
          </p:nvGrpSpPr>
          <p:grpSpPr bwMode="auto">
            <a:xfrm>
              <a:off x="3900749" y="3396242"/>
              <a:ext cx="849051" cy="1031002"/>
              <a:chOff x="4446849" y="4742442"/>
              <a:chExt cx="849051" cy="1031002"/>
            </a:xfrm>
          </p:grpSpPr>
          <p:sp>
            <p:nvSpPr>
              <p:cNvPr id="31765" name="Oval 20"/>
              <p:cNvSpPr>
                <a:spLocks noChangeArrowheads="1"/>
              </p:cNvSpPr>
              <p:nvPr/>
            </p:nvSpPr>
            <p:spPr bwMode="auto">
              <a:xfrm>
                <a:off x="4865949" y="4742442"/>
                <a:ext cx="266289" cy="2613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6" name="Oval 19"/>
              <p:cNvSpPr>
                <a:spLocks noChangeArrowheads="1"/>
              </p:cNvSpPr>
              <p:nvPr/>
            </p:nvSpPr>
            <p:spPr bwMode="auto">
              <a:xfrm>
                <a:off x="4624649" y="4780542"/>
                <a:ext cx="266289" cy="2613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7" name="Oval 14"/>
              <p:cNvSpPr>
                <a:spLocks noChangeArrowheads="1"/>
              </p:cNvSpPr>
              <p:nvPr/>
            </p:nvSpPr>
            <p:spPr bwMode="auto">
              <a:xfrm>
                <a:off x="4472249" y="5148841"/>
                <a:ext cx="442651" cy="434455"/>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8" name="Oval 4"/>
              <p:cNvSpPr>
                <a:spLocks noChangeArrowheads="1"/>
              </p:cNvSpPr>
              <p:nvPr/>
            </p:nvSpPr>
            <p:spPr bwMode="auto">
              <a:xfrm>
                <a:off x="4494882" y="4914900"/>
                <a:ext cx="267494" cy="1981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69" name="Oval 5"/>
              <p:cNvSpPr>
                <a:spLocks noChangeArrowheads="1"/>
              </p:cNvSpPr>
              <p:nvPr/>
            </p:nvSpPr>
            <p:spPr bwMode="auto">
              <a:xfrm>
                <a:off x="4688149" y="4932942"/>
                <a:ext cx="277427" cy="205502"/>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0" name="Oval 6"/>
              <p:cNvSpPr>
                <a:spLocks noChangeArrowheads="1"/>
              </p:cNvSpPr>
              <p:nvPr/>
            </p:nvSpPr>
            <p:spPr bwMode="auto">
              <a:xfrm>
                <a:off x="4510349" y="5059942"/>
                <a:ext cx="277427" cy="205502"/>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1" name="Oval 7"/>
              <p:cNvSpPr>
                <a:spLocks noChangeArrowheads="1"/>
              </p:cNvSpPr>
              <p:nvPr/>
            </p:nvSpPr>
            <p:spPr bwMode="auto">
              <a:xfrm>
                <a:off x="4738949" y="5085342"/>
                <a:ext cx="277427" cy="205502"/>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2" name="Oval 8"/>
              <p:cNvSpPr>
                <a:spLocks noChangeArrowheads="1"/>
              </p:cNvSpPr>
              <p:nvPr/>
            </p:nvSpPr>
            <p:spPr bwMode="auto">
              <a:xfrm>
                <a:off x="4726249" y="5059941"/>
                <a:ext cx="442651" cy="434455"/>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3" name="Oval 9"/>
              <p:cNvSpPr>
                <a:spLocks noChangeArrowheads="1"/>
              </p:cNvSpPr>
              <p:nvPr/>
            </p:nvSpPr>
            <p:spPr bwMode="auto">
              <a:xfrm>
                <a:off x="4916749" y="4864100"/>
                <a:ext cx="353751" cy="3632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4" name="Oval 10"/>
              <p:cNvSpPr>
                <a:spLocks noChangeArrowheads="1"/>
              </p:cNvSpPr>
              <p:nvPr/>
            </p:nvSpPr>
            <p:spPr bwMode="auto">
              <a:xfrm>
                <a:off x="4611949" y="5080000"/>
                <a:ext cx="302951" cy="3378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5" name="Oval 11"/>
              <p:cNvSpPr>
                <a:spLocks noChangeArrowheads="1"/>
              </p:cNvSpPr>
              <p:nvPr/>
            </p:nvSpPr>
            <p:spPr bwMode="auto">
              <a:xfrm>
                <a:off x="4827849" y="50091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6" name="Oval 12"/>
              <p:cNvSpPr>
                <a:spLocks noChangeArrowheads="1"/>
              </p:cNvSpPr>
              <p:nvPr/>
            </p:nvSpPr>
            <p:spPr bwMode="auto">
              <a:xfrm>
                <a:off x="5107249" y="51615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7" name="Oval 13"/>
              <p:cNvSpPr>
                <a:spLocks noChangeArrowheads="1"/>
              </p:cNvSpPr>
              <p:nvPr/>
            </p:nvSpPr>
            <p:spPr bwMode="auto">
              <a:xfrm>
                <a:off x="4967549" y="54790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8" name="Oval 15"/>
              <p:cNvSpPr>
                <a:spLocks noChangeArrowheads="1"/>
              </p:cNvSpPr>
              <p:nvPr/>
            </p:nvSpPr>
            <p:spPr bwMode="auto">
              <a:xfrm>
                <a:off x="4446849" y="5237742"/>
                <a:ext cx="188651" cy="1851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79" name="Oval 16"/>
              <p:cNvSpPr>
                <a:spLocks noChangeArrowheads="1"/>
              </p:cNvSpPr>
              <p:nvPr/>
            </p:nvSpPr>
            <p:spPr bwMode="auto">
              <a:xfrm>
                <a:off x="4738949" y="5435600"/>
                <a:ext cx="302951" cy="337844"/>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80" name="Oval 17"/>
              <p:cNvSpPr>
                <a:spLocks noChangeArrowheads="1"/>
              </p:cNvSpPr>
              <p:nvPr/>
            </p:nvSpPr>
            <p:spPr bwMode="auto">
              <a:xfrm>
                <a:off x="4967549" y="5288541"/>
                <a:ext cx="264851" cy="259947"/>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31781" name="Oval 18"/>
              <p:cNvSpPr>
                <a:spLocks noChangeArrowheads="1"/>
              </p:cNvSpPr>
              <p:nvPr/>
            </p:nvSpPr>
            <p:spPr bwMode="auto">
              <a:xfrm>
                <a:off x="4980249" y="5161542"/>
                <a:ext cx="266289" cy="261358"/>
              </a:xfrm>
              <a:prstGeom prst="ellipse">
                <a:avLst/>
              </a:prstGeom>
              <a:solidFill>
                <a:srgbClr val="FFFF00"/>
              </a:solidFill>
              <a:ln w="19050">
                <a:solidFill>
                  <a:schemeClr val="tx1"/>
                </a:solidFill>
                <a:round/>
                <a:headEnd/>
                <a:tailEnd/>
              </a:ln>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grpSp>
        <p:sp>
          <p:nvSpPr>
            <p:cNvPr id="31750" name="Rectangle 2"/>
            <p:cNvSpPr>
              <a:spLocks noChangeArrowheads="1"/>
            </p:cNvSpPr>
            <p:nvPr/>
          </p:nvSpPr>
          <p:spPr bwMode="auto">
            <a:xfrm>
              <a:off x="1155700" y="2632075"/>
              <a:ext cx="1854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Adiponectin</a:t>
              </a:r>
            </a:p>
          </p:txBody>
        </p:sp>
        <p:sp>
          <p:nvSpPr>
            <p:cNvPr id="31751" name="Rectangle 2"/>
            <p:cNvSpPr>
              <a:spLocks noChangeArrowheads="1"/>
            </p:cNvSpPr>
            <p:nvPr/>
          </p:nvSpPr>
          <p:spPr bwMode="auto">
            <a:xfrm>
              <a:off x="800100" y="4168775"/>
              <a:ext cx="2438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Angiotensinogen</a:t>
              </a:r>
            </a:p>
          </p:txBody>
        </p:sp>
        <p:sp>
          <p:nvSpPr>
            <p:cNvPr id="31752" name="Rectangle 2"/>
            <p:cNvSpPr>
              <a:spLocks noChangeArrowheads="1"/>
            </p:cNvSpPr>
            <p:nvPr/>
          </p:nvSpPr>
          <p:spPr bwMode="auto">
            <a:xfrm>
              <a:off x="4622800" y="5553075"/>
              <a:ext cx="12573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Resistin</a:t>
              </a:r>
            </a:p>
          </p:txBody>
        </p:sp>
        <p:sp>
          <p:nvSpPr>
            <p:cNvPr id="31753" name="Rectangle 2"/>
            <p:cNvSpPr>
              <a:spLocks noChangeArrowheads="1"/>
            </p:cNvSpPr>
            <p:nvPr/>
          </p:nvSpPr>
          <p:spPr bwMode="auto">
            <a:xfrm>
              <a:off x="6032500" y="3902075"/>
              <a:ext cx="9525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IL-6</a:t>
              </a:r>
            </a:p>
          </p:txBody>
        </p:sp>
        <p:sp>
          <p:nvSpPr>
            <p:cNvPr id="31754" name="Rectangle 2"/>
            <p:cNvSpPr>
              <a:spLocks noChangeArrowheads="1"/>
            </p:cNvSpPr>
            <p:nvPr/>
          </p:nvSpPr>
          <p:spPr bwMode="auto">
            <a:xfrm>
              <a:off x="6235700" y="4714875"/>
              <a:ext cx="13081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TNF-</a:t>
              </a:r>
              <a:r>
                <a:rPr lang="en-US" altLang="tr-TR">
                  <a:solidFill>
                    <a:srgbClr val="000000"/>
                  </a:solidFill>
                  <a:latin typeface="Lucida Grande" charset="0"/>
                </a:rPr>
                <a:t>α</a:t>
              </a:r>
              <a:endParaRPr lang="en-US" altLang="tr-TR">
                <a:solidFill>
                  <a:srgbClr val="000000"/>
                </a:solidFill>
              </a:endParaRPr>
            </a:p>
          </p:txBody>
        </p:sp>
        <p:sp>
          <p:nvSpPr>
            <p:cNvPr id="31755" name="Rectangle 2"/>
            <p:cNvSpPr>
              <a:spLocks noChangeArrowheads="1"/>
            </p:cNvSpPr>
            <p:nvPr/>
          </p:nvSpPr>
          <p:spPr bwMode="auto">
            <a:xfrm>
              <a:off x="5600700" y="2644775"/>
              <a:ext cx="11303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Leptin</a:t>
              </a:r>
            </a:p>
          </p:txBody>
        </p:sp>
        <p:sp>
          <p:nvSpPr>
            <p:cNvPr id="31756" name="Rectangle 2"/>
            <p:cNvSpPr>
              <a:spLocks noChangeArrowheads="1"/>
            </p:cNvSpPr>
            <p:nvPr/>
          </p:nvSpPr>
          <p:spPr bwMode="auto">
            <a:xfrm>
              <a:off x="2565400" y="5464175"/>
              <a:ext cx="1358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000000"/>
                  </a:solidFill>
                </a:rPr>
                <a:t>other</a:t>
              </a:r>
            </a:p>
          </p:txBody>
        </p:sp>
        <p:sp>
          <p:nvSpPr>
            <p:cNvPr id="31757" name="Rectangle 2"/>
            <p:cNvSpPr>
              <a:spLocks noChangeArrowheads="1"/>
            </p:cNvSpPr>
            <p:nvPr/>
          </p:nvSpPr>
          <p:spPr bwMode="auto">
            <a:xfrm>
              <a:off x="1778000" y="1323975"/>
              <a:ext cx="54483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dirty="0">
                  <a:solidFill>
                    <a:srgbClr val="FF0000"/>
                  </a:solidFill>
                </a:rPr>
                <a:t>Adipose Tissue: An Endocrine Organ</a:t>
              </a:r>
            </a:p>
          </p:txBody>
        </p:sp>
        <p:cxnSp>
          <p:nvCxnSpPr>
            <p:cNvPr id="31758" name="Straight Arrow Connector 43"/>
            <p:cNvCxnSpPr>
              <a:cxnSpLocks noChangeShapeType="1"/>
            </p:cNvCxnSpPr>
            <p:nvPr/>
          </p:nvCxnSpPr>
          <p:spPr bwMode="auto">
            <a:xfrm rot="10800000">
              <a:off x="3060700" y="3035300"/>
              <a:ext cx="698500" cy="6604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59" name="Straight Arrow Connector 50"/>
            <p:cNvCxnSpPr>
              <a:cxnSpLocks noChangeShapeType="1"/>
              <a:endCxn id="31756" idx="0"/>
            </p:cNvCxnSpPr>
            <p:nvPr/>
          </p:nvCxnSpPr>
          <p:spPr bwMode="auto">
            <a:xfrm rot="5400000">
              <a:off x="2992438" y="4545012"/>
              <a:ext cx="1171575" cy="66675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60" name="Straight Arrow Connector 54"/>
            <p:cNvCxnSpPr>
              <a:cxnSpLocks noChangeShapeType="1"/>
            </p:cNvCxnSpPr>
            <p:nvPr/>
          </p:nvCxnSpPr>
          <p:spPr bwMode="auto">
            <a:xfrm rot="10800000" flipV="1">
              <a:off x="3213100" y="4013200"/>
              <a:ext cx="596900" cy="2540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61" name="Straight Arrow Connector 61"/>
            <p:cNvCxnSpPr>
              <a:cxnSpLocks noChangeShapeType="1"/>
            </p:cNvCxnSpPr>
            <p:nvPr/>
          </p:nvCxnSpPr>
          <p:spPr bwMode="auto">
            <a:xfrm>
              <a:off x="4762504" y="4254502"/>
              <a:ext cx="1371596" cy="71119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62" name="Straight Arrow Connector 66"/>
            <p:cNvCxnSpPr>
              <a:cxnSpLocks noChangeShapeType="1"/>
            </p:cNvCxnSpPr>
            <p:nvPr/>
          </p:nvCxnSpPr>
          <p:spPr bwMode="auto">
            <a:xfrm>
              <a:off x="4826004" y="3937002"/>
              <a:ext cx="1104896" cy="15239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63" name="Straight Arrow Connector 68"/>
            <p:cNvCxnSpPr>
              <a:cxnSpLocks noChangeShapeType="1"/>
            </p:cNvCxnSpPr>
            <p:nvPr/>
          </p:nvCxnSpPr>
          <p:spPr bwMode="auto">
            <a:xfrm rot="16200000" flipH="1">
              <a:off x="4349750" y="4692649"/>
              <a:ext cx="1003301" cy="5334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64" name="Straight Arrow Connector 70"/>
            <p:cNvCxnSpPr>
              <a:cxnSpLocks noChangeShapeType="1"/>
            </p:cNvCxnSpPr>
            <p:nvPr/>
          </p:nvCxnSpPr>
          <p:spPr bwMode="auto">
            <a:xfrm flipV="1">
              <a:off x="4851400" y="3060700"/>
              <a:ext cx="647700" cy="5080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945020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tr-TR" smtClean="0">
                <a:solidFill>
                  <a:srgbClr val="FFFF00"/>
                </a:solidFill>
                <a:ea typeface="ＭＳ Ｐゴシック" charset="-128"/>
              </a:rPr>
              <a:t>Physiology: Leptin</a:t>
            </a:r>
          </a:p>
        </p:txBody>
      </p:sp>
      <p:sp>
        <p:nvSpPr>
          <p:cNvPr id="34819" name="Rectangle 3"/>
          <p:cNvSpPr>
            <a:spLocks noGrp="1" noChangeArrowheads="1"/>
          </p:cNvSpPr>
          <p:nvPr>
            <p:ph type="body" idx="1"/>
          </p:nvPr>
        </p:nvSpPr>
        <p:spPr>
          <a:xfrm>
            <a:off x="725488" y="1357313"/>
            <a:ext cx="7772400" cy="4114800"/>
          </a:xfrm>
        </p:spPr>
        <p:txBody>
          <a:bodyPr/>
          <a:lstStyle/>
          <a:p>
            <a:pPr>
              <a:lnSpc>
                <a:spcPct val="90000"/>
              </a:lnSpc>
            </a:pPr>
            <a:r>
              <a:rPr lang="en-US" altLang="tr-TR" sz="2800" smtClean="0">
                <a:solidFill>
                  <a:srgbClr val="FFFFFF"/>
                </a:solidFill>
                <a:ea typeface="ＭＳ Ｐゴシック" charset="-128"/>
              </a:rPr>
              <a:t>Leptin receptor:</a:t>
            </a:r>
          </a:p>
          <a:p>
            <a:pPr lvl="1">
              <a:lnSpc>
                <a:spcPct val="90000"/>
              </a:lnSpc>
            </a:pPr>
            <a:r>
              <a:rPr lang="en-US" altLang="tr-TR" sz="2400" smtClean="0">
                <a:solidFill>
                  <a:srgbClr val="FFFFFF"/>
                </a:solidFill>
                <a:ea typeface="ＭＳ Ｐゴシック" charset="-128"/>
              </a:rPr>
              <a:t>is a member of the cytokine receptor family</a:t>
            </a:r>
          </a:p>
          <a:p>
            <a:pPr lvl="1">
              <a:lnSpc>
                <a:spcPct val="90000"/>
              </a:lnSpc>
            </a:pPr>
            <a:r>
              <a:rPr lang="en-US" altLang="tr-TR" sz="2400" smtClean="0">
                <a:solidFill>
                  <a:srgbClr val="FFFFFF"/>
                </a:solidFill>
                <a:ea typeface="ＭＳ Ｐゴシック" charset="-128"/>
              </a:rPr>
              <a:t>exists as a number of splice variants</a:t>
            </a:r>
          </a:p>
          <a:p>
            <a:pPr lvl="2">
              <a:lnSpc>
                <a:spcPct val="90000"/>
              </a:lnSpc>
            </a:pPr>
            <a:r>
              <a:rPr lang="en-US" altLang="tr-TR" sz="2000" smtClean="0">
                <a:solidFill>
                  <a:srgbClr val="FFFFFF"/>
                </a:solidFill>
                <a:ea typeface="ＭＳ Ｐゴシック" charset="-128"/>
              </a:rPr>
              <a:t>the long form signaling via JAK2 and STAT3 to regulate transcription. </a:t>
            </a:r>
          </a:p>
          <a:p>
            <a:pPr lvl="2">
              <a:lnSpc>
                <a:spcPct val="90000"/>
              </a:lnSpc>
            </a:pPr>
            <a:r>
              <a:rPr lang="en-US" altLang="tr-TR" sz="2000" smtClean="0">
                <a:solidFill>
                  <a:srgbClr val="FFFFFF"/>
                </a:solidFill>
                <a:ea typeface="ＭＳ Ｐゴシック" charset="-128"/>
              </a:rPr>
              <a:t>short receptor forms important for leptin transport, clearance, and signaling via non-J AK/STAT pathways. </a:t>
            </a:r>
          </a:p>
          <a:p>
            <a:pPr lvl="2">
              <a:lnSpc>
                <a:spcPct val="90000"/>
              </a:lnSpc>
            </a:pPr>
            <a:endParaRPr lang="en-US" altLang="tr-TR" sz="2000" smtClean="0">
              <a:solidFill>
                <a:srgbClr val="FFFFFF"/>
              </a:solidFill>
              <a:ea typeface="ＭＳ Ｐゴシック" charset="-128"/>
            </a:endParaRPr>
          </a:p>
          <a:p>
            <a:pPr>
              <a:lnSpc>
                <a:spcPct val="90000"/>
              </a:lnSpc>
            </a:pPr>
            <a:r>
              <a:rPr lang="en-US" altLang="tr-TR" sz="2800" smtClean="0">
                <a:solidFill>
                  <a:srgbClr val="FFFFFF"/>
                </a:solidFill>
                <a:ea typeface="ＭＳ Ｐゴシック" charset="-128"/>
              </a:rPr>
              <a:t>Leptin’s chief physiologic role: </a:t>
            </a:r>
          </a:p>
          <a:p>
            <a:pPr>
              <a:lnSpc>
                <a:spcPct val="90000"/>
              </a:lnSpc>
              <a:buFont typeface="Wingdings" charset="2"/>
              <a:buNone/>
            </a:pPr>
            <a:r>
              <a:rPr lang="en-US" altLang="tr-TR" sz="2800" smtClean="0">
                <a:solidFill>
                  <a:srgbClr val="FFFFFF"/>
                </a:solidFill>
                <a:ea typeface="ＭＳ Ｐゴシック" charset="-128"/>
              </a:rPr>
              <a:t>	</a:t>
            </a:r>
            <a:r>
              <a:rPr lang="en-US" altLang="tr-TR" sz="2400" i="1" smtClean="0">
                <a:solidFill>
                  <a:srgbClr val="FFFFFF"/>
                </a:solidFill>
                <a:ea typeface="ＭＳ Ｐゴシック" charset="-128"/>
              </a:rPr>
              <a:t>A read out of adiposity and nutritional status, allowing the body to respond to starvation </a:t>
            </a:r>
          </a:p>
          <a:p>
            <a:pPr>
              <a:lnSpc>
                <a:spcPct val="90000"/>
              </a:lnSpc>
            </a:pPr>
            <a:endParaRPr lang="en-US" altLang="tr-TR" sz="2400" i="1" smtClean="0">
              <a:solidFill>
                <a:srgbClr val="FFFFFF"/>
              </a:solidFill>
              <a:ea typeface="ＭＳ Ｐゴシック" charset="-128"/>
            </a:endParaRPr>
          </a:p>
          <a:p>
            <a:pPr>
              <a:lnSpc>
                <a:spcPct val="90000"/>
              </a:lnSpc>
            </a:pPr>
            <a:endParaRPr lang="en-US" altLang="tr-TR" sz="2800" smtClean="0">
              <a:solidFill>
                <a:srgbClr val="FFFFFF"/>
              </a:solidFill>
              <a:ea typeface="ＭＳ Ｐゴシック" charset="-128"/>
            </a:endParaRPr>
          </a:p>
        </p:txBody>
      </p:sp>
    </p:spTree>
    <p:extLst>
      <p:ext uri="{BB962C8B-B14F-4D97-AF65-F5344CB8AC3E}">
        <p14:creationId xmlns:p14="http://schemas.microsoft.com/office/powerpoint/2010/main" xmlns="" val="4068441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tr-TR" smtClean="0">
                <a:solidFill>
                  <a:srgbClr val="FFFF00"/>
                </a:solidFill>
                <a:ea typeface="ＭＳ Ｐゴシック" charset="-128"/>
              </a:rPr>
              <a:t>Physiology: Leptin</a:t>
            </a:r>
          </a:p>
        </p:txBody>
      </p:sp>
      <p:sp>
        <p:nvSpPr>
          <p:cNvPr id="35843" name="Rectangle 3"/>
          <p:cNvSpPr>
            <a:spLocks noGrp="1" noChangeArrowheads="1"/>
          </p:cNvSpPr>
          <p:nvPr>
            <p:ph type="body" idx="1"/>
          </p:nvPr>
        </p:nvSpPr>
        <p:spPr>
          <a:xfrm>
            <a:off x="1182688" y="1471613"/>
            <a:ext cx="7772400" cy="4114800"/>
          </a:xfrm>
        </p:spPr>
        <p:txBody>
          <a:bodyPr/>
          <a:lstStyle/>
          <a:p>
            <a:pPr>
              <a:lnSpc>
                <a:spcPct val="90000"/>
              </a:lnSpc>
            </a:pPr>
            <a:r>
              <a:rPr lang="en-US" altLang="tr-TR" sz="2400" smtClean="0">
                <a:solidFill>
                  <a:srgbClr val="FFFFFF"/>
                </a:solidFill>
                <a:ea typeface="ＭＳ Ｐゴシック" charset="-128"/>
              </a:rPr>
              <a:t>Leptin's central actions :</a:t>
            </a:r>
          </a:p>
          <a:p>
            <a:pPr lvl="1">
              <a:lnSpc>
                <a:spcPct val="90000"/>
              </a:lnSpc>
            </a:pPr>
            <a:r>
              <a:rPr lang="en-US" altLang="tr-TR" sz="2000" smtClean="0">
                <a:solidFill>
                  <a:srgbClr val="FFFFFF"/>
                </a:solidFill>
                <a:ea typeface="ＭＳ Ｐゴシック" charset="-128"/>
              </a:rPr>
              <a:t>Increase energy expenditure (via physical activity, sympathetic nervous system activity)</a:t>
            </a:r>
          </a:p>
          <a:p>
            <a:pPr lvl="1">
              <a:lnSpc>
                <a:spcPct val="90000"/>
              </a:lnSpc>
            </a:pPr>
            <a:r>
              <a:rPr lang="en-US" altLang="tr-TR" sz="2000" smtClean="0">
                <a:solidFill>
                  <a:srgbClr val="FFFFFF"/>
                </a:solidFill>
                <a:ea typeface="ＭＳ Ｐゴシック" charset="-128"/>
              </a:rPr>
              <a:t>Decrease food intake </a:t>
            </a:r>
          </a:p>
          <a:p>
            <a:pPr lvl="1">
              <a:lnSpc>
                <a:spcPct val="90000"/>
              </a:lnSpc>
            </a:pPr>
            <a:r>
              <a:rPr lang="en-US" altLang="tr-TR" sz="2000" smtClean="0">
                <a:solidFill>
                  <a:srgbClr val="FFFFFF"/>
                </a:solidFill>
                <a:ea typeface="ＭＳ Ｐゴシック" charset="-128"/>
              </a:rPr>
              <a:t>Decrease body weight </a:t>
            </a:r>
          </a:p>
          <a:p>
            <a:pPr lvl="1">
              <a:lnSpc>
                <a:spcPct val="90000"/>
              </a:lnSpc>
            </a:pPr>
            <a:r>
              <a:rPr lang="en-US" altLang="tr-TR" sz="2000" smtClean="0">
                <a:solidFill>
                  <a:srgbClr val="FFFFFF"/>
                </a:solidFill>
                <a:ea typeface="ＭＳ Ｐゴシック" charset="-128"/>
              </a:rPr>
              <a:t>Increase insulin sensitivity  </a:t>
            </a:r>
          </a:p>
          <a:p>
            <a:pPr lvl="1">
              <a:lnSpc>
                <a:spcPct val="90000"/>
              </a:lnSpc>
            </a:pPr>
            <a:r>
              <a:rPr lang="en-US" altLang="tr-TR" sz="2000" smtClean="0">
                <a:solidFill>
                  <a:srgbClr val="FFFFFF"/>
                </a:solidFill>
                <a:ea typeface="ＭＳ Ｐゴシック" charset="-128"/>
              </a:rPr>
              <a:t>Help signal the onset of puberty </a:t>
            </a:r>
          </a:p>
          <a:p>
            <a:pPr lvl="1">
              <a:lnSpc>
                <a:spcPct val="90000"/>
              </a:lnSpc>
            </a:pPr>
            <a:r>
              <a:rPr lang="en-US" altLang="tr-TR" sz="2000" smtClean="0">
                <a:solidFill>
                  <a:srgbClr val="FFFFFF"/>
                </a:solidFill>
                <a:ea typeface="ＭＳ Ｐゴシック" charset="-128"/>
              </a:rPr>
              <a:t>Regulate other pituitary hormone axes</a:t>
            </a:r>
          </a:p>
          <a:p>
            <a:pPr>
              <a:lnSpc>
                <a:spcPct val="90000"/>
              </a:lnSpc>
            </a:pPr>
            <a:r>
              <a:rPr lang="en-US" altLang="tr-TR" sz="2400" smtClean="0">
                <a:solidFill>
                  <a:srgbClr val="FFFFFF"/>
                </a:solidFill>
                <a:ea typeface="ＭＳ Ｐゴシック" charset="-128"/>
              </a:rPr>
              <a:t>Leptin’s peripheral actions</a:t>
            </a:r>
          </a:p>
          <a:p>
            <a:pPr lvl="1">
              <a:lnSpc>
                <a:spcPct val="90000"/>
              </a:lnSpc>
            </a:pPr>
            <a:r>
              <a:rPr lang="en-US" altLang="tr-TR" sz="2000" smtClean="0">
                <a:solidFill>
                  <a:srgbClr val="FFFFFF"/>
                </a:solidFill>
                <a:ea typeface="ＭＳ Ｐゴシック" charset="-128"/>
              </a:rPr>
              <a:t>Stimulate angiogenesis </a:t>
            </a:r>
          </a:p>
          <a:p>
            <a:pPr lvl="1">
              <a:lnSpc>
                <a:spcPct val="90000"/>
              </a:lnSpc>
            </a:pPr>
            <a:r>
              <a:rPr lang="en-US" altLang="tr-TR" sz="2000" smtClean="0">
                <a:solidFill>
                  <a:srgbClr val="FFFFFF"/>
                </a:solidFill>
                <a:ea typeface="ＭＳ Ｐゴシック" charset="-128"/>
              </a:rPr>
              <a:t>Hematopoietic cell proliferation</a:t>
            </a:r>
          </a:p>
          <a:p>
            <a:pPr lvl="1">
              <a:lnSpc>
                <a:spcPct val="90000"/>
              </a:lnSpc>
            </a:pPr>
            <a:r>
              <a:rPr lang="en-US" altLang="tr-TR" sz="2000" smtClean="0">
                <a:solidFill>
                  <a:srgbClr val="FFFFFF"/>
                </a:solidFill>
                <a:ea typeface="ＭＳ Ｐゴシック" charset="-128"/>
              </a:rPr>
              <a:t>T-cell immnunity  </a:t>
            </a:r>
          </a:p>
          <a:p>
            <a:pPr>
              <a:lnSpc>
                <a:spcPct val="90000"/>
              </a:lnSpc>
            </a:pPr>
            <a:endParaRPr lang="en-US" altLang="tr-TR" sz="2400" smtClean="0">
              <a:solidFill>
                <a:srgbClr val="FFFFFF"/>
              </a:solidFill>
              <a:ea typeface="ＭＳ Ｐゴシック" charset="-128"/>
            </a:endParaRPr>
          </a:p>
          <a:p>
            <a:pPr>
              <a:lnSpc>
                <a:spcPct val="90000"/>
              </a:lnSpc>
            </a:pPr>
            <a:endParaRPr lang="en-US" altLang="tr-TR" sz="2400" smtClean="0">
              <a:solidFill>
                <a:srgbClr val="FFFFFF"/>
              </a:solidFill>
              <a:ea typeface="ＭＳ Ｐゴシック" charset="-128"/>
            </a:endParaRPr>
          </a:p>
        </p:txBody>
      </p:sp>
    </p:spTree>
    <p:extLst>
      <p:ext uri="{BB962C8B-B14F-4D97-AF65-F5344CB8AC3E}">
        <p14:creationId xmlns:p14="http://schemas.microsoft.com/office/powerpoint/2010/main" xmlns="" val="29425531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1233488" y="1493838"/>
            <a:ext cx="6642100" cy="4438650"/>
          </a:xfrm>
          <a:prstGeom prst="roundRect">
            <a:avLst>
              <a:gd name="adj" fmla="val 12597"/>
            </a:avLst>
          </a:prstGeom>
          <a:gradFill rotWithShape="0">
            <a:gsLst>
              <a:gs pos="0">
                <a:srgbClr val="0000B0"/>
              </a:gs>
              <a:gs pos="100000">
                <a:srgbClr val="0033CC"/>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522243" name="Freeform 3"/>
          <p:cNvSpPr>
            <a:spLocks/>
          </p:cNvSpPr>
          <p:nvPr/>
        </p:nvSpPr>
        <p:spPr bwMode="auto">
          <a:xfrm rot="-559872">
            <a:off x="1562100" y="2436813"/>
            <a:ext cx="2074863" cy="1373187"/>
          </a:xfrm>
          <a:custGeom>
            <a:avLst/>
            <a:gdLst/>
            <a:ahLst/>
            <a:cxnLst>
              <a:cxn ang="0">
                <a:pos x="82" y="64"/>
              </a:cxn>
              <a:cxn ang="0">
                <a:pos x="127" y="25"/>
              </a:cxn>
              <a:cxn ang="0">
                <a:pos x="78" y="0"/>
              </a:cxn>
              <a:cxn ang="0">
                <a:pos x="79" y="17"/>
              </a:cxn>
              <a:cxn ang="0">
                <a:pos x="12" y="88"/>
              </a:cxn>
              <a:cxn ang="0">
                <a:pos x="18" y="89"/>
              </a:cxn>
              <a:cxn ang="0">
                <a:pos x="80" y="48"/>
              </a:cxn>
              <a:cxn ang="0">
                <a:pos x="82" y="64"/>
              </a:cxn>
            </a:cxnLst>
            <a:rect l="0" t="0" r="r" b="b"/>
            <a:pathLst>
              <a:path w="127" h="89">
                <a:moveTo>
                  <a:pt x="82" y="64"/>
                </a:moveTo>
                <a:lnTo>
                  <a:pt x="127" y="25"/>
                </a:lnTo>
                <a:lnTo>
                  <a:pt x="78" y="0"/>
                </a:lnTo>
                <a:lnTo>
                  <a:pt x="79" y="17"/>
                </a:lnTo>
                <a:cubicBezTo>
                  <a:pt x="79" y="17"/>
                  <a:pt x="0" y="34"/>
                  <a:pt x="12" y="88"/>
                </a:cubicBezTo>
                <a:lnTo>
                  <a:pt x="18" y="89"/>
                </a:lnTo>
                <a:cubicBezTo>
                  <a:pt x="18" y="89"/>
                  <a:pt x="20" y="65"/>
                  <a:pt x="80" y="48"/>
                </a:cubicBezTo>
                <a:lnTo>
                  <a:pt x="82" y="64"/>
                </a:lnTo>
                <a:close/>
              </a:path>
            </a:pathLst>
          </a:custGeom>
          <a:gradFill rotWithShape="1">
            <a:gsLst>
              <a:gs pos="0">
                <a:srgbClr val="0033CC"/>
              </a:gs>
              <a:gs pos="100000">
                <a:srgbClr val="66FF66"/>
              </a:gs>
            </a:gsLst>
            <a:lin ang="18900000" scaled="1"/>
          </a:gradFill>
          <a:ln w="9525">
            <a:noFill/>
            <a:round/>
            <a:headEnd/>
            <a:tailEnd/>
          </a:ln>
          <a:effectLst>
            <a:outerShdw blurRad="63500" dist="71842" dir="2700000" algn="ctr" rotWithShape="0">
              <a:srgbClr val="003399">
                <a:alpha val="74998"/>
              </a:srgbClr>
            </a:outerShdw>
          </a:effec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522244" name="AutoShape 4"/>
          <p:cNvSpPr>
            <a:spLocks noChangeArrowheads="1"/>
          </p:cNvSpPr>
          <p:nvPr/>
        </p:nvSpPr>
        <p:spPr bwMode="auto">
          <a:xfrm>
            <a:off x="4364038" y="2097088"/>
            <a:ext cx="2759075" cy="1052512"/>
          </a:xfrm>
          <a:prstGeom prst="curvedDownArrow">
            <a:avLst>
              <a:gd name="adj1" fmla="val 53666"/>
              <a:gd name="adj2" fmla="val 99177"/>
              <a:gd name="adj3" fmla="val 51718"/>
            </a:avLst>
          </a:prstGeom>
          <a:gradFill rotWithShape="1">
            <a:gsLst>
              <a:gs pos="0">
                <a:srgbClr val="0000EA"/>
              </a:gs>
              <a:gs pos="100000">
                <a:srgbClr val="66FFFF"/>
              </a:gs>
            </a:gsLst>
            <a:lin ang="0" scaled="1"/>
          </a:gradFill>
          <a:ln w="9525">
            <a:noFill/>
            <a:miter lim="800000"/>
            <a:headEnd/>
            <a:tailEnd/>
          </a:ln>
          <a:effectLst>
            <a:outerShdw blurRad="63500" dist="68978" dir="4020649" algn="ctr" rotWithShape="0">
              <a:srgbClr val="003399">
                <a:alpha val="74998"/>
              </a:srgbClr>
            </a:outerShdw>
          </a:effectLst>
        </p:spPr>
        <p:txBody>
          <a:bodyPr wrap="none"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endParaRPr lang="tr-TR" altLang="tr-TR" sz="2900">
              <a:latin typeface="Univers Condensed" pitchFamily="34" charset="0"/>
            </a:endParaRPr>
          </a:p>
        </p:txBody>
      </p:sp>
      <p:sp>
        <p:nvSpPr>
          <p:cNvPr id="43013" name="Freeform 5"/>
          <p:cNvSpPr>
            <a:spLocks/>
          </p:cNvSpPr>
          <p:nvPr/>
        </p:nvSpPr>
        <p:spPr bwMode="auto">
          <a:xfrm>
            <a:off x="915988" y="5751513"/>
            <a:ext cx="7281862" cy="469900"/>
          </a:xfrm>
          <a:custGeom>
            <a:avLst/>
            <a:gdLst>
              <a:gd name="T0" fmla="*/ 0 w 4761"/>
              <a:gd name="T1" fmla="*/ 2147483647 h 200"/>
              <a:gd name="T2" fmla="*/ 2147483647 w 4761"/>
              <a:gd name="T3" fmla="*/ 0 h 200"/>
              <a:gd name="T4" fmla="*/ 2147483647 w 4761"/>
              <a:gd name="T5" fmla="*/ 0 h 200"/>
              <a:gd name="T6" fmla="*/ 2147483647 w 4761"/>
              <a:gd name="T7" fmla="*/ 2147483647 h 200"/>
              <a:gd name="T8" fmla="*/ 0 w 4761"/>
              <a:gd name="T9" fmla="*/ 2147483647 h 200"/>
              <a:gd name="T10" fmla="*/ 0 60000 65536"/>
              <a:gd name="T11" fmla="*/ 0 60000 65536"/>
              <a:gd name="T12" fmla="*/ 0 60000 65536"/>
              <a:gd name="T13" fmla="*/ 0 60000 65536"/>
              <a:gd name="T14" fmla="*/ 0 60000 65536"/>
              <a:gd name="T15" fmla="*/ 0 w 4761"/>
              <a:gd name="T16" fmla="*/ 0 h 200"/>
              <a:gd name="T17" fmla="*/ 4761 w 4761"/>
              <a:gd name="T18" fmla="*/ 200 h 200"/>
            </a:gdLst>
            <a:ahLst/>
            <a:cxnLst>
              <a:cxn ang="T10">
                <a:pos x="T0" y="T1"/>
              </a:cxn>
              <a:cxn ang="T11">
                <a:pos x="T2" y="T3"/>
              </a:cxn>
              <a:cxn ang="T12">
                <a:pos x="T4" y="T5"/>
              </a:cxn>
              <a:cxn ang="T13">
                <a:pos x="T6" y="T7"/>
              </a:cxn>
              <a:cxn ang="T14">
                <a:pos x="T8" y="T9"/>
              </a:cxn>
            </a:cxnLst>
            <a:rect l="T15" t="T16" r="T17" b="T18"/>
            <a:pathLst>
              <a:path w="4761" h="200">
                <a:moveTo>
                  <a:pt x="0" y="200"/>
                </a:moveTo>
                <a:lnTo>
                  <a:pt x="317" y="0"/>
                </a:lnTo>
                <a:lnTo>
                  <a:pt x="4467" y="0"/>
                </a:lnTo>
                <a:lnTo>
                  <a:pt x="4761" y="200"/>
                </a:lnTo>
                <a:lnTo>
                  <a:pt x="0" y="200"/>
                </a:lnTo>
                <a:close/>
              </a:path>
            </a:pathLst>
          </a:custGeom>
          <a:solidFill>
            <a:srgbClr val="0000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4" name="Rectangle 6"/>
          <p:cNvSpPr>
            <a:spLocks noGrp="1" noChangeArrowheads="1"/>
          </p:cNvSpPr>
          <p:nvPr>
            <p:ph type="title"/>
          </p:nvPr>
        </p:nvSpPr>
        <p:spPr>
          <a:xfrm>
            <a:off x="581025" y="0"/>
            <a:ext cx="8094663" cy="1019175"/>
          </a:xfrm>
        </p:spPr>
        <p:txBody>
          <a:bodyPr/>
          <a:lstStyle/>
          <a:p>
            <a:pPr algn="ctr"/>
            <a:r>
              <a:rPr lang="en-US" altLang="tr-TR" sz="3200" smtClean="0">
                <a:solidFill>
                  <a:srgbClr val="FFFF00"/>
                </a:solidFill>
                <a:ea typeface="ＭＳ Ｐゴシック" charset="-128"/>
              </a:rPr>
              <a:t>Obesity Is Caused by Long-Term Positive Energy Balance</a:t>
            </a:r>
          </a:p>
        </p:txBody>
      </p:sp>
      <p:sp>
        <p:nvSpPr>
          <p:cNvPr id="43015" name="AutoShape 7" descr="Sand"/>
          <p:cNvSpPr>
            <a:spLocks noChangeArrowheads="1"/>
          </p:cNvSpPr>
          <p:nvPr/>
        </p:nvSpPr>
        <p:spPr bwMode="auto">
          <a:xfrm>
            <a:off x="3673475" y="4656138"/>
            <a:ext cx="1766888" cy="1527175"/>
          </a:xfrm>
          <a:prstGeom prst="triangle">
            <a:avLst>
              <a:gd name="adj" fmla="val 50000"/>
            </a:avLst>
          </a:prstGeom>
          <a:blipFill dpi="0" rotWithShape="1">
            <a:blip r:embed="rId3" cstate="print"/>
            <a:srcRect/>
            <a:tile tx="0" ty="0" sx="100000" sy="100000" flip="none" algn="tl"/>
          </a:blipFill>
          <a:ln w="9525">
            <a:miter lim="800000"/>
            <a:headEnd/>
            <a:tailEnd/>
          </a:ln>
          <a:scene3d>
            <a:camera prst="legacyPerspectiveTop"/>
            <a:lightRig rig="legacyFlat3" dir="b"/>
          </a:scene3d>
          <a:sp3d extrusionH="887400" prstMaterial="legacyMatte">
            <a:bevelT w="13500" h="13500" prst="angle"/>
            <a:bevelB w="13500" h="13500" prst="angle"/>
            <a:extrusionClr>
              <a:srgbClr val="C0C0C0"/>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6" name="Rectangle 8" descr="Oak"/>
          <p:cNvSpPr>
            <a:spLocks noChangeArrowheads="1"/>
          </p:cNvSpPr>
          <p:nvPr/>
        </p:nvSpPr>
        <p:spPr bwMode="auto">
          <a:xfrm rot="-334332">
            <a:off x="892175" y="4575175"/>
            <a:ext cx="7332663" cy="134938"/>
          </a:xfrm>
          <a:prstGeom prst="rect">
            <a:avLst/>
          </a:prstGeom>
          <a:blipFill dpi="0" rotWithShape="1">
            <a:blip r:embed="rId4" cstate="print"/>
            <a:srcRect/>
            <a:tile tx="0" ty="0" sx="100000" sy="100000" flip="none" algn="tl"/>
          </a:blipFill>
          <a:ln w="9525">
            <a:miter lim="800000"/>
            <a:headEnd/>
            <a:tailEnd/>
          </a:ln>
          <a:scene3d>
            <a:camera prst="legacyPerspectiveTop">
              <a:rot lat="300000" lon="0" rev="0"/>
            </a:camera>
            <a:lightRig rig="legacyFlat3" dir="b"/>
          </a:scene3d>
          <a:sp3d extrusionH="887400" prstMaterial="legacyMatte">
            <a:bevelT w="13500" h="13500" prst="angle"/>
            <a:bevelB w="13500" h="13500" prst="angle"/>
            <a:extrusionClr>
              <a:srgbClr val="FFCC99"/>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7" name="Oval 9"/>
          <p:cNvSpPr>
            <a:spLocks noChangeArrowheads="1"/>
          </p:cNvSpPr>
          <p:nvPr/>
        </p:nvSpPr>
        <p:spPr bwMode="auto">
          <a:xfrm>
            <a:off x="3670300" y="1809750"/>
            <a:ext cx="1704975" cy="1498600"/>
          </a:xfrm>
          <a:prstGeom prst="ellipse">
            <a:avLst/>
          </a:prstGeom>
          <a:gradFill rotWithShape="1">
            <a:gsLst>
              <a:gs pos="0">
                <a:srgbClr val="CC99FF"/>
              </a:gs>
              <a:gs pos="100000">
                <a:srgbClr val="543F69"/>
              </a:gs>
            </a:gsLst>
            <a:path path="shape">
              <a:fillToRect l="50000" t="50000" r="50000" b="50000"/>
            </a:path>
          </a:gradFill>
          <a:ln w="9525">
            <a:solidFill>
              <a:schemeClr val="bg2"/>
            </a:solidFill>
            <a:round/>
            <a:headEnd/>
            <a:tailEnd/>
          </a:ln>
        </p:spPr>
        <p:txBody>
          <a:bodyPr wrap="none" anchor="ct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8" name="Rectangle 10"/>
          <p:cNvSpPr>
            <a:spLocks noChangeArrowheads="1"/>
          </p:cNvSpPr>
          <p:nvPr/>
        </p:nvSpPr>
        <p:spPr bwMode="auto">
          <a:xfrm rot="-322462">
            <a:off x="1201738" y="3795713"/>
            <a:ext cx="2060575" cy="989012"/>
          </a:xfrm>
          <a:prstGeom prst="rect">
            <a:avLst/>
          </a:prstGeom>
          <a:solidFill>
            <a:srgbClr val="99FF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99FF66"/>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19" name="Rectangle 11"/>
          <p:cNvSpPr>
            <a:spLocks noChangeArrowheads="1"/>
          </p:cNvSpPr>
          <p:nvPr/>
        </p:nvSpPr>
        <p:spPr bwMode="auto">
          <a:xfrm rot="-322462">
            <a:off x="5776913" y="3346450"/>
            <a:ext cx="2060575" cy="989013"/>
          </a:xfrm>
          <a:prstGeom prst="rect">
            <a:avLst/>
          </a:prstGeom>
          <a:solidFill>
            <a:schemeClr val="accent2"/>
          </a:solidFill>
          <a:ln w="9525">
            <a:miter lim="800000"/>
            <a:headEnd/>
            <a:tailEnd/>
          </a:ln>
          <a:scene3d>
            <a:camera prst="legacyPerspectiveTopLeft"/>
            <a:lightRig rig="legacyFlat3" dir="b"/>
          </a:scene3d>
          <a:sp3d extrusionH="887400" prstMaterial="legacyMatte">
            <a:bevelT w="13500" h="13500" prst="angle"/>
            <a:bevelB w="13500" h="13500" prst="angle"/>
            <a:extrusionClr>
              <a:schemeClr val="accent2"/>
            </a:extrusionClr>
          </a:sp3d>
        </p:spPr>
        <p:txBody>
          <a:bodyPr wrap="none" anchor="ctr">
            <a:flatTx/>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522252" name="Text Box 12"/>
          <p:cNvSpPr txBox="1">
            <a:spLocks noChangeArrowheads="1"/>
          </p:cNvSpPr>
          <p:nvPr/>
        </p:nvSpPr>
        <p:spPr bwMode="auto">
          <a:xfrm>
            <a:off x="3794125" y="2020888"/>
            <a:ext cx="1489075" cy="898525"/>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pPr algn="ctr">
              <a:lnSpc>
                <a:spcPct val="80000"/>
              </a:lnSpc>
            </a:pPr>
            <a:r>
              <a:rPr lang="en-US" altLang="tr-TR" sz="3300" b="1">
                <a:effectLst>
                  <a:outerShdw blurRad="38100" dist="38100" dir="2700000" algn="tl">
                    <a:srgbClr val="FFFFFF"/>
                  </a:outerShdw>
                </a:effectLst>
                <a:latin typeface="Arial" charset="0"/>
              </a:rPr>
              <a:t>Fat</a:t>
            </a:r>
            <a:br>
              <a:rPr lang="en-US" altLang="tr-TR" sz="3300" b="1">
                <a:effectLst>
                  <a:outerShdw blurRad="38100" dist="38100" dir="2700000" algn="tl">
                    <a:srgbClr val="FFFFFF"/>
                  </a:outerShdw>
                </a:effectLst>
                <a:latin typeface="Arial" charset="0"/>
              </a:rPr>
            </a:br>
            <a:r>
              <a:rPr lang="en-US" altLang="tr-TR" sz="3300" b="1">
                <a:effectLst>
                  <a:outerShdw blurRad="38100" dist="38100" dir="2700000" algn="tl">
                    <a:srgbClr val="FFFFFF"/>
                  </a:outerShdw>
                </a:effectLst>
                <a:latin typeface="Arial" charset="0"/>
              </a:rPr>
              <a:t>Stores</a:t>
            </a:r>
          </a:p>
        </p:txBody>
      </p:sp>
      <p:sp>
        <p:nvSpPr>
          <p:cNvPr id="43021" name="Freeform 13"/>
          <p:cNvSpPr>
            <a:spLocks noEditPoints="1"/>
          </p:cNvSpPr>
          <p:nvPr/>
        </p:nvSpPr>
        <p:spPr bwMode="auto">
          <a:xfrm>
            <a:off x="1539875" y="3992563"/>
            <a:ext cx="1281113" cy="671512"/>
          </a:xfrm>
          <a:custGeom>
            <a:avLst/>
            <a:gdLst>
              <a:gd name="T0" fmla="*/ 2147483647 w 86"/>
              <a:gd name="T1" fmla="*/ 2147483647 h 47"/>
              <a:gd name="T2" fmla="*/ 2147483647 w 86"/>
              <a:gd name="T3" fmla="*/ 2147483647 h 47"/>
              <a:gd name="T4" fmla="*/ 2147483647 w 86"/>
              <a:gd name="T5" fmla="*/ 2147483647 h 47"/>
              <a:gd name="T6" fmla="*/ 2147483647 w 86"/>
              <a:gd name="T7" fmla="*/ 2147483647 h 47"/>
              <a:gd name="T8" fmla="*/ 2147483647 w 86"/>
              <a:gd name="T9" fmla="*/ 2147483647 h 47"/>
              <a:gd name="T10" fmla="*/ 2147483647 w 86"/>
              <a:gd name="T11" fmla="*/ 2147483647 h 47"/>
              <a:gd name="T12" fmla="*/ 2147483647 w 86"/>
              <a:gd name="T13" fmla="*/ 2147483647 h 47"/>
              <a:gd name="T14" fmla="*/ 2147483647 w 86"/>
              <a:gd name="T15" fmla="*/ 2147483647 h 47"/>
              <a:gd name="T16" fmla="*/ 2147483647 w 86"/>
              <a:gd name="T17" fmla="*/ 2147483647 h 47"/>
              <a:gd name="T18" fmla="*/ 2147483647 w 86"/>
              <a:gd name="T19" fmla="*/ 2147483647 h 47"/>
              <a:gd name="T20" fmla="*/ 2147483647 w 86"/>
              <a:gd name="T21" fmla="*/ 2147483647 h 47"/>
              <a:gd name="T22" fmla="*/ 2147483647 w 86"/>
              <a:gd name="T23" fmla="*/ 2147483647 h 47"/>
              <a:gd name="T24" fmla="*/ 2147483647 w 86"/>
              <a:gd name="T25" fmla="*/ 2147483647 h 47"/>
              <a:gd name="T26" fmla="*/ 2147483647 w 86"/>
              <a:gd name="T27" fmla="*/ 2147483647 h 47"/>
              <a:gd name="T28" fmla="*/ 2147483647 w 86"/>
              <a:gd name="T29" fmla="*/ 2147483647 h 47"/>
              <a:gd name="T30" fmla="*/ 2147483647 w 86"/>
              <a:gd name="T31" fmla="*/ 2147483647 h 47"/>
              <a:gd name="T32" fmla="*/ 2147483647 w 86"/>
              <a:gd name="T33" fmla="*/ 2147483647 h 47"/>
              <a:gd name="T34" fmla="*/ 2147483647 w 86"/>
              <a:gd name="T35" fmla="*/ 2147483647 h 47"/>
              <a:gd name="T36" fmla="*/ 2147483647 w 86"/>
              <a:gd name="T37" fmla="*/ 2147483647 h 47"/>
              <a:gd name="T38" fmla="*/ 2147483647 w 86"/>
              <a:gd name="T39" fmla="*/ 2147483647 h 47"/>
              <a:gd name="T40" fmla="*/ 2147483647 w 86"/>
              <a:gd name="T41" fmla="*/ 2147483647 h 47"/>
              <a:gd name="T42" fmla="*/ 2147483647 w 86"/>
              <a:gd name="T43" fmla="*/ 2147483647 h 47"/>
              <a:gd name="T44" fmla="*/ 2147483647 w 86"/>
              <a:gd name="T45" fmla="*/ 2147483647 h 47"/>
              <a:gd name="T46" fmla="*/ 2147483647 w 86"/>
              <a:gd name="T47" fmla="*/ 2147483647 h 47"/>
              <a:gd name="T48" fmla="*/ 2147483647 w 86"/>
              <a:gd name="T49" fmla="*/ 2147483647 h 47"/>
              <a:gd name="T50" fmla="*/ 2147483647 w 86"/>
              <a:gd name="T51" fmla="*/ 2147483647 h 47"/>
              <a:gd name="T52" fmla="*/ 2147483647 w 86"/>
              <a:gd name="T53" fmla="*/ 2147483647 h 47"/>
              <a:gd name="T54" fmla="*/ 2147483647 w 86"/>
              <a:gd name="T55" fmla="*/ 2147483647 h 47"/>
              <a:gd name="T56" fmla="*/ 2147483647 w 86"/>
              <a:gd name="T57" fmla="*/ 2147483647 h 47"/>
              <a:gd name="T58" fmla="*/ 2147483647 w 86"/>
              <a:gd name="T59" fmla="*/ 2147483647 h 47"/>
              <a:gd name="T60" fmla="*/ 2147483647 w 86"/>
              <a:gd name="T61" fmla="*/ 2147483647 h 47"/>
              <a:gd name="T62" fmla="*/ 2147483647 w 86"/>
              <a:gd name="T63" fmla="*/ 2147483647 h 47"/>
              <a:gd name="T64" fmla="*/ 2147483647 w 86"/>
              <a:gd name="T65" fmla="*/ 2147483647 h 47"/>
              <a:gd name="T66" fmla="*/ 2147483647 w 86"/>
              <a:gd name="T67" fmla="*/ 2147483647 h 47"/>
              <a:gd name="T68" fmla="*/ 2147483647 w 86"/>
              <a:gd name="T69" fmla="*/ 2147483647 h 47"/>
              <a:gd name="T70" fmla="*/ 2147483647 w 86"/>
              <a:gd name="T71" fmla="*/ 2147483647 h 47"/>
              <a:gd name="T72" fmla="*/ 2147483647 w 86"/>
              <a:gd name="T73" fmla="*/ 2147483647 h 47"/>
              <a:gd name="T74" fmla="*/ 2147483647 w 86"/>
              <a:gd name="T75" fmla="*/ 2147483647 h 47"/>
              <a:gd name="T76" fmla="*/ 2147483647 w 86"/>
              <a:gd name="T77" fmla="*/ 2147483647 h 47"/>
              <a:gd name="T78" fmla="*/ 2147483647 w 86"/>
              <a:gd name="T79" fmla="*/ 2147483647 h 47"/>
              <a:gd name="T80" fmla="*/ 2147483647 w 86"/>
              <a:gd name="T81" fmla="*/ 2147483647 h 47"/>
              <a:gd name="T82" fmla="*/ 2147483647 w 86"/>
              <a:gd name="T83" fmla="*/ 2147483647 h 47"/>
              <a:gd name="T84" fmla="*/ 2147483647 w 86"/>
              <a:gd name="T85" fmla="*/ 2147483647 h 47"/>
              <a:gd name="T86" fmla="*/ 2147483647 w 86"/>
              <a:gd name="T87" fmla="*/ 2147483647 h 47"/>
              <a:gd name="T88" fmla="*/ 2147483647 w 86"/>
              <a:gd name="T89" fmla="*/ 2147483647 h 47"/>
              <a:gd name="T90" fmla="*/ 2147483647 w 86"/>
              <a:gd name="T91" fmla="*/ 2147483647 h 47"/>
              <a:gd name="T92" fmla="*/ 2147483647 w 86"/>
              <a:gd name="T93" fmla="*/ 2147483647 h 47"/>
              <a:gd name="T94" fmla="*/ 2147483647 w 86"/>
              <a:gd name="T95" fmla="*/ 2147483647 h 47"/>
              <a:gd name="T96" fmla="*/ 2147483647 w 86"/>
              <a:gd name="T97" fmla="*/ 2147483647 h 47"/>
              <a:gd name="T98" fmla="*/ 2147483647 w 86"/>
              <a:gd name="T99" fmla="*/ 2147483647 h 47"/>
              <a:gd name="T100" fmla="*/ 2147483647 w 86"/>
              <a:gd name="T101" fmla="*/ 2147483647 h 47"/>
              <a:gd name="T102" fmla="*/ 2147483647 w 86"/>
              <a:gd name="T103" fmla="*/ 2147483647 h 47"/>
              <a:gd name="T104" fmla="*/ 2147483647 w 86"/>
              <a:gd name="T105" fmla="*/ 2147483647 h 47"/>
              <a:gd name="T106" fmla="*/ 2147483647 w 86"/>
              <a:gd name="T107" fmla="*/ 2147483647 h 47"/>
              <a:gd name="T108" fmla="*/ 2147483647 w 86"/>
              <a:gd name="T109" fmla="*/ 2147483647 h 47"/>
              <a:gd name="T110" fmla="*/ 2147483647 w 86"/>
              <a:gd name="T111" fmla="*/ 2147483647 h 47"/>
              <a:gd name="T112" fmla="*/ 2147483647 w 86"/>
              <a:gd name="T113" fmla="*/ 2147483647 h 47"/>
              <a:gd name="T114" fmla="*/ 2147483647 w 86"/>
              <a:gd name="T115" fmla="*/ 2147483647 h 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6"/>
              <a:gd name="T175" fmla="*/ 0 h 47"/>
              <a:gd name="T176" fmla="*/ 86 w 86"/>
              <a:gd name="T177" fmla="*/ 47 h 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6" h="47">
                <a:moveTo>
                  <a:pt x="2" y="21"/>
                </a:moveTo>
                <a:lnTo>
                  <a:pt x="0" y="3"/>
                </a:lnTo>
                <a:lnTo>
                  <a:pt x="14" y="1"/>
                </a:lnTo>
                <a:lnTo>
                  <a:pt x="14" y="4"/>
                </a:lnTo>
                <a:lnTo>
                  <a:pt x="4" y="5"/>
                </a:lnTo>
                <a:lnTo>
                  <a:pt x="4" y="9"/>
                </a:lnTo>
                <a:lnTo>
                  <a:pt x="14" y="9"/>
                </a:lnTo>
                <a:lnTo>
                  <a:pt x="14" y="12"/>
                </a:lnTo>
                <a:lnTo>
                  <a:pt x="5" y="13"/>
                </a:lnTo>
                <a:lnTo>
                  <a:pt x="5" y="18"/>
                </a:lnTo>
                <a:lnTo>
                  <a:pt x="15" y="17"/>
                </a:lnTo>
                <a:lnTo>
                  <a:pt x="16" y="20"/>
                </a:lnTo>
                <a:lnTo>
                  <a:pt x="2" y="21"/>
                </a:lnTo>
                <a:close/>
                <a:moveTo>
                  <a:pt x="31" y="18"/>
                </a:moveTo>
                <a:lnTo>
                  <a:pt x="28" y="19"/>
                </a:lnTo>
                <a:lnTo>
                  <a:pt x="27" y="12"/>
                </a:lnTo>
                <a:cubicBezTo>
                  <a:pt x="27" y="10"/>
                  <a:pt x="27" y="9"/>
                  <a:pt x="26" y="9"/>
                </a:cubicBezTo>
                <a:cubicBezTo>
                  <a:pt x="26" y="9"/>
                  <a:pt x="26" y="8"/>
                  <a:pt x="26" y="8"/>
                </a:cubicBezTo>
                <a:cubicBezTo>
                  <a:pt x="25" y="8"/>
                  <a:pt x="25" y="8"/>
                  <a:pt x="24" y="8"/>
                </a:cubicBezTo>
                <a:cubicBezTo>
                  <a:pt x="24" y="8"/>
                  <a:pt x="23" y="8"/>
                  <a:pt x="23" y="9"/>
                </a:cubicBezTo>
                <a:cubicBezTo>
                  <a:pt x="22" y="9"/>
                  <a:pt x="22" y="9"/>
                  <a:pt x="22" y="10"/>
                </a:cubicBezTo>
                <a:cubicBezTo>
                  <a:pt x="22" y="11"/>
                  <a:pt x="22" y="12"/>
                  <a:pt x="22" y="13"/>
                </a:cubicBezTo>
                <a:lnTo>
                  <a:pt x="22" y="19"/>
                </a:lnTo>
                <a:lnTo>
                  <a:pt x="19" y="19"/>
                </a:lnTo>
                <a:lnTo>
                  <a:pt x="18" y="6"/>
                </a:lnTo>
                <a:lnTo>
                  <a:pt x="21" y="6"/>
                </a:lnTo>
                <a:lnTo>
                  <a:pt x="21" y="8"/>
                </a:lnTo>
                <a:cubicBezTo>
                  <a:pt x="22" y="6"/>
                  <a:pt x="24" y="5"/>
                  <a:pt x="25" y="5"/>
                </a:cubicBezTo>
                <a:cubicBezTo>
                  <a:pt x="26" y="5"/>
                  <a:pt x="27" y="5"/>
                  <a:pt x="28" y="5"/>
                </a:cubicBezTo>
                <a:cubicBezTo>
                  <a:pt x="28" y="6"/>
                  <a:pt x="29" y="6"/>
                  <a:pt x="29" y="6"/>
                </a:cubicBezTo>
                <a:cubicBezTo>
                  <a:pt x="30" y="7"/>
                  <a:pt x="30" y="7"/>
                  <a:pt x="30" y="8"/>
                </a:cubicBezTo>
                <a:cubicBezTo>
                  <a:pt x="30" y="8"/>
                  <a:pt x="30" y="9"/>
                  <a:pt x="30" y="10"/>
                </a:cubicBezTo>
                <a:lnTo>
                  <a:pt x="31" y="18"/>
                </a:lnTo>
                <a:close/>
                <a:moveTo>
                  <a:pt x="42" y="13"/>
                </a:moveTo>
                <a:lnTo>
                  <a:pt x="46" y="13"/>
                </a:lnTo>
                <a:cubicBezTo>
                  <a:pt x="45" y="15"/>
                  <a:pt x="45" y="16"/>
                  <a:pt x="44" y="16"/>
                </a:cubicBezTo>
                <a:cubicBezTo>
                  <a:pt x="43" y="17"/>
                  <a:pt x="42" y="18"/>
                  <a:pt x="40" y="18"/>
                </a:cubicBezTo>
                <a:cubicBezTo>
                  <a:pt x="38" y="18"/>
                  <a:pt x="36" y="17"/>
                  <a:pt x="35" y="16"/>
                </a:cubicBezTo>
                <a:cubicBezTo>
                  <a:pt x="34" y="15"/>
                  <a:pt x="33" y="13"/>
                  <a:pt x="33" y="12"/>
                </a:cubicBezTo>
                <a:cubicBezTo>
                  <a:pt x="33" y="9"/>
                  <a:pt x="33" y="8"/>
                  <a:pt x="34" y="6"/>
                </a:cubicBezTo>
                <a:cubicBezTo>
                  <a:pt x="35" y="5"/>
                  <a:pt x="37" y="4"/>
                  <a:pt x="39" y="4"/>
                </a:cubicBezTo>
                <a:cubicBezTo>
                  <a:pt x="41" y="4"/>
                  <a:pt x="42" y="4"/>
                  <a:pt x="44" y="5"/>
                </a:cubicBezTo>
                <a:cubicBezTo>
                  <a:pt x="45" y="7"/>
                  <a:pt x="46" y="9"/>
                  <a:pt x="46" y="11"/>
                </a:cubicBezTo>
                <a:lnTo>
                  <a:pt x="37" y="12"/>
                </a:lnTo>
                <a:cubicBezTo>
                  <a:pt x="37" y="13"/>
                  <a:pt x="37" y="14"/>
                  <a:pt x="38" y="14"/>
                </a:cubicBezTo>
                <a:cubicBezTo>
                  <a:pt x="39" y="15"/>
                  <a:pt x="39" y="15"/>
                  <a:pt x="40" y="15"/>
                </a:cubicBezTo>
                <a:cubicBezTo>
                  <a:pt x="41" y="15"/>
                  <a:pt x="41" y="15"/>
                  <a:pt x="41" y="15"/>
                </a:cubicBezTo>
                <a:cubicBezTo>
                  <a:pt x="42" y="14"/>
                  <a:pt x="42" y="14"/>
                  <a:pt x="42" y="13"/>
                </a:cubicBezTo>
                <a:close/>
                <a:moveTo>
                  <a:pt x="42" y="9"/>
                </a:moveTo>
                <a:cubicBezTo>
                  <a:pt x="42" y="8"/>
                  <a:pt x="42" y="8"/>
                  <a:pt x="41" y="7"/>
                </a:cubicBezTo>
                <a:cubicBezTo>
                  <a:pt x="40" y="7"/>
                  <a:pt x="40" y="7"/>
                  <a:pt x="39" y="7"/>
                </a:cubicBezTo>
                <a:cubicBezTo>
                  <a:pt x="38" y="7"/>
                  <a:pt x="38" y="7"/>
                  <a:pt x="37" y="8"/>
                </a:cubicBezTo>
                <a:cubicBezTo>
                  <a:pt x="37" y="8"/>
                  <a:pt x="37" y="9"/>
                  <a:pt x="37" y="10"/>
                </a:cubicBezTo>
                <a:lnTo>
                  <a:pt x="42" y="9"/>
                </a:lnTo>
                <a:close/>
                <a:moveTo>
                  <a:pt x="53" y="16"/>
                </a:moveTo>
                <a:lnTo>
                  <a:pt x="49" y="17"/>
                </a:lnTo>
                <a:lnTo>
                  <a:pt x="48" y="3"/>
                </a:lnTo>
                <a:lnTo>
                  <a:pt x="51" y="3"/>
                </a:lnTo>
                <a:lnTo>
                  <a:pt x="51" y="5"/>
                </a:lnTo>
                <a:cubicBezTo>
                  <a:pt x="52" y="4"/>
                  <a:pt x="52" y="3"/>
                  <a:pt x="53" y="3"/>
                </a:cubicBezTo>
                <a:cubicBezTo>
                  <a:pt x="53" y="3"/>
                  <a:pt x="54" y="3"/>
                  <a:pt x="54" y="3"/>
                </a:cubicBezTo>
                <a:cubicBezTo>
                  <a:pt x="55" y="2"/>
                  <a:pt x="56" y="3"/>
                  <a:pt x="57" y="3"/>
                </a:cubicBezTo>
                <a:lnTo>
                  <a:pt x="56" y="6"/>
                </a:lnTo>
                <a:cubicBezTo>
                  <a:pt x="55" y="6"/>
                  <a:pt x="55" y="6"/>
                  <a:pt x="54" y="6"/>
                </a:cubicBezTo>
                <a:cubicBezTo>
                  <a:pt x="54" y="6"/>
                  <a:pt x="53" y="6"/>
                  <a:pt x="53" y="6"/>
                </a:cubicBezTo>
                <a:cubicBezTo>
                  <a:pt x="52" y="7"/>
                  <a:pt x="52" y="7"/>
                  <a:pt x="52" y="8"/>
                </a:cubicBezTo>
                <a:cubicBezTo>
                  <a:pt x="52" y="9"/>
                  <a:pt x="52" y="10"/>
                  <a:pt x="52" y="12"/>
                </a:cubicBezTo>
                <a:lnTo>
                  <a:pt x="53" y="16"/>
                </a:lnTo>
                <a:close/>
                <a:moveTo>
                  <a:pt x="59" y="17"/>
                </a:moveTo>
                <a:lnTo>
                  <a:pt x="63" y="17"/>
                </a:lnTo>
                <a:cubicBezTo>
                  <a:pt x="63" y="17"/>
                  <a:pt x="63" y="18"/>
                  <a:pt x="64" y="18"/>
                </a:cubicBezTo>
                <a:cubicBezTo>
                  <a:pt x="64" y="18"/>
                  <a:pt x="65" y="18"/>
                  <a:pt x="65" y="18"/>
                </a:cubicBezTo>
                <a:cubicBezTo>
                  <a:pt x="66" y="18"/>
                  <a:pt x="67" y="18"/>
                  <a:pt x="67" y="17"/>
                </a:cubicBezTo>
                <a:cubicBezTo>
                  <a:pt x="68" y="17"/>
                  <a:pt x="68" y="17"/>
                  <a:pt x="68" y="16"/>
                </a:cubicBezTo>
                <a:cubicBezTo>
                  <a:pt x="68" y="16"/>
                  <a:pt x="68" y="16"/>
                  <a:pt x="68" y="15"/>
                </a:cubicBezTo>
                <a:lnTo>
                  <a:pt x="68" y="13"/>
                </a:lnTo>
                <a:cubicBezTo>
                  <a:pt x="67" y="14"/>
                  <a:pt x="66" y="15"/>
                  <a:pt x="64" y="15"/>
                </a:cubicBezTo>
                <a:cubicBezTo>
                  <a:pt x="62" y="16"/>
                  <a:pt x="61" y="15"/>
                  <a:pt x="60" y="13"/>
                </a:cubicBezTo>
                <a:cubicBezTo>
                  <a:pt x="59" y="12"/>
                  <a:pt x="58" y="11"/>
                  <a:pt x="58" y="9"/>
                </a:cubicBezTo>
                <a:cubicBezTo>
                  <a:pt x="58" y="7"/>
                  <a:pt x="58" y="5"/>
                  <a:pt x="59" y="4"/>
                </a:cubicBezTo>
                <a:cubicBezTo>
                  <a:pt x="60" y="3"/>
                  <a:pt x="61" y="2"/>
                  <a:pt x="63" y="2"/>
                </a:cubicBezTo>
                <a:cubicBezTo>
                  <a:pt x="65" y="2"/>
                  <a:pt x="66" y="2"/>
                  <a:pt x="67" y="4"/>
                </a:cubicBezTo>
                <a:lnTo>
                  <a:pt x="67" y="2"/>
                </a:lnTo>
                <a:lnTo>
                  <a:pt x="70" y="1"/>
                </a:lnTo>
                <a:lnTo>
                  <a:pt x="71" y="13"/>
                </a:lnTo>
                <a:cubicBezTo>
                  <a:pt x="72" y="15"/>
                  <a:pt x="72" y="16"/>
                  <a:pt x="71" y="17"/>
                </a:cubicBezTo>
                <a:cubicBezTo>
                  <a:pt x="71" y="18"/>
                  <a:pt x="71" y="18"/>
                  <a:pt x="70" y="19"/>
                </a:cubicBezTo>
                <a:cubicBezTo>
                  <a:pt x="70" y="19"/>
                  <a:pt x="69" y="20"/>
                  <a:pt x="69" y="20"/>
                </a:cubicBezTo>
                <a:cubicBezTo>
                  <a:pt x="68" y="20"/>
                  <a:pt x="67" y="21"/>
                  <a:pt x="66" y="21"/>
                </a:cubicBezTo>
                <a:cubicBezTo>
                  <a:pt x="63" y="21"/>
                  <a:pt x="62" y="21"/>
                  <a:pt x="61" y="20"/>
                </a:cubicBezTo>
                <a:cubicBezTo>
                  <a:pt x="60" y="19"/>
                  <a:pt x="59" y="18"/>
                  <a:pt x="59" y="17"/>
                </a:cubicBezTo>
                <a:cubicBezTo>
                  <a:pt x="59" y="17"/>
                  <a:pt x="59" y="17"/>
                  <a:pt x="59" y="17"/>
                </a:cubicBezTo>
                <a:close/>
                <a:moveTo>
                  <a:pt x="61" y="9"/>
                </a:moveTo>
                <a:cubicBezTo>
                  <a:pt x="62" y="10"/>
                  <a:pt x="62" y="11"/>
                  <a:pt x="63" y="12"/>
                </a:cubicBezTo>
                <a:cubicBezTo>
                  <a:pt x="63" y="12"/>
                  <a:pt x="64" y="12"/>
                  <a:pt x="65" y="12"/>
                </a:cubicBezTo>
                <a:cubicBezTo>
                  <a:pt x="66" y="12"/>
                  <a:pt x="66" y="12"/>
                  <a:pt x="67" y="11"/>
                </a:cubicBezTo>
                <a:cubicBezTo>
                  <a:pt x="67" y="10"/>
                  <a:pt x="68" y="9"/>
                  <a:pt x="67" y="8"/>
                </a:cubicBezTo>
                <a:cubicBezTo>
                  <a:pt x="67" y="7"/>
                  <a:pt x="67" y="6"/>
                  <a:pt x="66" y="5"/>
                </a:cubicBezTo>
                <a:cubicBezTo>
                  <a:pt x="66" y="5"/>
                  <a:pt x="65" y="4"/>
                  <a:pt x="64" y="4"/>
                </a:cubicBezTo>
                <a:cubicBezTo>
                  <a:pt x="63" y="4"/>
                  <a:pt x="63" y="5"/>
                  <a:pt x="62" y="6"/>
                </a:cubicBezTo>
                <a:cubicBezTo>
                  <a:pt x="62" y="6"/>
                  <a:pt x="61" y="7"/>
                  <a:pt x="61" y="9"/>
                </a:cubicBezTo>
                <a:close/>
                <a:moveTo>
                  <a:pt x="72" y="1"/>
                </a:moveTo>
                <a:lnTo>
                  <a:pt x="76" y="1"/>
                </a:lnTo>
                <a:lnTo>
                  <a:pt x="80" y="10"/>
                </a:lnTo>
                <a:lnTo>
                  <a:pt x="82" y="0"/>
                </a:lnTo>
                <a:lnTo>
                  <a:pt x="86" y="0"/>
                </a:lnTo>
                <a:lnTo>
                  <a:pt x="82" y="13"/>
                </a:lnTo>
                <a:lnTo>
                  <a:pt x="82" y="16"/>
                </a:lnTo>
                <a:cubicBezTo>
                  <a:pt x="82" y="16"/>
                  <a:pt x="81" y="17"/>
                  <a:pt x="81" y="17"/>
                </a:cubicBezTo>
                <a:cubicBezTo>
                  <a:pt x="81" y="18"/>
                  <a:pt x="81" y="18"/>
                  <a:pt x="80" y="19"/>
                </a:cubicBezTo>
                <a:cubicBezTo>
                  <a:pt x="80" y="19"/>
                  <a:pt x="79" y="19"/>
                  <a:pt x="79" y="19"/>
                </a:cubicBezTo>
                <a:cubicBezTo>
                  <a:pt x="78" y="19"/>
                  <a:pt x="78" y="20"/>
                  <a:pt x="77" y="20"/>
                </a:cubicBezTo>
                <a:cubicBezTo>
                  <a:pt x="76" y="20"/>
                  <a:pt x="76" y="20"/>
                  <a:pt x="75" y="20"/>
                </a:cubicBezTo>
                <a:lnTo>
                  <a:pt x="75" y="17"/>
                </a:lnTo>
                <a:cubicBezTo>
                  <a:pt x="75" y="17"/>
                  <a:pt x="76" y="17"/>
                  <a:pt x="76" y="17"/>
                </a:cubicBezTo>
                <a:cubicBezTo>
                  <a:pt x="77" y="17"/>
                  <a:pt x="77" y="17"/>
                  <a:pt x="78" y="16"/>
                </a:cubicBezTo>
                <a:cubicBezTo>
                  <a:pt x="78" y="15"/>
                  <a:pt x="78" y="15"/>
                  <a:pt x="79" y="14"/>
                </a:cubicBezTo>
                <a:lnTo>
                  <a:pt x="72" y="1"/>
                </a:lnTo>
                <a:close/>
                <a:moveTo>
                  <a:pt x="11" y="47"/>
                </a:moveTo>
                <a:lnTo>
                  <a:pt x="9" y="29"/>
                </a:lnTo>
                <a:lnTo>
                  <a:pt x="13" y="28"/>
                </a:lnTo>
                <a:lnTo>
                  <a:pt x="15" y="47"/>
                </a:lnTo>
                <a:lnTo>
                  <a:pt x="11" y="47"/>
                </a:lnTo>
                <a:close/>
                <a:moveTo>
                  <a:pt x="30" y="45"/>
                </a:moveTo>
                <a:lnTo>
                  <a:pt x="27" y="46"/>
                </a:lnTo>
                <a:lnTo>
                  <a:pt x="26" y="39"/>
                </a:lnTo>
                <a:cubicBezTo>
                  <a:pt x="26" y="37"/>
                  <a:pt x="26" y="36"/>
                  <a:pt x="26" y="36"/>
                </a:cubicBezTo>
                <a:cubicBezTo>
                  <a:pt x="25" y="36"/>
                  <a:pt x="25" y="35"/>
                  <a:pt x="25" y="35"/>
                </a:cubicBezTo>
                <a:cubicBezTo>
                  <a:pt x="24" y="35"/>
                  <a:pt x="24" y="35"/>
                  <a:pt x="24" y="35"/>
                </a:cubicBezTo>
                <a:cubicBezTo>
                  <a:pt x="23" y="35"/>
                  <a:pt x="22" y="35"/>
                  <a:pt x="22" y="36"/>
                </a:cubicBezTo>
                <a:cubicBezTo>
                  <a:pt x="22" y="36"/>
                  <a:pt x="21" y="36"/>
                  <a:pt x="21" y="37"/>
                </a:cubicBezTo>
                <a:cubicBezTo>
                  <a:pt x="21" y="38"/>
                  <a:pt x="21" y="39"/>
                  <a:pt x="21" y="40"/>
                </a:cubicBezTo>
                <a:lnTo>
                  <a:pt x="22" y="46"/>
                </a:lnTo>
                <a:lnTo>
                  <a:pt x="18" y="46"/>
                </a:lnTo>
                <a:lnTo>
                  <a:pt x="17" y="33"/>
                </a:lnTo>
                <a:lnTo>
                  <a:pt x="20" y="33"/>
                </a:lnTo>
                <a:lnTo>
                  <a:pt x="20" y="35"/>
                </a:lnTo>
                <a:cubicBezTo>
                  <a:pt x="21" y="33"/>
                  <a:pt x="23" y="32"/>
                  <a:pt x="25" y="32"/>
                </a:cubicBezTo>
                <a:cubicBezTo>
                  <a:pt x="25" y="32"/>
                  <a:pt x="26" y="32"/>
                  <a:pt x="27" y="32"/>
                </a:cubicBezTo>
                <a:cubicBezTo>
                  <a:pt x="27" y="33"/>
                  <a:pt x="28" y="33"/>
                  <a:pt x="28" y="33"/>
                </a:cubicBezTo>
                <a:cubicBezTo>
                  <a:pt x="29" y="34"/>
                  <a:pt x="29" y="34"/>
                  <a:pt x="29" y="35"/>
                </a:cubicBezTo>
                <a:cubicBezTo>
                  <a:pt x="29" y="35"/>
                  <a:pt x="29" y="36"/>
                  <a:pt x="30" y="37"/>
                </a:cubicBezTo>
                <a:lnTo>
                  <a:pt x="30" y="45"/>
                </a:lnTo>
                <a:close/>
                <a:moveTo>
                  <a:pt x="39" y="31"/>
                </a:moveTo>
                <a:lnTo>
                  <a:pt x="39" y="34"/>
                </a:lnTo>
                <a:lnTo>
                  <a:pt x="37" y="34"/>
                </a:lnTo>
                <a:lnTo>
                  <a:pt x="37" y="39"/>
                </a:lnTo>
                <a:cubicBezTo>
                  <a:pt x="37" y="41"/>
                  <a:pt x="37" y="41"/>
                  <a:pt x="37" y="41"/>
                </a:cubicBezTo>
                <a:cubicBezTo>
                  <a:pt x="38" y="42"/>
                  <a:pt x="38" y="42"/>
                  <a:pt x="38" y="42"/>
                </a:cubicBezTo>
                <a:cubicBezTo>
                  <a:pt x="38" y="42"/>
                  <a:pt x="38" y="42"/>
                  <a:pt x="38" y="42"/>
                </a:cubicBezTo>
                <a:cubicBezTo>
                  <a:pt x="39" y="42"/>
                  <a:pt x="39" y="42"/>
                  <a:pt x="40" y="41"/>
                </a:cubicBezTo>
                <a:lnTo>
                  <a:pt x="40" y="44"/>
                </a:lnTo>
                <a:cubicBezTo>
                  <a:pt x="40" y="45"/>
                  <a:pt x="39" y="45"/>
                  <a:pt x="38" y="45"/>
                </a:cubicBezTo>
                <a:cubicBezTo>
                  <a:pt x="37" y="45"/>
                  <a:pt x="36" y="45"/>
                  <a:pt x="36" y="45"/>
                </a:cubicBezTo>
                <a:cubicBezTo>
                  <a:pt x="35" y="45"/>
                  <a:pt x="35" y="44"/>
                  <a:pt x="35" y="44"/>
                </a:cubicBezTo>
                <a:cubicBezTo>
                  <a:pt x="34" y="44"/>
                  <a:pt x="34" y="43"/>
                  <a:pt x="34" y="43"/>
                </a:cubicBezTo>
                <a:cubicBezTo>
                  <a:pt x="34" y="42"/>
                  <a:pt x="34" y="42"/>
                  <a:pt x="34" y="40"/>
                </a:cubicBezTo>
                <a:lnTo>
                  <a:pt x="33" y="34"/>
                </a:lnTo>
                <a:lnTo>
                  <a:pt x="32" y="35"/>
                </a:lnTo>
                <a:lnTo>
                  <a:pt x="31" y="32"/>
                </a:lnTo>
                <a:lnTo>
                  <a:pt x="33" y="32"/>
                </a:lnTo>
                <a:lnTo>
                  <a:pt x="33" y="29"/>
                </a:lnTo>
                <a:lnTo>
                  <a:pt x="36" y="27"/>
                </a:lnTo>
                <a:lnTo>
                  <a:pt x="36" y="31"/>
                </a:lnTo>
                <a:lnTo>
                  <a:pt x="39" y="31"/>
                </a:lnTo>
                <a:close/>
                <a:moveTo>
                  <a:pt x="44" y="35"/>
                </a:moveTo>
                <a:lnTo>
                  <a:pt x="40" y="34"/>
                </a:lnTo>
                <a:cubicBezTo>
                  <a:pt x="41" y="33"/>
                  <a:pt x="41" y="32"/>
                  <a:pt x="42" y="31"/>
                </a:cubicBezTo>
                <a:cubicBezTo>
                  <a:pt x="43" y="31"/>
                  <a:pt x="44" y="30"/>
                  <a:pt x="46" y="30"/>
                </a:cubicBezTo>
                <a:cubicBezTo>
                  <a:pt x="47" y="30"/>
                  <a:pt x="49" y="30"/>
                  <a:pt x="49" y="30"/>
                </a:cubicBezTo>
                <a:cubicBezTo>
                  <a:pt x="50" y="31"/>
                  <a:pt x="51" y="31"/>
                  <a:pt x="51" y="32"/>
                </a:cubicBezTo>
                <a:cubicBezTo>
                  <a:pt x="52" y="32"/>
                  <a:pt x="52" y="33"/>
                  <a:pt x="52" y="35"/>
                </a:cubicBezTo>
                <a:lnTo>
                  <a:pt x="52" y="39"/>
                </a:lnTo>
                <a:cubicBezTo>
                  <a:pt x="52" y="40"/>
                  <a:pt x="53" y="41"/>
                  <a:pt x="53" y="41"/>
                </a:cubicBezTo>
                <a:cubicBezTo>
                  <a:pt x="53" y="42"/>
                  <a:pt x="53" y="43"/>
                  <a:pt x="54" y="43"/>
                </a:cubicBezTo>
                <a:lnTo>
                  <a:pt x="50" y="44"/>
                </a:lnTo>
                <a:cubicBezTo>
                  <a:pt x="50" y="43"/>
                  <a:pt x="50" y="43"/>
                  <a:pt x="50" y="43"/>
                </a:cubicBezTo>
                <a:cubicBezTo>
                  <a:pt x="50" y="42"/>
                  <a:pt x="49" y="42"/>
                  <a:pt x="49" y="42"/>
                </a:cubicBezTo>
                <a:cubicBezTo>
                  <a:pt x="49" y="43"/>
                  <a:pt x="48" y="43"/>
                  <a:pt x="48" y="44"/>
                </a:cubicBezTo>
                <a:cubicBezTo>
                  <a:pt x="47" y="44"/>
                  <a:pt x="46" y="44"/>
                  <a:pt x="45" y="44"/>
                </a:cubicBezTo>
                <a:cubicBezTo>
                  <a:pt x="44" y="44"/>
                  <a:pt x="43" y="44"/>
                  <a:pt x="42" y="43"/>
                </a:cubicBezTo>
                <a:cubicBezTo>
                  <a:pt x="41" y="43"/>
                  <a:pt x="41" y="42"/>
                  <a:pt x="41" y="41"/>
                </a:cubicBezTo>
                <a:cubicBezTo>
                  <a:pt x="41" y="40"/>
                  <a:pt x="41" y="39"/>
                  <a:pt x="41" y="39"/>
                </a:cubicBezTo>
                <a:cubicBezTo>
                  <a:pt x="41" y="38"/>
                  <a:pt x="42" y="38"/>
                  <a:pt x="42" y="37"/>
                </a:cubicBezTo>
                <a:cubicBezTo>
                  <a:pt x="43" y="37"/>
                  <a:pt x="44" y="36"/>
                  <a:pt x="45" y="36"/>
                </a:cubicBezTo>
                <a:cubicBezTo>
                  <a:pt x="47" y="36"/>
                  <a:pt x="48" y="35"/>
                  <a:pt x="48" y="35"/>
                </a:cubicBezTo>
                <a:cubicBezTo>
                  <a:pt x="48" y="34"/>
                  <a:pt x="48" y="33"/>
                  <a:pt x="48" y="33"/>
                </a:cubicBezTo>
                <a:cubicBezTo>
                  <a:pt x="47" y="33"/>
                  <a:pt x="47" y="33"/>
                  <a:pt x="46" y="33"/>
                </a:cubicBezTo>
                <a:cubicBezTo>
                  <a:pt x="45" y="33"/>
                  <a:pt x="45" y="33"/>
                  <a:pt x="44" y="33"/>
                </a:cubicBezTo>
                <a:cubicBezTo>
                  <a:pt x="44" y="34"/>
                  <a:pt x="44" y="34"/>
                  <a:pt x="44" y="35"/>
                </a:cubicBezTo>
                <a:close/>
                <a:moveTo>
                  <a:pt x="49" y="37"/>
                </a:moveTo>
                <a:cubicBezTo>
                  <a:pt x="48" y="37"/>
                  <a:pt x="48" y="38"/>
                  <a:pt x="47" y="38"/>
                </a:cubicBezTo>
                <a:cubicBezTo>
                  <a:pt x="46" y="38"/>
                  <a:pt x="45" y="38"/>
                  <a:pt x="45" y="39"/>
                </a:cubicBezTo>
                <a:cubicBezTo>
                  <a:pt x="44" y="39"/>
                  <a:pt x="44" y="40"/>
                  <a:pt x="44" y="40"/>
                </a:cubicBezTo>
                <a:cubicBezTo>
                  <a:pt x="44" y="41"/>
                  <a:pt x="44" y="41"/>
                  <a:pt x="45" y="41"/>
                </a:cubicBezTo>
                <a:cubicBezTo>
                  <a:pt x="45" y="42"/>
                  <a:pt x="46" y="42"/>
                  <a:pt x="46" y="42"/>
                </a:cubicBezTo>
                <a:cubicBezTo>
                  <a:pt x="47" y="42"/>
                  <a:pt x="48" y="41"/>
                  <a:pt x="48" y="41"/>
                </a:cubicBezTo>
                <a:cubicBezTo>
                  <a:pt x="48" y="41"/>
                  <a:pt x="49" y="40"/>
                  <a:pt x="49" y="40"/>
                </a:cubicBezTo>
                <a:cubicBezTo>
                  <a:pt x="49" y="39"/>
                  <a:pt x="49" y="39"/>
                  <a:pt x="49" y="38"/>
                </a:cubicBezTo>
                <a:lnTo>
                  <a:pt x="49" y="37"/>
                </a:lnTo>
                <a:close/>
                <a:moveTo>
                  <a:pt x="56" y="43"/>
                </a:moveTo>
                <a:lnTo>
                  <a:pt x="54" y="25"/>
                </a:lnTo>
                <a:lnTo>
                  <a:pt x="58" y="24"/>
                </a:lnTo>
                <a:lnTo>
                  <a:pt x="59" y="34"/>
                </a:lnTo>
                <a:lnTo>
                  <a:pt x="63" y="29"/>
                </a:lnTo>
                <a:lnTo>
                  <a:pt x="67" y="29"/>
                </a:lnTo>
                <a:lnTo>
                  <a:pt x="63" y="34"/>
                </a:lnTo>
                <a:lnTo>
                  <a:pt x="69" y="42"/>
                </a:lnTo>
                <a:lnTo>
                  <a:pt x="65" y="42"/>
                </a:lnTo>
                <a:lnTo>
                  <a:pt x="61" y="37"/>
                </a:lnTo>
                <a:lnTo>
                  <a:pt x="59" y="38"/>
                </a:lnTo>
                <a:lnTo>
                  <a:pt x="60" y="43"/>
                </a:lnTo>
                <a:lnTo>
                  <a:pt x="56" y="43"/>
                </a:lnTo>
                <a:close/>
                <a:moveTo>
                  <a:pt x="78" y="37"/>
                </a:moveTo>
                <a:lnTo>
                  <a:pt x="82" y="37"/>
                </a:lnTo>
                <a:cubicBezTo>
                  <a:pt x="81" y="38"/>
                  <a:pt x="81" y="39"/>
                  <a:pt x="80" y="40"/>
                </a:cubicBezTo>
                <a:cubicBezTo>
                  <a:pt x="79" y="41"/>
                  <a:pt x="78" y="41"/>
                  <a:pt x="76" y="41"/>
                </a:cubicBezTo>
                <a:cubicBezTo>
                  <a:pt x="74" y="42"/>
                  <a:pt x="72" y="41"/>
                  <a:pt x="71" y="40"/>
                </a:cubicBezTo>
                <a:cubicBezTo>
                  <a:pt x="70" y="39"/>
                  <a:pt x="69" y="37"/>
                  <a:pt x="69" y="35"/>
                </a:cubicBezTo>
                <a:cubicBezTo>
                  <a:pt x="69" y="33"/>
                  <a:pt x="69" y="31"/>
                  <a:pt x="70" y="30"/>
                </a:cubicBezTo>
                <a:cubicBezTo>
                  <a:pt x="71" y="29"/>
                  <a:pt x="73" y="28"/>
                  <a:pt x="75" y="28"/>
                </a:cubicBezTo>
                <a:cubicBezTo>
                  <a:pt x="77" y="27"/>
                  <a:pt x="78" y="28"/>
                  <a:pt x="80" y="29"/>
                </a:cubicBezTo>
                <a:cubicBezTo>
                  <a:pt x="81" y="30"/>
                  <a:pt x="82" y="32"/>
                  <a:pt x="82" y="35"/>
                </a:cubicBezTo>
                <a:lnTo>
                  <a:pt x="73" y="36"/>
                </a:lnTo>
                <a:cubicBezTo>
                  <a:pt x="73" y="37"/>
                  <a:pt x="73" y="38"/>
                  <a:pt x="74" y="38"/>
                </a:cubicBezTo>
                <a:cubicBezTo>
                  <a:pt x="75" y="39"/>
                  <a:pt x="75" y="39"/>
                  <a:pt x="76" y="39"/>
                </a:cubicBezTo>
                <a:cubicBezTo>
                  <a:pt x="77" y="39"/>
                  <a:pt x="77" y="39"/>
                  <a:pt x="77" y="38"/>
                </a:cubicBezTo>
                <a:cubicBezTo>
                  <a:pt x="78" y="38"/>
                  <a:pt x="78" y="37"/>
                  <a:pt x="78" y="37"/>
                </a:cubicBezTo>
                <a:close/>
                <a:moveTo>
                  <a:pt x="78" y="33"/>
                </a:moveTo>
                <a:cubicBezTo>
                  <a:pt x="78" y="32"/>
                  <a:pt x="78" y="31"/>
                  <a:pt x="77" y="31"/>
                </a:cubicBezTo>
                <a:cubicBezTo>
                  <a:pt x="76" y="30"/>
                  <a:pt x="76" y="30"/>
                  <a:pt x="75" y="30"/>
                </a:cubicBezTo>
                <a:cubicBezTo>
                  <a:pt x="74" y="30"/>
                  <a:pt x="74" y="31"/>
                  <a:pt x="73" y="31"/>
                </a:cubicBezTo>
                <a:cubicBezTo>
                  <a:pt x="73" y="32"/>
                  <a:pt x="73" y="33"/>
                  <a:pt x="73" y="34"/>
                </a:cubicBezTo>
                <a:lnTo>
                  <a:pt x="78" y="33"/>
                </a:lnTo>
                <a:close/>
              </a:path>
            </a:pathLst>
          </a:custGeom>
          <a:solidFill>
            <a:srgbClr val="25221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
        <p:nvSpPr>
          <p:cNvPr id="43022" name="Freeform 14"/>
          <p:cNvSpPr>
            <a:spLocks noEditPoints="1"/>
          </p:cNvSpPr>
          <p:nvPr/>
        </p:nvSpPr>
        <p:spPr bwMode="auto">
          <a:xfrm>
            <a:off x="5900738" y="3582988"/>
            <a:ext cx="1847850" cy="609600"/>
          </a:xfrm>
          <a:custGeom>
            <a:avLst/>
            <a:gdLst>
              <a:gd name="T0" fmla="*/ 2147483647 w 115"/>
              <a:gd name="T1" fmla="*/ 2147483647 h 41"/>
              <a:gd name="T2" fmla="*/ 2147483647 w 115"/>
              <a:gd name="T3" fmla="*/ 2147483647 h 41"/>
              <a:gd name="T4" fmla="*/ 2147483647 w 115"/>
              <a:gd name="T5" fmla="*/ 2147483647 h 41"/>
              <a:gd name="T6" fmla="*/ 2147483647 w 115"/>
              <a:gd name="T7" fmla="*/ 2147483647 h 41"/>
              <a:gd name="T8" fmla="*/ 2147483647 w 115"/>
              <a:gd name="T9" fmla="*/ 2147483647 h 41"/>
              <a:gd name="T10" fmla="*/ 2147483647 w 115"/>
              <a:gd name="T11" fmla="*/ 2147483647 h 41"/>
              <a:gd name="T12" fmla="*/ 2147483647 w 115"/>
              <a:gd name="T13" fmla="*/ 2147483647 h 41"/>
              <a:gd name="T14" fmla="*/ 2147483647 w 115"/>
              <a:gd name="T15" fmla="*/ 2147483647 h 41"/>
              <a:gd name="T16" fmla="*/ 2147483647 w 115"/>
              <a:gd name="T17" fmla="*/ 2147483647 h 41"/>
              <a:gd name="T18" fmla="*/ 2147483647 w 115"/>
              <a:gd name="T19" fmla="*/ 2147483647 h 41"/>
              <a:gd name="T20" fmla="*/ 2147483647 w 115"/>
              <a:gd name="T21" fmla="*/ 2147483647 h 41"/>
              <a:gd name="T22" fmla="*/ 2147483647 w 115"/>
              <a:gd name="T23" fmla="*/ 2147483647 h 41"/>
              <a:gd name="T24" fmla="*/ 2147483647 w 115"/>
              <a:gd name="T25" fmla="*/ 2147483647 h 41"/>
              <a:gd name="T26" fmla="*/ 2147483647 w 115"/>
              <a:gd name="T27" fmla="*/ 2147483647 h 41"/>
              <a:gd name="T28" fmla="*/ 2147483647 w 115"/>
              <a:gd name="T29" fmla="*/ 2147483647 h 41"/>
              <a:gd name="T30" fmla="*/ 2147483647 w 115"/>
              <a:gd name="T31" fmla="*/ 2147483647 h 41"/>
              <a:gd name="T32" fmla="*/ 2147483647 w 115"/>
              <a:gd name="T33" fmla="*/ 2147483647 h 41"/>
              <a:gd name="T34" fmla="*/ 2147483647 w 115"/>
              <a:gd name="T35" fmla="*/ 2147483647 h 41"/>
              <a:gd name="T36" fmla="*/ 2147483647 w 115"/>
              <a:gd name="T37" fmla="*/ 2147483647 h 41"/>
              <a:gd name="T38" fmla="*/ 2147483647 w 115"/>
              <a:gd name="T39" fmla="*/ 2147483647 h 41"/>
              <a:gd name="T40" fmla="*/ 2147483647 w 115"/>
              <a:gd name="T41" fmla="*/ 0 h 41"/>
              <a:gd name="T42" fmla="*/ 2147483647 w 115"/>
              <a:gd name="T43" fmla="*/ 2147483647 h 41"/>
              <a:gd name="T44" fmla="*/ 2147483647 w 115"/>
              <a:gd name="T45" fmla="*/ 2147483647 h 41"/>
              <a:gd name="T46" fmla="*/ 0 w 115"/>
              <a:gd name="T47" fmla="*/ 2147483647 h 41"/>
              <a:gd name="T48" fmla="*/ 2147483647 w 115"/>
              <a:gd name="T49" fmla="*/ 2147483647 h 41"/>
              <a:gd name="T50" fmla="*/ 2147483647 w 115"/>
              <a:gd name="T51" fmla="*/ 2147483647 h 41"/>
              <a:gd name="T52" fmla="*/ 2147483647 w 115"/>
              <a:gd name="T53" fmla="*/ 2147483647 h 41"/>
              <a:gd name="T54" fmla="*/ 2147483647 w 115"/>
              <a:gd name="T55" fmla="*/ 2147483647 h 41"/>
              <a:gd name="T56" fmla="*/ 2147483647 w 115"/>
              <a:gd name="T57" fmla="*/ 2147483647 h 41"/>
              <a:gd name="T58" fmla="*/ 2147483647 w 115"/>
              <a:gd name="T59" fmla="*/ 2147483647 h 41"/>
              <a:gd name="T60" fmla="*/ 2147483647 w 115"/>
              <a:gd name="T61" fmla="*/ 2147483647 h 41"/>
              <a:gd name="T62" fmla="*/ 2147483647 w 115"/>
              <a:gd name="T63" fmla="*/ 2147483647 h 41"/>
              <a:gd name="T64" fmla="*/ 2147483647 w 115"/>
              <a:gd name="T65" fmla="*/ 2147483647 h 41"/>
              <a:gd name="T66" fmla="*/ 2147483647 w 115"/>
              <a:gd name="T67" fmla="*/ 2147483647 h 41"/>
              <a:gd name="T68" fmla="*/ 2147483647 w 115"/>
              <a:gd name="T69" fmla="*/ 2147483647 h 41"/>
              <a:gd name="T70" fmla="*/ 2147483647 w 115"/>
              <a:gd name="T71" fmla="*/ 2147483647 h 41"/>
              <a:gd name="T72" fmla="*/ 2147483647 w 115"/>
              <a:gd name="T73" fmla="*/ 2147483647 h 41"/>
              <a:gd name="T74" fmla="*/ 2147483647 w 115"/>
              <a:gd name="T75" fmla="*/ 2147483647 h 41"/>
              <a:gd name="T76" fmla="*/ 2147483647 w 115"/>
              <a:gd name="T77" fmla="*/ 2147483647 h 41"/>
              <a:gd name="T78" fmla="*/ 2147483647 w 115"/>
              <a:gd name="T79" fmla="*/ 2147483647 h 41"/>
              <a:gd name="T80" fmla="*/ 2147483647 w 115"/>
              <a:gd name="T81" fmla="*/ 2147483647 h 41"/>
              <a:gd name="T82" fmla="*/ 2147483647 w 115"/>
              <a:gd name="T83" fmla="*/ 2147483647 h 41"/>
              <a:gd name="T84" fmla="*/ 2147483647 w 115"/>
              <a:gd name="T85" fmla="*/ 2147483647 h 41"/>
              <a:gd name="T86" fmla="*/ 2147483647 w 115"/>
              <a:gd name="T87" fmla="*/ 2147483647 h 41"/>
              <a:gd name="T88" fmla="*/ 2147483647 w 115"/>
              <a:gd name="T89" fmla="*/ 2147483647 h 41"/>
              <a:gd name="T90" fmla="*/ 2147483647 w 115"/>
              <a:gd name="T91" fmla="*/ 2147483647 h 41"/>
              <a:gd name="T92" fmla="*/ 2147483647 w 115"/>
              <a:gd name="T93" fmla="*/ 2147483647 h 41"/>
              <a:gd name="T94" fmla="*/ 2147483647 w 115"/>
              <a:gd name="T95" fmla="*/ 2147483647 h 41"/>
              <a:gd name="T96" fmla="*/ 2147483647 w 115"/>
              <a:gd name="T97" fmla="*/ 2147483647 h 41"/>
              <a:gd name="T98" fmla="*/ 2147483647 w 115"/>
              <a:gd name="T99" fmla="*/ 2147483647 h 41"/>
              <a:gd name="T100" fmla="*/ 2147483647 w 115"/>
              <a:gd name="T101" fmla="*/ 2147483647 h 41"/>
              <a:gd name="T102" fmla="*/ 2147483647 w 115"/>
              <a:gd name="T103" fmla="*/ 2147483647 h 41"/>
              <a:gd name="T104" fmla="*/ 2147483647 w 115"/>
              <a:gd name="T105" fmla="*/ 2147483647 h 41"/>
              <a:gd name="T106" fmla="*/ 2147483647 w 115"/>
              <a:gd name="T107" fmla="*/ 2147483647 h 41"/>
              <a:gd name="T108" fmla="*/ 2147483647 w 115"/>
              <a:gd name="T109" fmla="*/ 2147483647 h 41"/>
              <a:gd name="T110" fmla="*/ 2147483647 w 115"/>
              <a:gd name="T111" fmla="*/ 2147483647 h 41"/>
              <a:gd name="T112" fmla="*/ 2147483647 w 115"/>
              <a:gd name="T113" fmla="*/ 2147483647 h 41"/>
              <a:gd name="T114" fmla="*/ 2147483647 w 115"/>
              <a:gd name="T115" fmla="*/ 2147483647 h 41"/>
              <a:gd name="T116" fmla="*/ 2147483647 w 115"/>
              <a:gd name="T117" fmla="*/ 2147483647 h 41"/>
              <a:gd name="T118" fmla="*/ 2147483647 w 115"/>
              <a:gd name="T119" fmla="*/ 2147483647 h 41"/>
              <a:gd name="T120" fmla="*/ 2147483647 w 115"/>
              <a:gd name="T121" fmla="*/ 2147483647 h 41"/>
              <a:gd name="T122" fmla="*/ 2147483647 w 115"/>
              <a:gd name="T123" fmla="*/ 2147483647 h 41"/>
              <a:gd name="T124" fmla="*/ 2147483647 w 115"/>
              <a:gd name="T125" fmla="*/ 2147483647 h 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5"/>
              <a:gd name="T190" fmla="*/ 0 h 41"/>
              <a:gd name="T191" fmla="*/ 115 w 115"/>
              <a:gd name="T192" fmla="*/ 41 h 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5" h="41">
                <a:moveTo>
                  <a:pt x="23" y="17"/>
                </a:moveTo>
                <a:lnTo>
                  <a:pt x="22" y="3"/>
                </a:lnTo>
                <a:lnTo>
                  <a:pt x="33" y="1"/>
                </a:lnTo>
                <a:lnTo>
                  <a:pt x="33" y="4"/>
                </a:lnTo>
                <a:lnTo>
                  <a:pt x="25" y="5"/>
                </a:lnTo>
                <a:lnTo>
                  <a:pt x="25" y="8"/>
                </a:lnTo>
                <a:lnTo>
                  <a:pt x="33" y="7"/>
                </a:lnTo>
                <a:lnTo>
                  <a:pt x="33" y="10"/>
                </a:lnTo>
                <a:lnTo>
                  <a:pt x="26" y="10"/>
                </a:lnTo>
                <a:lnTo>
                  <a:pt x="26" y="14"/>
                </a:lnTo>
                <a:lnTo>
                  <a:pt x="34" y="13"/>
                </a:lnTo>
                <a:lnTo>
                  <a:pt x="34" y="16"/>
                </a:lnTo>
                <a:lnTo>
                  <a:pt x="23" y="17"/>
                </a:lnTo>
                <a:close/>
                <a:moveTo>
                  <a:pt x="46" y="15"/>
                </a:moveTo>
                <a:lnTo>
                  <a:pt x="43" y="15"/>
                </a:lnTo>
                <a:lnTo>
                  <a:pt x="43" y="10"/>
                </a:lnTo>
                <a:cubicBezTo>
                  <a:pt x="43" y="8"/>
                  <a:pt x="43" y="8"/>
                  <a:pt x="43" y="7"/>
                </a:cubicBezTo>
                <a:cubicBezTo>
                  <a:pt x="42" y="7"/>
                  <a:pt x="42" y="7"/>
                  <a:pt x="42" y="7"/>
                </a:cubicBezTo>
                <a:cubicBezTo>
                  <a:pt x="42" y="7"/>
                  <a:pt x="41" y="6"/>
                  <a:pt x="41" y="7"/>
                </a:cubicBezTo>
                <a:cubicBezTo>
                  <a:pt x="40" y="7"/>
                  <a:pt x="40" y="7"/>
                  <a:pt x="40" y="7"/>
                </a:cubicBezTo>
                <a:cubicBezTo>
                  <a:pt x="39" y="7"/>
                  <a:pt x="39" y="8"/>
                  <a:pt x="39" y="8"/>
                </a:cubicBezTo>
                <a:cubicBezTo>
                  <a:pt x="39" y="9"/>
                  <a:pt x="39" y="9"/>
                  <a:pt x="39" y="11"/>
                </a:cubicBezTo>
                <a:lnTo>
                  <a:pt x="39" y="15"/>
                </a:lnTo>
                <a:lnTo>
                  <a:pt x="37" y="16"/>
                </a:lnTo>
                <a:lnTo>
                  <a:pt x="36" y="5"/>
                </a:lnTo>
                <a:lnTo>
                  <a:pt x="38" y="5"/>
                </a:lnTo>
                <a:lnTo>
                  <a:pt x="38" y="6"/>
                </a:lnTo>
                <a:cubicBezTo>
                  <a:pt x="39" y="5"/>
                  <a:pt x="40" y="4"/>
                  <a:pt x="42" y="4"/>
                </a:cubicBezTo>
                <a:cubicBezTo>
                  <a:pt x="42" y="4"/>
                  <a:pt x="43" y="4"/>
                  <a:pt x="43" y="5"/>
                </a:cubicBezTo>
                <a:cubicBezTo>
                  <a:pt x="44" y="5"/>
                  <a:pt x="44" y="5"/>
                  <a:pt x="45" y="5"/>
                </a:cubicBezTo>
                <a:cubicBezTo>
                  <a:pt x="45" y="6"/>
                  <a:pt x="45" y="6"/>
                  <a:pt x="45" y="6"/>
                </a:cubicBezTo>
                <a:cubicBezTo>
                  <a:pt x="45" y="7"/>
                  <a:pt x="45" y="7"/>
                  <a:pt x="46" y="8"/>
                </a:cubicBezTo>
                <a:lnTo>
                  <a:pt x="46" y="15"/>
                </a:lnTo>
                <a:close/>
                <a:moveTo>
                  <a:pt x="55" y="10"/>
                </a:moveTo>
                <a:lnTo>
                  <a:pt x="58" y="11"/>
                </a:lnTo>
                <a:cubicBezTo>
                  <a:pt x="57" y="12"/>
                  <a:pt x="57" y="12"/>
                  <a:pt x="56" y="13"/>
                </a:cubicBezTo>
                <a:cubicBezTo>
                  <a:pt x="55" y="14"/>
                  <a:pt x="54" y="14"/>
                  <a:pt x="53" y="14"/>
                </a:cubicBezTo>
                <a:cubicBezTo>
                  <a:pt x="51" y="14"/>
                  <a:pt x="50" y="14"/>
                  <a:pt x="49" y="13"/>
                </a:cubicBezTo>
                <a:cubicBezTo>
                  <a:pt x="48" y="12"/>
                  <a:pt x="48" y="11"/>
                  <a:pt x="48" y="9"/>
                </a:cubicBezTo>
                <a:cubicBezTo>
                  <a:pt x="48" y="8"/>
                  <a:pt x="48" y="6"/>
                  <a:pt x="49" y="5"/>
                </a:cubicBezTo>
                <a:cubicBezTo>
                  <a:pt x="49" y="4"/>
                  <a:pt x="51" y="3"/>
                  <a:pt x="52" y="3"/>
                </a:cubicBezTo>
                <a:cubicBezTo>
                  <a:pt x="54" y="3"/>
                  <a:pt x="55" y="4"/>
                  <a:pt x="56" y="4"/>
                </a:cubicBezTo>
                <a:cubicBezTo>
                  <a:pt x="57" y="5"/>
                  <a:pt x="57" y="7"/>
                  <a:pt x="58" y="9"/>
                </a:cubicBezTo>
                <a:lnTo>
                  <a:pt x="51" y="10"/>
                </a:lnTo>
                <a:cubicBezTo>
                  <a:pt x="51" y="11"/>
                  <a:pt x="51" y="11"/>
                  <a:pt x="51" y="12"/>
                </a:cubicBezTo>
                <a:cubicBezTo>
                  <a:pt x="52" y="12"/>
                  <a:pt x="52" y="12"/>
                  <a:pt x="53" y="12"/>
                </a:cubicBezTo>
                <a:cubicBezTo>
                  <a:pt x="54" y="12"/>
                  <a:pt x="54" y="12"/>
                  <a:pt x="54" y="12"/>
                </a:cubicBezTo>
                <a:cubicBezTo>
                  <a:pt x="54" y="11"/>
                  <a:pt x="55" y="11"/>
                  <a:pt x="55" y="10"/>
                </a:cubicBezTo>
                <a:close/>
                <a:moveTo>
                  <a:pt x="55" y="8"/>
                </a:moveTo>
                <a:cubicBezTo>
                  <a:pt x="55" y="7"/>
                  <a:pt x="54" y="6"/>
                  <a:pt x="54" y="6"/>
                </a:cubicBezTo>
                <a:cubicBezTo>
                  <a:pt x="53" y="6"/>
                  <a:pt x="53" y="5"/>
                  <a:pt x="52" y="5"/>
                </a:cubicBezTo>
                <a:cubicBezTo>
                  <a:pt x="52" y="5"/>
                  <a:pt x="51" y="6"/>
                  <a:pt x="51" y="6"/>
                </a:cubicBezTo>
                <a:cubicBezTo>
                  <a:pt x="51" y="7"/>
                  <a:pt x="50" y="7"/>
                  <a:pt x="50" y="8"/>
                </a:cubicBezTo>
                <a:lnTo>
                  <a:pt x="55" y="8"/>
                </a:lnTo>
                <a:close/>
                <a:moveTo>
                  <a:pt x="63" y="13"/>
                </a:moveTo>
                <a:lnTo>
                  <a:pt x="60" y="13"/>
                </a:lnTo>
                <a:lnTo>
                  <a:pt x="59" y="3"/>
                </a:lnTo>
                <a:lnTo>
                  <a:pt x="62" y="3"/>
                </a:lnTo>
                <a:lnTo>
                  <a:pt x="62" y="4"/>
                </a:lnTo>
                <a:cubicBezTo>
                  <a:pt x="62" y="3"/>
                  <a:pt x="63" y="3"/>
                  <a:pt x="63" y="3"/>
                </a:cubicBezTo>
                <a:cubicBezTo>
                  <a:pt x="63" y="2"/>
                  <a:pt x="64" y="2"/>
                  <a:pt x="64" y="2"/>
                </a:cubicBezTo>
                <a:cubicBezTo>
                  <a:pt x="65" y="2"/>
                  <a:pt x="65" y="2"/>
                  <a:pt x="66" y="2"/>
                </a:cubicBezTo>
                <a:lnTo>
                  <a:pt x="65" y="5"/>
                </a:lnTo>
                <a:cubicBezTo>
                  <a:pt x="65" y="5"/>
                  <a:pt x="64" y="5"/>
                  <a:pt x="64" y="5"/>
                </a:cubicBezTo>
                <a:cubicBezTo>
                  <a:pt x="64" y="5"/>
                  <a:pt x="63" y="5"/>
                  <a:pt x="63" y="5"/>
                </a:cubicBezTo>
                <a:cubicBezTo>
                  <a:pt x="63" y="5"/>
                  <a:pt x="63" y="6"/>
                  <a:pt x="62" y="6"/>
                </a:cubicBezTo>
                <a:cubicBezTo>
                  <a:pt x="62" y="7"/>
                  <a:pt x="62" y="8"/>
                  <a:pt x="63" y="10"/>
                </a:cubicBezTo>
                <a:lnTo>
                  <a:pt x="63" y="13"/>
                </a:lnTo>
                <a:close/>
                <a:moveTo>
                  <a:pt x="68" y="13"/>
                </a:moveTo>
                <a:lnTo>
                  <a:pt x="71" y="13"/>
                </a:lnTo>
                <a:cubicBezTo>
                  <a:pt x="71" y="14"/>
                  <a:pt x="71" y="14"/>
                  <a:pt x="72" y="14"/>
                </a:cubicBezTo>
                <a:cubicBezTo>
                  <a:pt x="72" y="14"/>
                  <a:pt x="72" y="14"/>
                  <a:pt x="73" y="14"/>
                </a:cubicBezTo>
                <a:cubicBezTo>
                  <a:pt x="74" y="14"/>
                  <a:pt x="74" y="14"/>
                  <a:pt x="74" y="14"/>
                </a:cubicBezTo>
                <a:cubicBezTo>
                  <a:pt x="75" y="13"/>
                  <a:pt x="75" y="13"/>
                  <a:pt x="75" y="13"/>
                </a:cubicBezTo>
                <a:cubicBezTo>
                  <a:pt x="75" y="13"/>
                  <a:pt x="75" y="12"/>
                  <a:pt x="75" y="12"/>
                </a:cubicBezTo>
                <a:lnTo>
                  <a:pt x="75" y="10"/>
                </a:lnTo>
                <a:cubicBezTo>
                  <a:pt x="74" y="11"/>
                  <a:pt x="73" y="12"/>
                  <a:pt x="72" y="12"/>
                </a:cubicBezTo>
                <a:cubicBezTo>
                  <a:pt x="70" y="12"/>
                  <a:pt x="69" y="12"/>
                  <a:pt x="68" y="11"/>
                </a:cubicBezTo>
                <a:cubicBezTo>
                  <a:pt x="68" y="10"/>
                  <a:pt x="67" y="9"/>
                  <a:pt x="67" y="7"/>
                </a:cubicBezTo>
                <a:cubicBezTo>
                  <a:pt x="67" y="6"/>
                  <a:pt x="67" y="4"/>
                  <a:pt x="68" y="3"/>
                </a:cubicBezTo>
                <a:cubicBezTo>
                  <a:pt x="69" y="2"/>
                  <a:pt x="70" y="2"/>
                  <a:pt x="71" y="1"/>
                </a:cubicBezTo>
                <a:cubicBezTo>
                  <a:pt x="72" y="1"/>
                  <a:pt x="73" y="2"/>
                  <a:pt x="74" y="3"/>
                </a:cubicBezTo>
                <a:lnTo>
                  <a:pt x="74" y="1"/>
                </a:lnTo>
                <a:lnTo>
                  <a:pt x="77" y="1"/>
                </a:lnTo>
                <a:lnTo>
                  <a:pt x="78" y="10"/>
                </a:lnTo>
                <a:cubicBezTo>
                  <a:pt x="78" y="12"/>
                  <a:pt x="78" y="13"/>
                  <a:pt x="78" y="13"/>
                </a:cubicBezTo>
                <a:cubicBezTo>
                  <a:pt x="77" y="14"/>
                  <a:pt x="77" y="14"/>
                  <a:pt x="77" y="15"/>
                </a:cubicBezTo>
                <a:cubicBezTo>
                  <a:pt x="76" y="15"/>
                  <a:pt x="76" y="15"/>
                  <a:pt x="75" y="16"/>
                </a:cubicBezTo>
                <a:cubicBezTo>
                  <a:pt x="75" y="16"/>
                  <a:pt x="74" y="16"/>
                  <a:pt x="73" y="16"/>
                </a:cubicBezTo>
                <a:cubicBezTo>
                  <a:pt x="71" y="16"/>
                  <a:pt x="70" y="16"/>
                  <a:pt x="69" y="16"/>
                </a:cubicBezTo>
                <a:cubicBezTo>
                  <a:pt x="68" y="15"/>
                  <a:pt x="68" y="14"/>
                  <a:pt x="68" y="13"/>
                </a:cubicBezTo>
                <a:cubicBezTo>
                  <a:pt x="68" y="13"/>
                  <a:pt x="68" y="13"/>
                  <a:pt x="68" y="13"/>
                </a:cubicBezTo>
                <a:close/>
                <a:moveTo>
                  <a:pt x="70" y="7"/>
                </a:moveTo>
                <a:cubicBezTo>
                  <a:pt x="70" y="8"/>
                  <a:pt x="70" y="9"/>
                  <a:pt x="71" y="9"/>
                </a:cubicBezTo>
                <a:cubicBezTo>
                  <a:pt x="71" y="10"/>
                  <a:pt x="72" y="10"/>
                  <a:pt x="72" y="10"/>
                </a:cubicBezTo>
                <a:cubicBezTo>
                  <a:pt x="73" y="10"/>
                  <a:pt x="74" y="9"/>
                  <a:pt x="74" y="9"/>
                </a:cubicBezTo>
                <a:cubicBezTo>
                  <a:pt x="74" y="8"/>
                  <a:pt x="75" y="7"/>
                  <a:pt x="74" y="6"/>
                </a:cubicBezTo>
                <a:cubicBezTo>
                  <a:pt x="74" y="5"/>
                  <a:pt x="74" y="5"/>
                  <a:pt x="73" y="4"/>
                </a:cubicBezTo>
                <a:cubicBezTo>
                  <a:pt x="73" y="4"/>
                  <a:pt x="72" y="3"/>
                  <a:pt x="72" y="3"/>
                </a:cubicBezTo>
                <a:cubicBezTo>
                  <a:pt x="71" y="4"/>
                  <a:pt x="71" y="4"/>
                  <a:pt x="70" y="4"/>
                </a:cubicBezTo>
                <a:cubicBezTo>
                  <a:pt x="70" y="5"/>
                  <a:pt x="70" y="6"/>
                  <a:pt x="70" y="7"/>
                </a:cubicBezTo>
                <a:close/>
                <a:moveTo>
                  <a:pt x="78" y="1"/>
                </a:moveTo>
                <a:lnTo>
                  <a:pt x="81" y="1"/>
                </a:lnTo>
                <a:lnTo>
                  <a:pt x="84" y="8"/>
                </a:lnTo>
                <a:lnTo>
                  <a:pt x="86" y="0"/>
                </a:lnTo>
                <a:lnTo>
                  <a:pt x="89" y="0"/>
                </a:lnTo>
                <a:lnTo>
                  <a:pt x="86" y="10"/>
                </a:lnTo>
                <a:lnTo>
                  <a:pt x="86" y="12"/>
                </a:lnTo>
                <a:cubicBezTo>
                  <a:pt x="85" y="13"/>
                  <a:pt x="85" y="13"/>
                  <a:pt x="85" y="14"/>
                </a:cubicBezTo>
                <a:cubicBezTo>
                  <a:pt x="85" y="14"/>
                  <a:pt x="85" y="14"/>
                  <a:pt x="84" y="14"/>
                </a:cubicBezTo>
                <a:cubicBezTo>
                  <a:pt x="84" y="15"/>
                  <a:pt x="84" y="15"/>
                  <a:pt x="83" y="15"/>
                </a:cubicBezTo>
                <a:cubicBezTo>
                  <a:pt x="83" y="15"/>
                  <a:pt x="83" y="15"/>
                  <a:pt x="82" y="15"/>
                </a:cubicBezTo>
                <a:cubicBezTo>
                  <a:pt x="81" y="15"/>
                  <a:pt x="81" y="15"/>
                  <a:pt x="80" y="15"/>
                </a:cubicBezTo>
                <a:lnTo>
                  <a:pt x="80" y="13"/>
                </a:lnTo>
                <a:cubicBezTo>
                  <a:pt x="80" y="13"/>
                  <a:pt x="81" y="13"/>
                  <a:pt x="81" y="13"/>
                </a:cubicBezTo>
                <a:cubicBezTo>
                  <a:pt x="82" y="13"/>
                  <a:pt x="82" y="13"/>
                  <a:pt x="82" y="12"/>
                </a:cubicBezTo>
                <a:cubicBezTo>
                  <a:pt x="83" y="12"/>
                  <a:pt x="83" y="12"/>
                  <a:pt x="83" y="11"/>
                </a:cubicBezTo>
                <a:lnTo>
                  <a:pt x="78" y="1"/>
                </a:lnTo>
                <a:close/>
                <a:moveTo>
                  <a:pt x="1" y="40"/>
                </a:moveTo>
                <a:lnTo>
                  <a:pt x="0" y="26"/>
                </a:lnTo>
                <a:lnTo>
                  <a:pt x="11" y="25"/>
                </a:lnTo>
                <a:lnTo>
                  <a:pt x="11" y="27"/>
                </a:lnTo>
                <a:lnTo>
                  <a:pt x="3" y="28"/>
                </a:lnTo>
                <a:lnTo>
                  <a:pt x="3" y="31"/>
                </a:lnTo>
                <a:lnTo>
                  <a:pt x="11" y="30"/>
                </a:lnTo>
                <a:lnTo>
                  <a:pt x="11" y="33"/>
                </a:lnTo>
                <a:lnTo>
                  <a:pt x="4" y="33"/>
                </a:lnTo>
                <a:lnTo>
                  <a:pt x="4" y="37"/>
                </a:lnTo>
                <a:lnTo>
                  <a:pt x="12" y="36"/>
                </a:lnTo>
                <a:lnTo>
                  <a:pt x="12" y="39"/>
                </a:lnTo>
                <a:lnTo>
                  <a:pt x="1" y="40"/>
                </a:lnTo>
                <a:close/>
                <a:moveTo>
                  <a:pt x="13" y="39"/>
                </a:moveTo>
                <a:lnTo>
                  <a:pt x="17" y="33"/>
                </a:lnTo>
                <a:lnTo>
                  <a:pt x="13" y="28"/>
                </a:lnTo>
                <a:lnTo>
                  <a:pt x="16" y="28"/>
                </a:lnTo>
                <a:lnTo>
                  <a:pt x="18" y="31"/>
                </a:lnTo>
                <a:lnTo>
                  <a:pt x="20" y="28"/>
                </a:lnTo>
                <a:lnTo>
                  <a:pt x="23" y="27"/>
                </a:lnTo>
                <a:lnTo>
                  <a:pt x="20" y="33"/>
                </a:lnTo>
                <a:lnTo>
                  <a:pt x="24" y="38"/>
                </a:lnTo>
                <a:lnTo>
                  <a:pt x="21" y="38"/>
                </a:lnTo>
                <a:lnTo>
                  <a:pt x="18" y="35"/>
                </a:lnTo>
                <a:lnTo>
                  <a:pt x="17" y="38"/>
                </a:lnTo>
                <a:lnTo>
                  <a:pt x="13" y="39"/>
                </a:lnTo>
                <a:close/>
                <a:moveTo>
                  <a:pt x="25" y="27"/>
                </a:moveTo>
                <a:lnTo>
                  <a:pt x="27" y="27"/>
                </a:lnTo>
                <a:lnTo>
                  <a:pt x="28" y="28"/>
                </a:lnTo>
                <a:cubicBezTo>
                  <a:pt x="28" y="28"/>
                  <a:pt x="28" y="27"/>
                  <a:pt x="29" y="27"/>
                </a:cubicBezTo>
                <a:cubicBezTo>
                  <a:pt x="29" y="27"/>
                  <a:pt x="30" y="26"/>
                  <a:pt x="31" y="26"/>
                </a:cubicBezTo>
                <a:cubicBezTo>
                  <a:pt x="32" y="26"/>
                  <a:pt x="33" y="27"/>
                  <a:pt x="34" y="27"/>
                </a:cubicBezTo>
                <a:cubicBezTo>
                  <a:pt x="35" y="28"/>
                  <a:pt x="35" y="30"/>
                  <a:pt x="36" y="31"/>
                </a:cubicBezTo>
                <a:cubicBezTo>
                  <a:pt x="36" y="33"/>
                  <a:pt x="35" y="34"/>
                  <a:pt x="35" y="35"/>
                </a:cubicBezTo>
                <a:cubicBezTo>
                  <a:pt x="34" y="36"/>
                  <a:pt x="33" y="37"/>
                  <a:pt x="32" y="37"/>
                </a:cubicBezTo>
                <a:cubicBezTo>
                  <a:pt x="31" y="37"/>
                  <a:pt x="31" y="37"/>
                  <a:pt x="30" y="37"/>
                </a:cubicBezTo>
                <a:cubicBezTo>
                  <a:pt x="30" y="37"/>
                  <a:pt x="29" y="36"/>
                  <a:pt x="28" y="36"/>
                </a:cubicBezTo>
                <a:lnTo>
                  <a:pt x="29" y="41"/>
                </a:lnTo>
                <a:lnTo>
                  <a:pt x="26" y="41"/>
                </a:lnTo>
                <a:lnTo>
                  <a:pt x="25" y="27"/>
                </a:lnTo>
                <a:close/>
                <a:moveTo>
                  <a:pt x="28" y="32"/>
                </a:moveTo>
                <a:cubicBezTo>
                  <a:pt x="28" y="33"/>
                  <a:pt x="28" y="34"/>
                  <a:pt x="29" y="34"/>
                </a:cubicBezTo>
                <a:cubicBezTo>
                  <a:pt x="30" y="35"/>
                  <a:pt x="30" y="35"/>
                  <a:pt x="31" y="35"/>
                </a:cubicBezTo>
                <a:cubicBezTo>
                  <a:pt x="31" y="35"/>
                  <a:pt x="32" y="35"/>
                  <a:pt x="32" y="34"/>
                </a:cubicBezTo>
                <a:cubicBezTo>
                  <a:pt x="33" y="34"/>
                  <a:pt x="33" y="33"/>
                  <a:pt x="33" y="32"/>
                </a:cubicBezTo>
                <a:cubicBezTo>
                  <a:pt x="33" y="30"/>
                  <a:pt x="32" y="30"/>
                  <a:pt x="32" y="29"/>
                </a:cubicBezTo>
                <a:cubicBezTo>
                  <a:pt x="31" y="29"/>
                  <a:pt x="31" y="29"/>
                  <a:pt x="30" y="29"/>
                </a:cubicBezTo>
                <a:cubicBezTo>
                  <a:pt x="29" y="29"/>
                  <a:pt x="29" y="29"/>
                  <a:pt x="28" y="30"/>
                </a:cubicBezTo>
                <a:cubicBezTo>
                  <a:pt x="28" y="30"/>
                  <a:pt x="28" y="31"/>
                  <a:pt x="28" y="32"/>
                </a:cubicBezTo>
                <a:close/>
                <a:moveTo>
                  <a:pt x="44" y="32"/>
                </a:moveTo>
                <a:lnTo>
                  <a:pt x="47" y="33"/>
                </a:lnTo>
                <a:cubicBezTo>
                  <a:pt x="47" y="34"/>
                  <a:pt x="46" y="34"/>
                  <a:pt x="45" y="35"/>
                </a:cubicBezTo>
                <a:cubicBezTo>
                  <a:pt x="45" y="36"/>
                  <a:pt x="44" y="36"/>
                  <a:pt x="43" y="36"/>
                </a:cubicBezTo>
                <a:cubicBezTo>
                  <a:pt x="41" y="36"/>
                  <a:pt x="39" y="36"/>
                  <a:pt x="38" y="35"/>
                </a:cubicBezTo>
                <a:cubicBezTo>
                  <a:pt x="38" y="34"/>
                  <a:pt x="37" y="33"/>
                  <a:pt x="37" y="31"/>
                </a:cubicBezTo>
                <a:cubicBezTo>
                  <a:pt x="37" y="30"/>
                  <a:pt x="37" y="28"/>
                  <a:pt x="38" y="27"/>
                </a:cubicBezTo>
                <a:cubicBezTo>
                  <a:pt x="39" y="26"/>
                  <a:pt x="40" y="25"/>
                  <a:pt x="41" y="25"/>
                </a:cubicBezTo>
                <a:cubicBezTo>
                  <a:pt x="43" y="25"/>
                  <a:pt x="44" y="26"/>
                  <a:pt x="45" y="26"/>
                </a:cubicBezTo>
                <a:cubicBezTo>
                  <a:pt x="46" y="27"/>
                  <a:pt x="47" y="29"/>
                  <a:pt x="47" y="31"/>
                </a:cubicBezTo>
                <a:lnTo>
                  <a:pt x="40" y="32"/>
                </a:lnTo>
                <a:cubicBezTo>
                  <a:pt x="40" y="33"/>
                  <a:pt x="40" y="33"/>
                  <a:pt x="41" y="34"/>
                </a:cubicBezTo>
                <a:cubicBezTo>
                  <a:pt x="41" y="34"/>
                  <a:pt x="42" y="34"/>
                  <a:pt x="42" y="34"/>
                </a:cubicBezTo>
                <a:cubicBezTo>
                  <a:pt x="43" y="34"/>
                  <a:pt x="43" y="34"/>
                  <a:pt x="43" y="34"/>
                </a:cubicBezTo>
                <a:cubicBezTo>
                  <a:pt x="44" y="33"/>
                  <a:pt x="44" y="33"/>
                  <a:pt x="44" y="32"/>
                </a:cubicBezTo>
                <a:close/>
                <a:moveTo>
                  <a:pt x="44" y="30"/>
                </a:moveTo>
                <a:cubicBezTo>
                  <a:pt x="44" y="29"/>
                  <a:pt x="43" y="28"/>
                  <a:pt x="43" y="28"/>
                </a:cubicBezTo>
                <a:cubicBezTo>
                  <a:pt x="43" y="28"/>
                  <a:pt x="42" y="27"/>
                  <a:pt x="42" y="27"/>
                </a:cubicBezTo>
                <a:cubicBezTo>
                  <a:pt x="41" y="27"/>
                  <a:pt x="40" y="28"/>
                  <a:pt x="40" y="28"/>
                </a:cubicBezTo>
                <a:cubicBezTo>
                  <a:pt x="40" y="29"/>
                  <a:pt x="40" y="29"/>
                  <a:pt x="40" y="30"/>
                </a:cubicBezTo>
                <a:lnTo>
                  <a:pt x="44" y="30"/>
                </a:lnTo>
                <a:close/>
                <a:moveTo>
                  <a:pt x="59" y="34"/>
                </a:moveTo>
                <a:lnTo>
                  <a:pt x="56" y="35"/>
                </a:lnTo>
                <a:lnTo>
                  <a:pt x="56" y="29"/>
                </a:lnTo>
                <a:cubicBezTo>
                  <a:pt x="56" y="28"/>
                  <a:pt x="55" y="27"/>
                  <a:pt x="55" y="27"/>
                </a:cubicBezTo>
                <a:cubicBezTo>
                  <a:pt x="55" y="27"/>
                  <a:pt x="55" y="27"/>
                  <a:pt x="55" y="26"/>
                </a:cubicBezTo>
                <a:cubicBezTo>
                  <a:pt x="54" y="26"/>
                  <a:pt x="54" y="26"/>
                  <a:pt x="54" y="26"/>
                </a:cubicBezTo>
                <a:cubicBezTo>
                  <a:pt x="53" y="26"/>
                  <a:pt x="53" y="26"/>
                  <a:pt x="52" y="27"/>
                </a:cubicBezTo>
                <a:cubicBezTo>
                  <a:pt x="52" y="27"/>
                  <a:pt x="52" y="27"/>
                  <a:pt x="52" y="28"/>
                </a:cubicBezTo>
                <a:cubicBezTo>
                  <a:pt x="52" y="28"/>
                  <a:pt x="52" y="29"/>
                  <a:pt x="52" y="30"/>
                </a:cubicBezTo>
                <a:lnTo>
                  <a:pt x="52" y="35"/>
                </a:lnTo>
                <a:lnTo>
                  <a:pt x="49" y="35"/>
                </a:lnTo>
                <a:lnTo>
                  <a:pt x="48" y="25"/>
                </a:lnTo>
                <a:lnTo>
                  <a:pt x="51" y="25"/>
                </a:lnTo>
                <a:lnTo>
                  <a:pt x="51" y="26"/>
                </a:lnTo>
                <a:cubicBezTo>
                  <a:pt x="52" y="25"/>
                  <a:pt x="53" y="24"/>
                  <a:pt x="54" y="24"/>
                </a:cubicBezTo>
                <a:cubicBezTo>
                  <a:pt x="55" y="24"/>
                  <a:pt x="56" y="24"/>
                  <a:pt x="56" y="24"/>
                </a:cubicBezTo>
                <a:cubicBezTo>
                  <a:pt x="57" y="24"/>
                  <a:pt x="57" y="25"/>
                  <a:pt x="57" y="25"/>
                </a:cubicBezTo>
                <a:cubicBezTo>
                  <a:pt x="58" y="25"/>
                  <a:pt x="58" y="26"/>
                  <a:pt x="58" y="26"/>
                </a:cubicBezTo>
                <a:cubicBezTo>
                  <a:pt x="58" y="26"/>
                  <a:pt x="58" y="27"/>
                  <a:pt x="58" y="28"/>
                </a:cubicBezTo>
                <a:lnTo>
                  <a:pt x="59" y="34"/>
                </a:lnTo>
                <a:close/>
                <a:moveTo>
                  <a:pt x="71" y="33"/>
                </a:moveTo>
                <a:lnTo>
                  <a:pt x="69" y="33"/>
                </a:lnTo>
                <a:lnTo>
                  <a:pt x="69" y="32"/>
                </a:lnTo>
                <a:cubicBezTo>
                  <a:pt x="68" y="32"/>
                  <a:pt x="68" y="33"/>
                  <a:pt x="67" y="33"/>
                </a:cubicBezTo>
                <a:cubicBezTo>
                  <a:pt x="67" y="34"/>
                  <a:pt x="66" y="34"/>
                  <a:pt x="66" y="34"/>
                </a:cubicBezTo>
                <a:cubicBezTo>
                  <a:pt x="64" y="34"/>
                  <a:pt x="63" y="34"/>
                  <a:pt x="62" y="33"/>
                </a:cubicBezTo>
                <a:cubicBezTo>
                  <a:pt x="61" y="32"/>
                  <a:pt x="61" y="31"/>
                  <a:pt x="61" y="29"/>
                </a:cubicBezTo>
                <a:cubicBezTo>
                  <a:pt x="60" y="27"/>
                  <a:pt x="61" y="26"/>
                  <a:pt x="61" y="25"/>
                </a:cubicBezTo>
                <a:cubicBezTo>
                  <a:pt x="62" y="24"/>
                  <a:pt x="63" y="23"/>
                  <a:pt x="64" y="23"/>
                </a:cubicBezTo>
                <a:cubicBezTo>
                  <a:pt x="66" y="23"/>
                  <a:pt x="67" y="23"/>
                  <a:pt x="68" y="24"/>
                </a:cubicBezTo>
                <a:lnTo>
                  <a:pt x="67" y="19"/>
                </a:lnTo>
                <a:lnTo>
                  <a:pt x="70" y="19"/>
                </a:lnTo>
                <a:lnTo>
                  <a:pt x="71" y="33"/>
                </a:lnTo>
                <a:close/>
                <a:moveTo>
                  <a:pt x="63" y="28"/>
                </a:moveTo>
                <a:cubicBezTo>
                  <a:pt x="64" y="29"/>
                  <a:pt x="64" y="30"/>
                  <a:pt x="64" y="31"/>
                </a:cubicBezTo>
                <a:cubicBezTo>
                  <a:pt x="65" y="31"/>
                  <a:pt x="65" y="32"/>
                  <a:pt x="66" y="32"/>
                </a:cubicBezTo>
                <a:cubicBezTo>
                  <a:pt x="67" y="32"/>
                  <a:pt x="67" y="31"/>
                  <a:pt x="68" y="31"/>
                </a:cubicBezTo>
                <a:cubicBezTo>
                  <a:pt x="68" y="30"/>
                  <a:pt x="68" y="29"/>
                  <a:pt x="68" y="28"/>
                </a:cubicBezTo>
                <a:cubicBezTo>
                  <a:pt x="68" y="27"/>
                  <a:pt x="68" y="26"/>
                  <a:pt x="67" y="26"/>
                </a:cubicBezTo>
                <a:cubicBezTo>
                  <a:pt x="67" y="25"/>
                  <a:pt x="66" y="25"/>
                  <a:pt x="65" y="25"/>
                </a:cubicBezTo>
                <a:cubicBezTo>
                  <a:pt x="65" y="25"/>
                  <a:pt x="64" y="25"/>
                  <a:pt x="64" y="26"/>
                </a:cubicBezTo>
                <a:cubicBezTo>
                  <a:pt x="63" y="27"/>
                  <a:pt x="63" y="27"/>
                  <a:pt x="63" y="28"/>
                </a:cubicBezTo>
                <a:close/>
                <a:moveTo>
                  <a:pt x="73" y="21"/>
                </a:moveTo>
                <a:lnTo>
                  <a:pt x="73" y="18"/>
                </a:lnTo>
                <a:lnTo>
                  <a:pt x="75" y="18"/>
                </a:lnTo>
                <a:lnTo>
                  <a:pt x="76" y="21"/>
                </a:lnTo>
                <a:lnTo>
                  <a:pt x="73" y="21"/>
                </a:lnTo>
                <a:close/>
                <a:moveTo>
                  <a:pt x="74" y="33"/>
                </a:moveTo>
                <a:lnTo>
                  <a:pt x="73" y="22"/>
                </a:lnTo>
                <a:lnTo>
                  <a:pt x="76" y="22"/>
                </a:lnTo>
                <a:lnTo>
                  <a:pt x="77" y="33"/>
                </a:lnTo>
                <a:lnTo>
                  <a:pt x="74" y="33"/>
                </a:lnTo>
                <a:close/>
                <a:moveTo>
                  <a:pt x="83" y="21"/>
                </a:moveTo>
                <a:lnTo>
                  <a:pt x="84" y="24"/>
                </a:lnTo>
                <a:lnTo>
                  <a:pt x="82" y="24"/>
                </a:lnTo>
                <a:lnTo>
                  <a:pt x="82" y="28"/>
                </a:lnTo>
                <a:cubicBezTo>
                  <a:pt x="82" y="29"/>
                  <a:pt x="82" y="29"/>
                  <a:pt x="82" y="29"/>
                </a:cubicBezTo>
                <a:cubicBezTo>
                  <a:pt x="82" y="30"/>
                  <a:pt x="83" y="30"/>
                  <a:pt x="83" y="30"/>
                </a:cubicBezTo>
                <a:cubicBezTo>
                  <a:pt x="83" y="30"/>
                  <a:pt x="83" y="30"/>
                  <a:pt x="83" y="30"/>
                </a:cubicBezTo>
                <a:cubicBezTo>
                  <a:pt x="83" y="30"/>
                  <a:pt x="84" y="30"/>
                  <a:pt x="84" y="29"/>
                </a:cubicBezTo>
                <a:lnTo>
                  <a:pt x="85" y="32"/>
                </a:lnTo>
                <a:cubicBezTo>
                  <a:pt x="84" y="32"/>
                  <a:pt x="83" y="32"/>
                  <a:pt x="83" y="32"/>
                </a:cubicBezTo>
                <a:cubicBezTo>
                  <a:pt x="82" y="32"/>
                  <a:pt x="82" y="32"/>
                  <a:pt x="81" y="32"/>
                </a:cubicBezTo>
                <a:cubicBezTo>
                  <a:pt x="81" y="32"/>
                  <a:pt x="80" y="32"/>
                  <a:pt x="80" y="32"/>
                </a:cubicBezTo>
                <a:cubicBezTo>
                  <a:pt x="80" y="31"/>
                  <a:pt x="80" y="31"/>
                  <a:pt x="80" y="30"/>
                </a:cubicBezTo>
                <a:cubicBezTo>
                  <a:pt x="80" y="30"/>
                  <a:pt x="80" y="30"/>
                  <a:pt x="79" y="29"/>
                </a:cubicBezTo>
                <a:lnTo>
                  <a:pt x="79" y="24"/>
                </a:lnTo>
                <a:lnTo>
                  <a:pt x="78" y="24"/>
                </a:lnTo>
                <a:lnTo>
                  <a:pt x="77" y="22"/>
                </a:lnTo>
                <a:lnTo>
                  <a:pt x="79" y="22"/>
                </a:lnTo>
                <a:lnTo>
                  <a:pt x="79" y="20"/>
                </a:lnTo>
                <a:lnTo>
                  <a:pt x="81" y="18"/>
                </a:lnTo>
                <a:lnTo>
                  <a:pt x="82" y="22"/>
                </a:lnTo>
                <a:lnTo>
                  <a:pt x="83" y="21"/>
                </a:lnTo>
                <a:close/>
                <a:moveTo>
                  <a:pt x="93" y="31"/>
                </a:moveTo>
                <a:lnTo>
                  <a:pt x="93" y="29"/>
                </a:lnTo>
                <a:cubicBezTo>
                  <a:pt x="93" y="30"/>
                  <a:pt x="92" y="30"/>
                  <a:pt x="92" y="31"/>
                </a:cubicBezTo>
                <a:cubicBezTo>
                  <a:pt x="91" y="31"/>
                  <a:pt x="91" y="31"/>
                  <a:pt x="90" y="31"/>
                </a:cubicBezTo>
                <a:cubicBezTo>
                  <a:pt x="89" y="32"/>
                  <a:pt x="88" y="31"/>
                  <a:pt x="88" y="31"/>
                </a:cubicBezTo>
                <a:cubicBezTo>
                  <a:pt x="87" y="31"/>
                  <a:pt x="87" y="31"/>
                  <a:pt x="87" y="30"/>
                </a:cubicBezTo>
                <a:cubicBezTo>
                  <a:pt x="86" y="29"/>
                  <a:pt x="86" y="29"/>
                  <a:pt x="86" y="28"/>
                </a:cubicBezTo>
                <a:lnTo>
                  <a:pt x="85" y="21"/>
                </a:lnTo>
                <a:lnTo>
                  <a:pt x="88" y="21"/>
                </a:lnTo>
                <a:lnTo>
                  <a:pt x="89" y="26"/>
                </a:lnTo>
                <a:cubicBezTo>
                  <a:pt x="89" y="27"/>
                  <a:pt x="89" y="28"/>
                  <a:pt x="89" y="28"/>
                </a:cubicBezTo>
                <a:cubicBezTo>
                  <a:pt x="89" y="29"/>
                  <a:pt x="89" y="29"/>
                  <a:pt x="90" y="29"/>
                </a:cubicBezTo>
                <a:cubicBezTo>
                  <a:pt x="90" y="29"/>
                  <a:pt x="90" y="29"/>
                  <a:pt x="91" y="29"/>
                </a:cubicBezTo>
                <a:cubicBezTo>
                  <a:pt x="91" y="29"/>
                  <a:pt x="92" y="29"/>
                  <a:pt x="92" y="29"/>
                </a:cubicBezTo>
                <a:cubicBezTo>
                  <a:pt x="92" y="28"/>
                  <a:pt x="92" y="28"/>
                  <a:pt x="93" y="28"/>
                </a:cubicBezTo>
                <a:cubicBezTo>
                  <a:pt x="93" y="27"/>
                  <a:pt x="93" y="26"/>
                  <a:pt x="92" y="25"/>
                </a:cubicBezTo>
                <a:lnTo>
                  <a:pt x="92" y="21"/>
                </a:lnTo>
                <a:lnTo>
                  <a:pt x="95" y="20"/>
                </a:lnTo>
                <a:lnTo>
                  <a:pt x="96" y="31"/>
                </a:lnTo>
                <a:lnTo>
                  <a:pt x="93" y="31"/>
                </a:lnTo>
                <a:close/>
                <a:moveTo>
                  <a:pt x="101" y="30"/>
                </a:moveTo>
                <a:lnTo>
                  <a:pt x="99" y="30"/>
                </a:lnTo>
                <a:lnTo>
                  <a:pt x="98" y="20"/>
                </a:lnTo>
                <a:lnTo>
                  <a:pt x="100" y="20"/>
                </a:lnTo>
                <a:lnTo>
                  <a:pt x="100" y="21"/>
                </a:lnTo>
                <a:cubicBezTo>
                  <a:pt x="101" y="20"/>
                  <a:pt x="101" y="20"/>
                  <a:pt x="101" y="20"/>
                </a:cubicBezTo>
                <a:cubicBezTo>
                  <a:pt x="102" y="19"/>
                  <a:pt x="102" y="19"/>
                  <a:pt x="102" y="19"/>
                </a:cubicBezTo>
                <a:cubicBezTo>
                  <a:pt x="103" y="19"/>
                  <a:pt x="104" y="19"/>
                  <a:pt x="104" y="20"/>
                </a:cubicBezTo>
                <a:lnTo>
                  <a:pt x="104" y="22"/>
                </a:lnTo>
                <a:cubicBezTo>
                  <a:pt x="103" y="22"/>
                  <a:pt x="103" y="22"/>
                  <a:pt x="102" y="22"/>
                </a:cubicBezTo>
                <a:cubicBezTo>
                  <a:pt x="102" y="22"/>
                  <a:pt x="102" y="22"/>
                  <a:pt x="101" y="22"/>
                </a:cubicBezTo>
                <a:cubicBezTo>
                  <a:pt x="101" y="22"/>
                  <a:pt x="101" y="23"/>
                  <a:pt x="101" y="23"/>
                </a:cubicBezTo>
                <a:cubicBezTo>
                  <a:pt x="101" y="24"/>
                  <a:pt x="101" y="25"/>
                  <a:pt x="101" y="27"/>
                </a:cubicBezTo>
                <a:lnTo>
                  <a:pt x="101" y="30"/>
                </a:lnTo>
                <a:close/>
                <a:moveTo>
                  <a:pt x="112" y="26"/>
                </a:moveTo>
                <a:lnTo>
                  <a:pt x="115" y="26"/>
                </a:lnTo>
                <a:cubicBezTo>
                  <a:pt x="115" y="27"/>
                  <a:pt x="114" y="28"/>
                  <a:pt x="114" y="28"/>
                </a:cubicBezTo>
                <a:cubicBezTo>
                  <a:pt x="113" y="29"/>
                  <a:pt x="112" y="29"/>
                  <a:pt x="111" y="29"/>
                </a:cubicBezTo>
                <a:cubicBezTo>
                  <a:pt x="109" y="30"/>
                  <a:pt x="108" y="29"/>
                  <a:pt x="107" y="28"/>
                </a:cubicBezTo>
                <a:cubicBezTo>
                  <a:pt x="106" y="27"/>
                  <a:pt x="105" y="26"/>
                  <a:pt x="105" y="25"/>
                </a:cubicBezTo>
                <a:cubicBezTo>
                  <a:pt x="105" y="23"/>
                  <a:pt x="105" y="21"/>
                  <a:pt x="106" y="20"/>
                </a:cubicBezTo>
                <a:cubicBezTo>
                  <a:pt x="107" y="19"/>
                  <a:pt x="108" y="19"/>
                  <a:pt x="109" y="19"/>
                </a:cubicBezTo>
                <a:cubicBezTo>
                  <a:pt x="111" y="18"/>
                  <a:pt x="112" y="19"/>
                  <a:pt x="113" y="20"/>
                </a:cubicBezTo>
                <a:cubicBezTo>
                  <a:pt x="114" y="21"/>
                  <a:pt x="115" y="22"/>
                  <a:pt x="115" y="24"/>
                </a:cubicBezTo>
                <a:lnTo>
                  <a:pt x="108" y="25"/>
                </a:lnTo>
                <a:cubicBezTo>
                  <a:pt x="108" y="26"/>
                  <a:pt x="109" y="26"/>
                  <a:pt x="109" y="27"/>
                </a:cubicBezTo>
                <a:cubicBezTo>
                  <a:pt x="109" y="27"/>
                  <a:pt x="110" y="27"/>
                  <a:pt x="111" y="27"/>
                </a:cubicBezTo>
                <a:cubicBezTo>
                  <a:pt x="111" y="27"/>
                  <a:pt x="111" y="27"/>
                  <a:pt x="112" y="27"/>
                </a:cubicBezTo>
                <a:cubicBezTo>
                  <a:pt x="112" y="27"/>
                  <a:pt x="112" y="26"/>
                  <a:pt x="112" y="26"/>
                </a:cubicBezTo>
                <a:close/>
                <a:moveTo>
                  <a:pt x="112" y="23"/>
                </a:moveTo>
                <a:cubicBezTo>
                  <a:pt x="112" y="22"/>
                  <a:pt x="112" y="22"/>
                  <a:pt x="111" y="21"/>
                </a:cubicBezTo>
                <a:cubicBezTo>
                  <a:pt x="111" y="21"/>
                  <a:pt x="110" y="21"/>
                  <a:pt x="110" y="21"/>
                </a:cubicBezTo>
                <a:cubicBezTo>
                  <a:pt x="109" y="21"/>
                  <a:pt x="109" y="21"/>
                  <a:pt x="108" y="21"/>
                </a:cubicBezTo>
                <a:cubicBezTo>
                  <a:pt x="108" y="22"/>
                  <a:pt x="108" y="23"/>
                  <a:pt x="108" y="23"/>
                </a:cubicBezTo>
                <a:lnTo>
                  <a:pt x="112" y="23"/>
                </a:lnTo>
                <a:close/>
              </a:path>
            </a:pathLst>
          </a:custGeom>
          <a:solidFill>
            <a:srgbClr val="25221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endParaRPr lang="tr-TR" altLang="tr-TR"/>
          </a:p>
        </p:txBody>
      </p:sp>
    </p:spTree>
    <p:extLst>
      <p:ext uri="{BB962C8B-B14F-4D97-AF65-F5344CB8AC3E}">
        <p14:creationId xmlns:p14="http://schemas.microsoft.com/office/powerpoint/2010/main" xmlns="" val="20482027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416698521_d5c18a4025_o.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1138" y="2600325"/>
            <a:ext cx="3840162"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Başlık 1"/>
          <p:cNvSpPr>
            <a:spLocks noGrp="1"/>
          </p:cNvSpPr>
          <p:nvPr>
            <p:ph type="title"/>
          </p:nvPr>
        </p:nvSpPr>
        <p:spPr/>
        <p:txBody>
          <a:bodyPr/>
          <a:lstStyle/>
          <a:p>
            <a:endParaRPr lang="tr-TR"/>
          </a:p>
        </p:txBody>
      </p:sp>
    </p:spTree>
    <p:extLst>
      <p:ext uri="{BB962C8B-B14F-4D97-AF65-F5344CB8AC3E}">
        <p14:creationId xmlns:p14="http://schemas.microsoft.com/office/powerpoint/2010/main" xmlns="" val="2544737010"/>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tr-TR" altLang="tr-TR" dirty="0" smtClean="0">
                <a:solidFill>
                  <a:srgbClr val="FFFF00"/>
                </a:solidFill>
                <a:ea typeface="ＭＳ Ｐゴシック" charset="-128"/>
              </a:rPr>
              <a:t>Tanım ve ölçüm</a:t>
            </a:r>
            <a:endParaRPr lang="en-US" altLang="tr-TR" dirty="0" smtClean="0">
              <a:solidFill>
                <a:srgbClr val="FFFF00"/>
              </a:solidFill>
              <a:ea typeface="ＭＳ Ｐゴシック" charset="-128"/>
            </a:endParaRPr>
          </a:p>
        </p:txBody>
      </p:sp>
      <p:sp>
        <p:nvSpPr>
          <p:cNvPr id="23555" name="Rectangle 3"/>
          <p:cNvSpPr>
            <a:spLocks noGrp="1" noChangeArrowheads="1"/>
          </p:cNvSpPr>
          <p:nvPr>
            <p:ph type="body" idx="1"/>
          </p:nvPr>
        </p:nvSpPr>
        <p:spPr>
          <a:xfrm>
            <a:off x="935038" y="1649413"/>
            <a:ext cx="7772400" cy="4114800"/>
          </a:xfrm>
        </p:spPr>
        <p:txBody>
          <a:bodyPr/>
          <a:lstStyle/>
          <a:p>
            <a:pPr>
              <a:lnSpc>
                <a:spcPct val="80000"/>
              </a:lnSpc>
            </a:pPr>
            <a:endParaRPr lang="tr-TR" altLang="tr-TR" sz="2800" dirty="0" smtClean="0">
              <a:solidFill>
                <a:srgbClr val="FFFFFF"/>
              </a:solidFill>
              <a:ea typeface="ＭＳ Ｐゴシック" charset="-128"/>
            </a:endParaRPr>
          </a:p>
          <a:p>
            <a:pPr>
              <a:lnSpc>
                <a:spcPct val="80000"/>
              </a:lnSpc>
            </a:pPr>
            <a:r>
              <a:rPr lang="tr-TR" altLang="tr-TR" sz="2800" dirty="0" smtClean="0">
                <a:solidFill>
                  <a:srgbClr val="FFFFFF"/>
                </a:solidFill>
                <a:ea typeface="ＭＳ Ｐゴシック" charset="-128"/>
              </a:rPr>
              <a:t>Vücut yağ miktarının artması</a:t>
            </a:r>
            <a:r>
              <a:rPr lang="en-US" altLang="tr-TR" sz="2800" dirty="0" smtClean="0">
                <a:solidFill>
                  <a:srgbClr val="FFFFFF"/>
                </a:solidFill>
                <a:ea typeface="ＭＳ Ｐゴシック" charset="-128"/>
              </a:rPr>
              <a:t> </a:t>
            </a:r>
            <a:endParaRPr lang="tr-TR" altLang="tr-TR" sz="2800" dirty="0" smtClean="0">
              <a:solidFill>
                <a:srgbClr val="FFFFFF"/>
              </a:solidFill>
              <a:ea typeface="ＭＳ Ｐゴシック" charset="-128"/>
            </a:endParaRPr>
          </a:p>
          <a:p>
            <a:pPr>
              <a:lnSpc>
                <a:spcPct val="80000"/>
              </a:lnSpc>
            </a:pPr>
            <a:endParaRPr lang="en-US" altLang="tr-TR" sz="2800"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r>
              <a:rPr lang="tr-TR" altLang="tr-TR" dirty="0" smtClean="0">
                <a:solidFill>
                  <a:srgbClr val="FFFFFF"/>
                </a:solidFill>
                <a:ea typeface="ＭＳ Ｐゴシック" charset="-128"/>
              </a:rPr>
              <a:t>Kilo</a:t>
            </a:r>
          </a:p>
          <a:p>
            <a:pPr lvl="1">
              <a:lnSpc>
                <a:spcPct val="80000"/>
              </a:lnSpc>
            </a:pPr>
            <a:r>
              <a:rPr lang="tr-TR" altLang="tr-TR" sz="2800" dirty="0" smtClean="0">
                <a:solidFill>
                  <a:srgbClr val="FFFFFF"/>
                </a:solidFill>
                <a:ea typeface="ＭＳ Ｐゴシック" charset="-128"/>
              </a:rPr>
              <a:t>VKİ</a:t>
            </a:r>
            <a:r>
              <a:rPr lang="en-US" altLang="tr-TR" sz="2800" dirty="0" smtClean="0">
                <a:solidFill>
                  <a:srgbClr val="FFFFFF"/>
                </a:solidFill>
                <a:ea typeface="ＭＳ Ｐゴシック" charset="-128"/>
              </a:rPr>
              <a:t>=</a:t>
            </a:r>
            <a:r>
              <a:rPr lang="tr-TR" altLang="tr-TR" dirty="0" smtClean="0">
                <a:solidFill>
                  <a:srgbClr val="FFFFFF"/>
                </a:solidFill>
                <a:ea typeface="ＭＳ Ｐゴシック" charset="-128"/>
              </a:rPr>
              <a:t>Ağırlık (kg</a:t>
            </a:r>
            <a:r>
              <a:rPr lang="en-US" altLang="tr-TR" sz="2800" dirty="0" smtClean="0">
                <a:solidFill>
                  <a:srgbClr val="FFFFFF"/>
                </a:solidFill>
                <a:ea typeface="ＭＳ Ｐゴシック" charset="-128"/>
              </a:rPr>
              <a:t>)/</a:t>
            </a:r>
            <a:r>
              <a:rPr lang="tr-TR" altLang="tr-TR" sz="2800" dirty="0" smtClean="0">
                <a:solidFill>
                  <a:srgbClr val="FFFFFF"/>
                </a:solidFill>
                <a:ea typeface="ＭＳ Ｐゴシック" charset="-128"/>
              </a:rPr>
              <a:t> Boy (metre)</a:t>
            </a:r>
            <a:r>
              <a:rPr lang="en-US" altLang="tr-TR" sz="2800" baseline="30000" dirty="0" smtClean="0">
                <a:solidFill>
                  <a:srgbClr val="FFFFFF"/>
                </a:solidFill>
                <a:ea typeface="ＭＳ Ｐゴシック" charset="-128"/>
              </a:rPr>
              <a:t>2</a:t>
            </a:r>
            <a:endParaRPr lang="tr-TR" altLang="tr-TR" baseline="30000"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endParaRPr lang="tr-TR" altLang="tr-TR" dirty="0" smtClean="0">
              <a:solidFill>
                <a:srgbClr val="FFFFFF"/>
              </a:solidFill>
              <a:ea typeface="ＭＳ Ｐゴシック" charset="-128"/>
            </a:endParaRPr>
          </a:p>
          <a:p>
            <a:pPr lvl="1">
              <a:lnSpc>
                <a:spcPct val="80000"/>
              </a:lnSpc>
            </a:pPr>
            <a:r>
              <a:rPr lang="tr-TR" altLang="tr-TR" dirty="0" smtClean="0">
                <a:solidFill>
                  <a:srgbClr val="FFFFFF"/>
                </a:solidFill>
                <a:ea typeface="ＭＳ Ｐゴシック" charset="-128"/>
              </a:rPr>
              <a:t>Bel çevresi</a:t>
            </a:r>
            <a:r>
              <a:rPr lang="en-US" altLang="tr-TR" dirty="0" smtClean="0">
                <a:solidFill>
                  <a:srgbClr val="FFFFFF"/>
                </a:solidFill>
                <a:ea typeface="ＭＳ Ｐゴシック" charset="-128"/>
              </a:rPr>
              <a:t> </a:t>
            </a:r>
            <a:r>
              <a:rPr lang="tr-TR" altLang="tr-TR" dirty="0" smtClean="0">
                <a:solidFill>
                  <a:srgbClr val="FFFFFF"/>
                </a:solidFill>
                <a:ea typeface="ＭＳ Ｐゴシック" charset="-128"/>
              </a:rPr>
              <a:t>(♀ 88 cm   ; ♂102 cm)</a:t>
            </a:r>
          </a:p>
          <a:p>
            <a:pPr lvl="1">
              <a:lnSpc>
                <a:spcPct val="80000"/>
              </a:lnSpc>
              <a:buNone/>
            </a:pPr>
            <a:endParaRPr lang="en-US" altLang="tr-TR" sz="2800" dirty="0" smtClean="0">
              <a:solidFill>
                <a:srgbClr val="FFFFFF"/>
              </a:solidFill>
              <a:ea typeface="ＭＳ Ｐゴシック" charset="-128"/>
            </a:endParaRPr>
          </a:p>
        </p:txBody>
      </p:sp>
      <p:grpSp>
        <p:nvGrpSpPr>
          <p:cNvPr id="4" name="Group 4"/>
          <p:cNvGrpSpPr>
            <a:grpSpLocks/>
          </p:cNvGrpSpPr>
          <p:nvPr/>
        </p:nvGrpSpPr>
        <p:grpSpPr bwMode="auto">
          <a:xfrm>
            <a:off x="6228184" y="1196752"/>
            <a:ext cx="2627784" cy="2736304"/>
            <a:chOff x="384" y="1152"/>
            <a:chExt cx="2208" cy="2832"/>
          </a:xfrm>
        </p:grpSpPr>
        <p:sp>
          <p:nvSpPr>
            <p:cNvPr id="5" name="Rectangle 5"/>
            <p:cNvSpPr>
              <a:spLocks noChangeArrowheads="1"/>
            </p:cNvSpPr>
            <p:nvPr/>
          </p:nvSpPr>
          <p:spPr bwMode="auto">
            <a:xfrm>
              <a:off x="384" y="1152"/>
              <a:ext cx="2208" cy="2832"/>
            </a:xfrm>
            <a:prstGeom prst="rect">
              <a:avLst/>
            </a:prstGeom>
            <a:solidFill>
              <a:schemeClr val="tx2"/>
            </a:solidFill>
            <a:ln w="12700">
              <a:solidFill>
                <a:schemeClr val="tx1"/>
              </a:solidFill>
              <a:miter lim="800000"/>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Char char="•"/>
                <a:defRPr sz="3200">
                  <a:solidFill>
                    <a:schemeClr val="bg1"/>
                  </a:solidFill>
                  <a:latin typeface="Arial" pitchFamily="34" charset="0"/>
                </a:defRPr>
              </a:lvl1pPr>
              <a:lvl2pPr marL="742950" indent="-285750" eaLnBrk="0" hangingPunct="0">
                <a:spcBef>
                  <a:spcPct val="20000"/>
                </a:spcBef>
                <a:buClr>
                  <a:schemeClr val="hlink"/>
                </a:buClr>
                <a:buSzPct val="75000"/>
                <a:buChar char="•"/>
                <a:defRPr sz="2800">
                  <a:solidFill>
                    <a:schemeClr val="bg1"/>
                  </a:solidFill>
                  <a:latin typeface="Arial" pitchFamily="34" charset="0"/>
                </a:defRPr>
              </a:lvl2pPr>
              <a:lvl3pPr marL="1143000" indent="-228600" eaLnBrk="0" hangingPunct="0">
                <a:spcBef>
                  <a:spcPct val="20000"/>
                </a:spcBef>
                <a:buClr>
                  <a:schemeClr val="hlink"/>
                </a:buClr>
                <a:buSzPct val="75000"/>
                <a:buChar char="•"/>
                <a:defRPr sz="2400">
                  <a:solidFill>
                    <a:schemeClr val="bg1"/>
                  </a:solidFill>
                  <a:latin typeface="Arial" pitchFamily="34" charset="0"/>
                </a:defRPr>
              </a:lvl3pPr>
              <a:lvl4pPr marL="1600200" indent="-228600" eaLnBrk="0" hangingPunct="0">
                <a:spcBef>
                  <a:spcPct val="20000"/>
                </a:spcBef>
                <a:buClr>
                  <a:schemeClr val="hlink"/>
                </a:buClr>
                <a:buSzPct val="75000"/>
                <a:buChar char="•"/>
                <a:defRPr sz="2000">
                  <a:solidFill>
                    <a:schemeClr val="bg1"/>
                  </a:solidFill>
                  <a:latin typeface="Arial" pitchFamily="34" charset="0"/>
                </a:defRPr>
              </a:lvl4pPr>
              <a:lvl5pPr marL="2057400" indent="-228600" eaLnBrk="0" hangingPunct="0">
                <a:spcBef>
                  <a:spcPct val="20000"/>
                </a:spcBef>
                <a:buClr>
                  <a:schemeClr val="hlink"/>
                </a:buClr>
                <a:buSzPct val="75000"/>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hlink"/>
                </a:buClr>
                <a:buSzPct val="75000"/>
                <a:buChar char="•"/>
                <a:defRPr sz="2000">
                  <a:solidFill>
                    <a:schemeClr val="bg1"/>
                  </a:solidFill>
                  <a:latin typeface="Arial" pitchFamily="34" charset="0"/>
                </a:defRPr>
              </a:lvl9pPr>
            </a:lstStyle>
            <a:p>
              <a:pPr eaLnBrk="1" fontAlgn="base" hangingPunct="1">
                <a:spcBef>
                  <a:spcPct val="0"/>
                </a:spcBef>
                <a:spcAft>
                  <a:spcPct val="0"/>
                </a:spcAft>
                <a:buClrTx/>
                <a:buFontTx/>
                <a:buNone/>
              </a:pPr>
              <a:endParaRPr lang="tr-TR" altLang="tr-TR" sz="1800">
                <a:solidFill>
                  <a:srgbClr val="FFFFFF"/>
                </a:solidFill>
              </a:endParaRPr>
            </a:p>
          </p:txBody>
        </p:sp>
        <p:pic>
          <p:nvPicPr>
            <p:cNvPr id="6" name="Picture 6" descr="NAS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 y="1248"/>
              <a:ext cx="2043"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4328" y="4437112"/>
            <a:ext cx="1090613" cy="168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5230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tr-TR" smtClean="0">
                <a:solidFill>
                  <a:srgbClr val="FFFF00"/>
                </a:solidFill>
                <a:ea typeface="ＭＳ Ｐゴシック" charset="-128"/>
              </a:rPr>
              <a:t>Genetic bases of obesity</a:t>
            </a:r>
          </a:p>
        </p:txBody>
      </p:sp>
      <p:sp>
        <p:nvSpPr>
          <p:cNvPr id="52227" name="Rectangle 3"/>
          <p:cNvSpPr>
            <a:spLocks noGrp="1" noChangeArrowheads="1"/>
          </p:cNvSpPr>
          <p:nvPr>
            <p:ph type="body" idx="1"/>
          </p:nvPr>
        </p:nvSpPr>
        <p:spPr>
          <a:xfrm>
            <a:off x="915988" y="1611313"/>
            <a:ext cx="7772400" cy="4114800"/>
          </a:xfrm>
        </p:spPr>
        <p:txBody>
          <a:bodyPr/>
          <a:lstStyle/>
          <a:p>
            <a:pPr>
              <a:lnSpc>
                <a:spcPct val="90000"/>
              </a:lnSpc>
            </a:pPr>
            <a:r>
              <a:rPr lang="en-US" altLang="tr-TR" smtClean="0">
                <a:solidFill>
                  <a:srgbClr val="FFFFFF"/>
                </a:solidFill>
                <a:ea typeface="ＭＳ Ｐゴシック" charset="-128"/>
              </a:rPr>
              <a:t>Big genetic component</a:t>
            </a:r>
          </a:p>
          <a:p>
            <a:pPr lvl="1">
              <a:lnSpc>
                <a:spcPct val="90000"/>
              </a:lnSpc>
            </a:pPr>
            <a:r>
              <a:rPr lang="en-US" altLang="tr-TR" smtClean="0">
                <a:solidFill>
                  <a:srgbClr val="FFFFFF"/>
                </a:solidFill>
                <a:ea typeface="ＭＳ Ｐゴシック" charset="-128"/>
              </a:rPr>
              <a:t>Estimated at 40-70%</a:t>
            </a:r>
          </a:p>
          <a:p>
            <a:pPr>
              <a:lnSpc>
                <a:spcPct val="90000"/>
              </a:lnSpc>
            </a:pPr>
            <a:r>
              <a:rPr lang="en-US" altLang="tr-TR" smtClean="0">
                <a:solidFill>
                  <a:srgbClr val="FFFFFF"/>
                </a:solidFill>
                <a:ea typeface="ＭＳ Ｐゴシック" charset="-128"/>
              </a:rPr>
              <a:t>Most of obesity polygeneic or oligogeneic</a:t>
            </a:r>
          </a:p>
          <a:p>
            <a:pPr lvl="1">
              <a:lnSpc>
                <a:spcPct val="90000"/>
              </a:lnSpc>
            </a:pPr>
            <a:r>
              <a:rPr lang="en-US" altLang="tr-TR" smtClean="0">
                <a:solidFill>
                  <a:srgbClr val="FFFFFF"/>
                </a:solidFill>
                <a:ea typeface="ＭＳ Ｐゴシック" charset="-128"/>
              </a:rPr>
              <a:t>Thrifty gene hypothesis</a:t>
            </a:r>
          </a:p>
          <a:p>
            <a:pPr>
              <a:lnSpc>
                <a:spcPct val="90000"/>
              </a:lnSpc>
            </a:pPr>
            <a:r>
              <a:rPr lang="en-US" altLang="tr-TR" smtClean="0">
                <a:solidFill>
                  <a:srgbClr val="FFFFFF"/>
                </a:solidFill>
                <a:ea typeface="ＭＳ Ｐゴシック" charset="-128"/>
              </a:rPr>
              <a:t>Monogeneic forms of obesity</a:t>
            </a:r>
          </a:p>
          <a:p>
            <a:pPr lvl="1">
              <a:lnSpc>
                <a:spcPct val="90000"/>
              </a:lnSpc>
            </a:pPr>
            <a:r>
              <a:rPr lang="en-US" altLang="tr-TR" smtClean="0">
                <a:solidFill>
                  <a:srgbClr val="FFFFFF"/>
                </a:solidFill>
                <a:ea typeface="ＭＳ Ｐゴシック" charset="-128"/>
              </a:rPr>
              <a:t>Isolated genes</a:t>
            </a:r>
          </a:p>
          <a:p>
            <a:pPr lvl="1">
              <a:lnSpc>
                <a:spcPct val="90000"/>
              </a:lnSpc>
            </a:pPr>
            <a:r>
              <a:rPr lang="en-US" altLang="tr-TR" smtClean="0">
                <a:solidFill>
                  <a:srgbClr val="FFFFFF"/>
                </a:solidFill>
                <a:ea typeface="ＭＳ Ｐゴシック" charset="-128"/>
              </a:rPr>
              <a:t>Syndromic obesity</a:t>
            </a: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p:txBody>
      </p:sp>
    </p:spTree>
    <p:extLst>
      <p:ext uri="{BB962C8B-B14F-4D97-AF65-F5344CB8AC3E}">
        <p14:creationId xmlns:p14="http://schemas.microsoft.com/office/powerpoint/2010/main" xmlns="" val="2346780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tr-TR" smtClean="0">
                <a:solidFill>
                  <a:srgbClr val="FFFF00"/>
                </a:solidFill>
                <a:ea typeface="ＭＳ Ｐゴシック" charset="-128"/>
              </a:rPr>
              <a:t>Monogeneic obesity</a:t>
            </a:r>
          </a:p>
        </p:txBody>
      </p:sp>
      <p:sp>
        <p:nvSpPr>
          <p:cNvPr id="53251" name="Rectangle 3"/>
          <p:cNvSpPr>
            <a:spLocks noGrp="1" noChangeArrowheads="1"/>
          </p:cNvSpPr>
          <p:nvPr>
            <p:ph type="body" idx="1"/>
          </p:nvPr>
        </p:nvSpPr>
        <p:spPr>
          <a:xfrm>
            <a:off x="915988" y="1611313"/>
            <a:ext cx="7772400" cy="4114800"/>
          </a:xfrm>
        </p:spPr>
        <p:txBody>
          <a:bodyPr/>
          <a:lstStyle/>
          <a:p>
            <a:r>
              <a:rPr lang="en-US" altLang="tr-TR" smtClean="0">
                <a:solidFill>
                  <a:srgbClr val="FFFFFF"/>
                </a:solidFill>
                <a:ea typeface="ＭＳ Ｐゴシック" charset="-128"/>
              </a:rPr>
              <a:t>Leptin</a:t>
            </a:r>
          </a:p>
          <a:p>
            <a:pPr lvl="1"/>
            <a:r>
              <a:rPr lang="en-US" altLang="tr-TR" smtClean="0">
                <a:solidFill>
                  <a:srgbClr val="FFFFFF"/>
                </a:solidFill>
                <a:ea typeface="ＭＳ Ｐゴシック" charset="-128"/>
              </a:rPr>
              <a:t>A few families</a:t>
            </a:r>
          </a:p>
          <a:p>
            <a:r>
              <a:rPr lang="en-US" altLang="tr-TR" smtClean="0">
                <a:solidFill>
                  <a:srgbClr val="FFFFFF"/>
                </a:solidFill>
                <a:ea typeface="ＭＳ Ｐゴシック" charset="-128"/>
              </a:rPr>
              <a:t>Leptin receptor</a:t>
            </a:r>
          </a:p>
          <a:p>
            <a:pPr lvl="1"/>
            <a:r>
              <a:rPr lang="en-US" altLang="tr-TR" smtClean="0">
                <a:solidFill>
                  <a:srgbClr val="FFFFFF"/>
                </a:solidFill>
                <a:ea typeface="ＭＳ Ｐゴシック" charset="-128"/>
              </a:rPr>
              <a:t>A single family</a:t>
            </a:r>
          </a:p>
          <a:p>
            <a:r>
              <a:rPr lang="en-US" altLang="tr-TR" smtClean="0">
                <a:solidFill>
                  <a:srgbClr val="FFFFFF"/>
                </a:solidFill>
                <a:ea typeface="ＭＳ Ｐゴシック" charset="-128"/>
              </a:rPr>
              <a:t>MC4-Receptor</a:t>
            </a:r>
          </a:p>
          <a:p>
            <a:pPr lvl="1"/>
            <a:r>
              <a:rPr lang="en-US" altLang="tr-TR" smtClean="0">
                <a:solidFill>
                  <a:srgbClr val="FFFFFF"/>
                </a:solidFill>
                <a:ea typeface="ＭＳ Ｐゴシック" charset="-128"/>
              </a:rPr>
              <a:t>Most common defect</a:t>
            </a:r>
          </a:p>
        </p:txBody>
      </p:sp>
    </p:spTree>
    <p:extLst>
      <p:ext uri="{BB962C8B-B14F-4D97-AF65-F5344CB8AC3E}">
        <p14:creationId xmlns:p14="http://schemas.microsoft.com/office/powerpoint/2010/main" xmlns="" val="2227064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tr-TR" smtClean="0">
                <a:solidFill>
                  <a:srgbClr val="FFFF00"/>
                </a:solidFill>
                <a:ea typeface="ＭＳ Ｐゴシック" charset="-128"/>
              </a:rPr>
              <a:t>Endocrine Causes of Obesity</a:t>
            </a:r>
          </a:p>
        </p:txBody>
      </p:sp>
      <p:sp>
        <p:nvSpPr>
          <p:cNvPr id="54275" name="Rectangle 3"/>
          <p:cNvSpPr>
            <a:spLocks noGrp="1" noChangeArrowheads="1"/>
          </p:cNvSpPr>
          <p:nvPr>
            <p:ph type="body" idx="1"/>
          </p:nvPr>
        </p:nvSpPr>
        <p:spPr>
          <a:xfrm>
            <a:off x="915988" y="1611313"/>
            <a:ext cx="7772400" cy="4114800"/>
          </a:xfrm>
        </p:spPr>
        <p:txBody>
          <a:bodyPr/>
          <a:lstStyle/>
          <a:p>
            <a:pPr>
              <a:buClr>
                <a:srgbClr val="FF3300"/>
              </a:buClr>
              <a:buFont typeface="Wingdings" charset="2"/>
              <a:buChar char="n"/>
            </a:pPr>
            <a:r>
              <a:rPr lang="en-US" altLang="tr-TR" smtClean="0">
                <a:solidFill>
                  <a:srgbClr val="FFFFFF"/>
                </a:solidFill>
                <a:ea typeface="ＭＳ Ｐゴシック" charset="-128"/>
              </a:rPr>
              <a:t>Hypothalamic injury or tumor</a:t>
            </a:r>
          </a:p>
          <a:p>
            <a:pPr>
              <a:buClr>
                <a:srgbClr val="FF3300"/>
              </a:buClr>
              <a:buFont typeface="Wingdings" charset="2"/>
              <a:buChar char="n"/>
            </a:pPr>
            <a:r>
              <a:rPr lang="en-US" altLang="tr-TR" smtClean="0">
                <a:solidFill>
                  <a:srgbClr val="FFFFFF"/>
                </a:solidFill>
                <a:ea typeface="ＭＳ Ｐゴシック" charset="-128"/>
              </a:rPr>
              <a:t>Cushing’s syndrome</a:t>
            </a:r>
          </a:p>
          <a:p>
            <a:pPr lvl="1">
              <a:buClr>
                <a:srgbClr val="0000FF"/>
              </a:buClr>
              <a:buFont typeface="Wingdings" charset="2"/>
              <a:buChar char="n"/>
            </a:pPr>
            <a:r>
              <a:rPr lang="en-US" altLang="tr-TR" smtClean="0">
                <a:solidFill>
                  <a:srgbClr val="FFFFFF"/>
                </a:solidFill>
                <a:ea typeface="ＭＳ Ｐゴシック" charset="-128"/>
              </a:rPr>
              <a:t>Hypothyroidism</a:t>
            </a:r>
          </a:p>
          <a:p>
            <a:pPr lvl="1">
              <a:buClr>
                <a:srgbClr val="0000FF"/>
              </a:buClr>
              <a:buFont typeface="Wingdings" charset="2"/>
              <a:buChar char="n"/>
            </a:pPr>
            <a:r>
              <a:rPr lang="en-US" altLang="tr-TR" smtClean="0">
                <a:solidFill>
                  <a:srgbClr val="FFFFFF"/>
                </a:solidFill>
                <a:ea typeface="ＭＳ Ｐゴシック" charset="-128"/>
              </a:rPr>
              <a:t>Hypogonadism</a:t>
            </a:r>
          </a:p>
          <a:p>
            <a:pPr lvl="1">
              <a:buClr>
                <a:srgbClr val="0000FF"/>
              </a:buClr>
              <a:buFont typeface="Wingdings" charset="2"/>
              <a:buChar char="n"/>
            </a:pPr>
            <a:r>
              <a:rPr lang="en-US" altLang="tr-TR" smtClean="0">
                <a:solidFill>
                  <a:srgbClr val="FFFFFF"/>
                </a:solidFill>
                <a:ea typeface="ＭＳ Ｐゴシック" charset="-128"/>
              </a:rPr>
              <a:t>Growth hormone deficiency</a:t>
            </a:r>
          </a:p>
          <a:p>
            <a:pPr>
              <a:buClr>
                <a:srgbClr val="FF3300"/>
              </a:buClr>
              <a:buFont typeface="Wingdings" charset="2"/>
              <a:buChar char="n"/>
            </a:pPr>
            <a:r>
              <a:rPr lang="en-US" altLang="tr-TR" smtClean="0">
                <a:solidFill>
                  <a:srgbClr val="FFFFFF"/>
                </a:solidFill>
                <a:ea typeface="ＭＳ Ｐゴシック" charset="-128"/>
              </a:rPr>
              <a:t>Polycystic ovarian syndrome</a:t>
            </a:r>
          </a:p>
          <a:p>
            <a:pPr lvl="1">
              <a:buClr>
                <a:srgbClr val="0000FF"/>
              </a:buClr>
              <a:buFont typeface="Wingdings" charset="2"/>
              <a:buChar char="n"/>
            </a:pPr>
            <a:r>
              <a:rPr lang="en-US" altLang="tr-TR" smtClean="0">
                <a:solidFill>
                  <a:srgbClr val="FFFFFF"/>
                </a:solidFill>
                <a:ea typeface="ＭＳ Ｐゴシック" charset="-128"/>
              </a:rPr>
              <a:t>Manifestation of obesity versus cause</a:t>
            </a: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p:txBody>
      </p:sp>
    </p:spTree>
    <p:extLst>
      <p:ext uri="{BB962C8B-B14F-4D97-AF65-F5344CB8AC3E}">
        <p14:creationId xmlns:p14="http://schemas.microsoft.com/office/powerpoint/2010/main" xmlns="" val="354037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tr-TR" smtClean="0">
                <a:solidFill>
                  <a:srgbClr val="FFFF00"/>
                </a:solidFill>
                <a:ea typeface="ＭＳ Ｐゴシック" charset="-128"/>
              </a:rPr>
              <a:t>Medical Risks of Obesity</a:t>
            </a:r>
          </a:p>
        </p:txBody>
      </p:sp>
      <p:sp>
        <p:nvSpPr>
          <p:cNvPr id="56323" name="Rectangle 3"/>
          <p:cNvSpPr>
            <a:spLocks noGrp="1" noChangeArrowheads="1"/>
          </p:cNvSpPr>
          <p:nvPr>
            <p:ph type="body" idx="1"/>
          </p:nvPr>
        </p:nvSpPr>
        <p:spPr>
          <a:xfrm>
            <a:off x="776288" y="1255713"/>
            <a:ext cx="7772400" cy="4114800"/>
          </a:xfrm>
        </p:spPr>
        <p:txBody>
          <a:bodyPr/>
          <a:lstStyle/>
          <a:p>
            <a:pPr>
              <a:lnSpc>
                <a:spcPct val="80000"/>
              </a:lnSpc>
            </a:pPr>
            <a:r>
              <a:rPr lang="en-US" altLang="tr-TR" sz="2800" smtClean="0">
                <a:solidFill>
                  <a:srgbClr val="FFFFFF"/>
                </a:solidFill>
                <a:ea typeface="ＭＳ Ｐゴシック" charset="-128"/>
              </a:rPr>
              <a:t>Mortality (less in African Americans)</a:t>
            </a:r>
          </a:p>
          <a:p>
            <a:pPr>
              <a:lnSpc>
                <a:spcPct val="80000"/>
              </a:lnSpc>
            </a:pPr>
            <a:r>
              <a:rPr lang="en-US" altLang="tr-TR" sz="2800" smtClean="0">
                <a:solidFill>
                  <a:srgbClr val="FFFFFF"/>
                </a:solidFill>
                <a:ea typeface="ＭＳ Ｐゴシック" charset="-128"/>
              </a:rPr>
              <a:t>Insulin resistance/Type 2 diabetes</a:t>
            </a:r>
          </a:p>
          <a:p>
            <a:pPr>
              <a:lnSpc>
                <a:spcPct val="80000"/>
              </a:lnSpc>
            </a:pPr>
            <a:r>
              <a:rPr lang="en-US" altLang="tr-TR" sz="2800" smtClean="0">
                <a:solidFill>
                  <a:srgbClr val="FFFFFF"/>
                </a:solidFill>
                <a:ea typeface="ＭＳ Ｐゴシック" charset="-128"/>
              </a:rPr>
              <a:t>Hypertension</a:t>
            </a:r>
          </a:p>
          <a:p>
            <a:pPr>
              <a:lnSpc>
                <a:spcPct val="80000"/>
              </a:lnSpc>
            </a:pPr>
            <a:r>
              <a:rPr lang="en-US" altLang="tr-TR" sz="2800" smtClean="0">
                <a:solidFill>
                  <a:srgbClr val="FFFFFF"/>
                </a:solidFill>
                <a:ea typeface="ＭＳ Ｐゴシック" charset="-128"/>
              </a:rPr>
              <a:t>Hyperlipidemia</a:t>
            </a:r>
          </a:p>
          <a:p>
            <a:pPr>
              <a:lnSpc>
                <a:spcPct val="80000"/>
              </a:lnSpc>
            </a:pPr>
            <a:r>
              <a:rPr lang="en-US" altLang="tr-TR" sz="2800" smtClean="0">
                <a:solidFill>
                  <a:srgbClr val="FFFFFF"/>
                </a:solidFill>
                <a:ea typeface="ＭＳ Ｐゴシック" charset="-128"/>
              </a:rPr>
              <a:t>Arthritis</a:t>
            </a:r>
          </a:p>
          <a:p>
            <a:pPr>
              <a:lnSpc>
                <a:spcPct val="80000"/>
              </a:lnSpc>
            </a:pPr>
            <a:r>
              <a:rPr lang="en-US" altLang="tr-TR" sz="2800" smtClean="0">
                <a:solidFill>
                  <a:srgbClr val="FFFFFF"/>
                </a:solidFill>
                <a:ea typeface="ＭＳ Ｐゴシック" charset="-128"/>
              </a:rPr>
              <a:t>Obesity/hypoventilation syndrome=sleep apnea</a:t>
            </a:r>
          </a:p>
          <a:p>
            <a:pPr>
              <a:lnSpc>
                <a:spcPct val="80000"/>
              </a:lnSpc>
            </a:pPr>
            <a:r>
              <a:rPr lang="en-US" altLang="tr-TR" sz="2800" smtClean="0">
                <a:solidFill>
                  <a:srgbClr val="FFFFFF"/>
                </a:solidFill>
                <a:ea typeface="ＭＳ Ｐゴシック" charset="-128"/>
              </a:rPr>
              <a:t>Gallbladder disease</a:t>
            </a:r>
          </a:p>
          <a:p>
            <a:pPr>
              <a:lnSpc>
                <a:spcPct val="80000"/>
              </a:lnSpc>
            </a:pPr>
            <a:r>
              <a:rPr lang="en-US" altLang="tr-TR" sz="2800" smtClean="0">
                <a:solidFill>
                  <a:srgbClr val="FFFFFF"/>
                </a:solidFill>
                <a:ea typeface="ＭＳ Ｐゴシック" charset="-128"/>
              </a:rPr>
              <a:t>Cancer (breast, colon, prostate, ovarian, endometrial)</a:t>
            </a:r>
          </a:p>
          <a:p>
            <a:pPr>
              <a:lnSpc>
                <a:spcPct val="80000"/>
              </a:lnSpc>
            </a:pPr>
            <a:endParaRPr lang="en-US" altLang="tr-TR" sz="2800" smtClean="0">
              <a:solidFill>
                <a:srgbClr val="FFFFFF"/>
              </a:solidFill>
              <a:ea typeface="ＭＳ Ｐゴシック" charset="-128"/>
            </a:endParaRPr>
          </a:p>
          <a:p>
            <a:pPr>
              <a:lnSpc>
                <a:spcPct val="80000"/>
              </a:lnSpc>
              <a:buFont typeface="Wingdings" charset="2"/>
              <a:buNone/>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p:txBody>
      </p:sp>
      <p:sp>
        <p:nvSpPr>
          <p:cNvPr id="56324" name="Text Box 4"/>
          <p:cNvSpPr txBox="1">
            <a:spLocks noChangeArrowheads="1"/>
          </p:cNvSpPr>
          <p:nvPr/>
        </p:nvSpPr>
        <p:spPr bwMode="auto">
          <a:xfrm>
            <a:off x="1043608" y="5517232"/>
            <a:ext cx="39423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i="1" dirty="0">
                <a:solidFill>
                  <a:srgbClr val="FFFFFF"/>
                </a:solidFill>
              </a:rPr>
              <a:t>Not increased: </a:t>
            </a:r>
            <a:r>
              <a:rPr lang="en-US" altLang="tr-TR" i="1" dirty="0" smtClean="0">
                <a:solidFill>
                  <a:srgbClr val="FFFFFF"/>
                </a:solidFill>
              </a:rPr>
              <a:t>osteoporosis</a:t>
            </a:r>
            <a:endParaRPr lang="en-US" altLang="tr-TR" i="1" dirty="0">
              <a:solidFill>
                <a:srgbClr val="FFFFFF"/>
              </a:solidFill>
            </a:endParaRPr>
          </a:p>
        </p:txBody>
      </p:sp>
    </p:spTree>
    <p:extLst>
      <p:ext uri="{BB962C8B-B14F-4D97-AF65-F5344CB8AC3E}">
        <p14:creationId xmlns:p14="http://schemas.microsoft.com/office/powerpoint/2010/main" xmlns="" val="3727866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tr-TR" smtClean="0">
                <a:solidFill>
                  <a:srgbClr val="FFFF00"/>
                </a:solidFill>
                <a:ea typeface="ＭＳ Ｐゴシック" charset="-128"/>
              </a:rPr>
              <a:t>Obesity treatment</a:t>
            </a:r>
          </a:p>
        </p:txBody>
      </p:sp>
      <p:sp>
        <p:nvSpPr>
          <p:cNvPr id="57347" name="Rectangle 3"/>
          <p:cNvSpPr>
            <a:spLocks noGrp="1" noChangeArrowheads="1"/>
          </p:cNvSpPr>
          <p:nvPr>
            <p:ph type="body" idx="1"/>
          </p:nvPr>
        </p:nvSpPr>
        <p:spPr>
          <a:xfrm>
            <a:off x="1182688" y="1357313"/>
            <a:ext cx="7772400" cy="4775200"/>
          </a:xfrm>
        </p:spPr>
        <p:txBody>
          <a:bodyPr/>
          <a:lstStyle/>
          <a:p>
            <a:pPr>
              <a:lnSpc>
                <a:spcPct val="90000"/>
              </a:lnSpc>
            </a:pPr>
            <a:r>
              <a:rPr lang="en-US" altLang="tr-TR" smtClean="0">
                <a:solidFill>
                  <a:srgbClr val="FFFFFF"/>
                </a:solidFill>
                <a:ea typeface="ＭＳ Ｐゴシック" charset="-128"/>
              </a:rPr>
              <a:t>Goals of treatment</a:t>
            </a:r>
          </a:p>
          <a:p>
            <a:pPr>
              <a:lnSpc>
                <a:spcPct val="90000"/>
              </a:lnSpc>
            </a:pPr>
            <a:r>
              <a:rPr lang="en-US" altLang="tr-TR" smtClean="0">
                <a:solidFill>
                  <a:srgbClr val="FFFFFF"/>
                </a:solidFill>
                <a:ea typeface="ＭＳ Ｐゴシック" charset="-128"/>
              </a:rPr>
              <a:t>Prevention</a:t>
            </a:r>
          </a:p>
          <a:p>
            <a:pPr>
              <a:lnSpc>
                <a:spcPct val="90000"/>
              </a:lnSpc>
            </a:pPr>
            <a:r>
              <a:rPr lang="en-US" altLang="tr-TR" smtClean="0">
                <a:solidFill>
                  <a:srgbClr val="FFFFFF"/>
                </a:solidFill>
                <a:ea typeface="ＭＳ Ｐゴシック" charset="-128"/>
              </a:rPr>
              <a:t>Diet</a:t>
            </a:r>
          </a:p>
          <a:p>
            <a:pPr>
              <a:lnSpc>
                <a:spcPct val="90000"/>
              </a:lnSpc>
            </a:pPr>
            <a:r>
              <a:rPr lang="en-US" altLang="tr-TR" smtClean="0">
                <a:solidFill>
                  <a:srgbClr val="FFFFFF"/>
                </a:solidFill>
                <a:ea typeface="ＭＳ Ｐゴシック" charset="-128"/>
              </a:rPr>
              <a:t>Exercise</a:t>
            </a:r>
          </a:p>
          <a:p>
            <a:pPr>
              <a:lnSpc>
                <a:spcPct val="90000"/>
              </a:lnSpc>
            </a:pPr>
            <a:r>
              <a:rPr lang="en-US" altLang="tr-TR" smtClean="0">
                <a:solidFill>
                  <a:srgbClr val="FFFFFF"/>
                </a:solidFill>
                <a:ea typeface="ＭＳ Ｐゴシック" charset="-128"/>
              </a:rPr>
              <a:t>Behavior modification</a:t>
            </a:r>
          </a:p>
          <a:p>
            <a:pPr>
              <a:lnSpc>
                <a:spcPct val="90000"/>
              </a:lnSpc>
            </a:pPr>
            <a:r>
              <a:rPr lang="en-US" altLang="tr-TR" smtClean="0">
                <a:solidFill>
                  <a:srgbClr val="FFFF00"/>
                </a:solidFill>
                <a:ea typeface="ＭＳ Ｐゴシック" charset="-128"/>
              </a:rPr>
              <a:t>Drug Therapy</a:t>
            </a:r>
          </a:p>
          <a:p>
            <a:pPr lvl="1">
              <a:lnSpc>
                <a:spcPct val="90000"/>
              </a:lnSpc>
            </a:pPr>
            <a:r>
              <a:rPr lang="en-US" altLang="tr-TR" smtClean="0">
                <a:solidFill>
                  <a:srgbClr val="FFFF00"/>
                </a:solidFill>
                <a:ea typeface="ＭＳ Ｐゴシック" charset="-128"/>
              </a:rPr>
              <a:t>Specific Drugs</a:t>
            </a:r>
          </a:p>
          <a:p>
            <a:pPr lvl="1">
              <a:lnSpc>
                <a:spcPct val="90000"/>
              </a:lnSpc>
            </a:pPr>
            <a:r>
              <a:rPr lang="en-US" altLang="tr-TR" smtClean="0">
                <a:solidFill>
                  <a:srgbClr val="FFFF00"/>
                </a:solidFill>
                <a:ea typeface="ＭＳ Ｐゴシック" charset="-128"/>
              </a:rPr>
              <a:t>Drugs on the horizon</a:t>
            </a:r>
          </a:p>
          <a:p>
            <a:pPr>
              <a:lnSpc>
                <a:spcPct val="90000"/>
              </a:lnSpc>
            </a:pPr>
            <a:r>
              <a:rPr lang="en-US" altLang="tr-TR" smtClean="0">
                <a:solidFill>
                  <a:srgbClr val="FFFFFF"/>
                </a:solidFill>
                <a:ea typeface="ＭＳ Ｐゴシック" charset="-128"/>
              </a:rPr>
              <a:t>Surgical therapy</a:t>
            </a: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p:txBody>
      </p:sp>
    </p:spTree>
    <p:extLst>
      <p:ext uri="{BB962C8B-B14F-4D97-AF65-F5344CB8AC3E}">
        <p14:creationId xmlns:p14="http://schemas.microsoft.com/office/powerpoint/2010/main" xmlns="" val="11433396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tr-TR" smtClean="0">
                <a:solidFill>
                  <a:srgbClr val="FFFF00"/>
                </a:solidFill>
                <a:ea typeface="ＭＳ Ｐゴシック" charset="-128"/>
              </a:rPr>
              <a:t>Goals of treatment</a:t>
            </a:r>
          </a:p>
        </p:txBody>
      </p:sp>
      <p:sp>
        <p:nvSpPr>
          <p:cNvPr id="58371" name="Rectangle 3"/>
          <p:cNvSpPr>
            <a:spLocks noGrp="1" noChangeArrowheads="1"/>
          </p:cNvSpPr>
          <p:nvPr>
            <p:ph type="body" idx="1"/>
          </p:nvPr>
        </p:nvSpPr>
        <p:spPr>
          <a:xfrm>
            <a:off x="1055688" y="1484313"/>
            <a:ext cx="7708900" cy="1689100"/>
          </a:xfrm>
        </p:spPr>
        <p:txBody>
          <a:bodyPr/>
          <a:lstStyle/>
          <a:p>
            <a:r>
              <a:rPr lang="en-US" altLang="tr-TR" smtClean="0">
                <a:solidFill>
                  <a:srgbClr val="FFFFFF"/>
                </a:solidFill>
                <a:ea typeface="ＭＳ Ｐゴシック" charset="-128"/>
              </a:rPr>
              <a:t>Reduce co-morbidities</a:t>
            </a:r>
          </a:p>
          <a:p>
            <a:r>
              <a:rPr lang="en-US" altLang="tr-TR" smtClean="0">
                <a:solidFill>
                  <a:srgbClr val="FFFFFF"/>
                </a:solidFill>
                <a:ea typeface="ＭＳ Ｐゴシック" charset="-128"/>
              </a:rPr>
              <a:t>Maintain minimum of 5% weight loss</a:t>
            </a:r>
          </a:p>
          <a:p>
            <a:endParaRPr lang="en-US" altLang="tr-TR" smtClean="0">
              <a:solidFill>
                <a:srgbClr val="FFFFFF"/>
              </a:solidFill>
              <a:ea typeface="ＭＳ Ｐゴシック" charset="-128"/>
            </a:endParaRPr>
          </a:p>
        </p:txBody>
      </p:sp>
      <p:sp>
        <p:nvSpPr>
          <p:cNvPr id="58372" name="Text Box 4"/>
          <p:cNvSpPr txBox="1">
            <a:spLocks noChangeArrowheads="1"/>
          </p:cNvSpPr>
          <p:nvPr/>
        </p:nvSpPr>
        <p:spPr bwMode="auto">
          <a:xfrm>
            <a:off x="2333625" y="3028950"/>
            <a:ext cx="49657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sz="3600" i="1">
                <a:solidFill>
                  <a:srgbClr val="FFFFFF"/>
                </a:solidFill>
              </a:rPr>
              <a:t>5-year success only 5%</a:t>
            </a:r>
          </a:p>
        </p:txBody>
      </p:sp>
    </p:spTree>
    <p:extLst>
      <p:ext uri="{BB962C8B-B14F-4D97-AF65-F5344CB8AC3E}">
        <p14:creationId xmlns:p14="http://schemas.microsoft.com/office/powerpoint/2010/main" xmlns="" val="2745100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tr-TR" smtClean="0">
                <a:solidFill>
                  <a:srgbClr val="FFFF00"/>
                </a:solidFill>
                <a:ea typeface="ＭＳ Ｐゴシック" charset="-128"/>
              </a:rPr>
              <a:t>Diet</a:t>
            </a:r>
          </a:p>
        </p:txBody>
      </p:sp>
      <p:sp>
        <p:nvSpPr>
          <p:cNvPr id="60419" name="Rectangle 3"/>
          <p:cNvSpPr>
            <a:spLocks noGrp="1" noChangeArrowheads="1"/>
          </p:cNvSpPr>
          <p:nvPr>
            <p:ph type="body" idx="1"/>
          </p:nvPr>
        </p:nvSpPr>
        <p:spPr>
          <a:xfrm>
            <a:off x="776288" y="1198563"/>
            <a:ext cx="7867650" cy="3333750"/>
          </a:xfrm>
        </p:spPr>
        <p:txBody>
          <a:bodyPr/>
          <a:lstStyle/>
          <a:p>
            <a:r>
              <a:rPr lang="en-US" altLang="tr-TR" smtClean="0">
                <a:solidFill>
                  <a:srgbClr val="FFFFFF"/>
                </a:solidFill>
                <a:ea typeface="ＭＳ Ｐゴシック" charset="-128"/>
              </a:rPr>
              <a:t>Caloric restriction (fat &lt;30%, unsaturated fat &lt;10%)</a:t>
            </a:r>
          </a:p>
          <a:p>
            <a:r>
              <a:rPr lang="en-US" altLang="tr-TR" smtClean="0">
                <a:solidFill>
                  <a:srgbClr val="FFFFFF"/>
                </a:solidFill>
                <a:ea typeface="ＭＳ Ｐゴシック" charset="-128"/>
              </a:rPr>
              <a:t>High fat, low carbohydrate diets</a:t>
            </a:r>
          </a:p>
          <a:p>
            <a:pPr lvl="1"/>
            <a:r>
              <a:rPr lang="en-US" altLang="tr-TR" smtClean="0">
                <a:solidFill>
                  <a:srgbClr val="FFFFFF"/>
                </a:solidFill>
                <a:ea typeface="ＭＳ Ｐゴシック" charset="-128"/>
              </a:rPr>
              <a:t>Regaining popularity</a:t>
            </a:r>
          </a:p>
          <a:p>
            <a:pPr lvl="1"/>
            <a:r>
              <a:rPr lang="en-US" altLang="tr-TR" smtClean="0">
                <a:solidFill>
                  <a:srgbClr val="FFFFFF"/>
                </a:solidFill>
                <a:ea typeface="ＭＳ Ｐゴシック" charset="-128"/>
              </a:rPr>
              <a:t>CHO&lt;20%, fat &gt;50%</a:t>
            </a:r>
          </a:p>
          <a:p>
            <a:pPr lvl="1"/>
            <a:r>
              <a:rPr lang="en-US" altLang="tr-TR" smtClean="0">
                <a:solidFill>
                  <a:srgbClr val="FFFFFF"/>
                </a:solidFill>
                <a:ea typeface="ＭＳ Ｐゴシック" charset="-128"/>
              </a:rPr>
              <a:t>Many variations</a:t>
            </a:r>
          </a:p>
          <a:p>
            <a:endParaRPr lang="en-US" altLang="tr-TR" smtClean="0">
              <a:solidFill>
                <a:srgbClr val="FFFFFF"/>
              </a:solidFill>
              <a:ea typeface="ＭＳ Ｐゴシック" charset="-128"/>
            </a:endParaRPr>
          </a:p>
          <a:p>
            <a:endParaRPr lang="en-US" altLang="tr-TR" smtClean="0">
              <a:solidFill>
                <a:srgbClr val="FFFFFF"/>
              </a:solidFill>
              <a:ea typeface="ＭＳ Ｐゴシック" charset="-128"/>
            </a:endParaRPr>
          </a:p>
        </p:txBody>
      </p:sp>
      <p:sp>
        <p:nvSpPr>
          <p:cNvPr id="60420" name="Text Box 4"/>
          <p:cNvSpPr txBox="1">
            <a:spLocks noChangeArrowheads="1"/>
          </p:cNvSpPr>
          <p:nvPr/>
        </p:nvSpPr>
        <p:spPr bwMode="auto">
          <a:xfrm>
            <a:off x="422275" y="4567238"/>
            <a:ext cx="8380413"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128"/>
              </a:defRPr>
            </a:lvl1pPr>
            <a:lvl2pPr marL="971550" indent="-457200">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a:solidFill>
                  <a:srgbClr val="FFFFFF"/>
                </a:solidFill>
              </a:rPr>
              <a:t>Two views:</a:t>
            </a:r>
          </a:p>
          <a:p>
            <a:pPr lvl="1">
              <a:buFontTx/>
              <a:buAutoNum type="arabicParenR"/>
            </a:pPr>
            <a:r>
              <a:rPr lang="en-US" altLang="tr-TR">
                <a:solidFill>
                  <a:srgbClr val="FFFFFF"/>
                </a:solidFill>
              </a:rPr>
              <a:t>Simple law of thermodynamics</a:t>
            </a:r>
          </a:p>
          <a:p>
            <a:pPr lvl="1">
              <a:buFontTx/>
              <a:buAutoNum type="arabicParenR"/>
            </a:pPr>
            <a:r>
              <a:rPr lang="en-US" altLang="tr-TR">
                <a:solidFill>
                  <a:srgbClr val="FFFFFF"/>
                </a:solidFill>
              </a:rPr>
              <a:t>Human metabolism is complex and futile cycles between CHO and fat metabolism exist. Thus, composition of diet matters. </a:t>
            </a:r>
          </a:p>
        </p:txBody>
      </p:sp>
    </p:spTree>
    <p:extLst>
      <p:ext uri="{BB962C8B-B14F-4D97-AF65-F5344CB8AC3E}">
        <p14:creationId xmlns:p14="http://schemas.microsoft.com/office/powerpoint/2010/main" xmlns="" val="3395581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tr-TR" smtClean="0">
                <a:solidFill>
                  <a:srgbClr val="FFFF00"/>
                </a:solidFill>
                <a:ea typeface="ＭＳ Ｐゴシック" charset="-128"/>
              </a:rPr>
              <a:t>Exercise</a:t>
            </a:r>
          </a:p>
        </p:txBody>
      </p:sp>
      <p:sp>
        <p:nvSpPr>
          <p:cNvPr id="61443" name="Rectangle 3"/>
          <p:cNvSpPr>
            <a:spLocks noGrp="1" noChangeArrowheads="1"/>
          </p:cNvSpPr>
          <p:nvPr>
            <p:ph type="body" idx="1"/>
          </p:nvPr>
        </p:nvSpPr>
        <p:spPr>
          <a:xfrm>
            <a:off x="738188" y="1560513"/>
            <a:ext cx="7772400" cy="4114800"/>
          </a:xfrm>
        </p:spPr>
        <p:txBody>
          <a:bodyPr/>
          <a:lstStyle/>
          <a:p>
            <a:pPr>
              <a:lnSpc>
                <a:spcPct val="90000"/>
              </a:lnSpc>
            </a:pPr>
            <a:r>
              <a:rPr lang="en-US" altLang="tr-TR" smtClean="0">
                <a:solidFill>
                  <a:srgbClr val="FFFFFF"/>
                </a:solidFill>
                <a:ea typeface="ＭＳ Ｐゴシック" charset="-128"/>
              </a:rPr>
              <a:t>More benefit than just the calories burned</a:t>
            </a:r>
          </a:p>
          <a:p>
            <a:pPr>
              <a:lnSpc>
                <a:spcPct val="90000"/>
              </a:lnSpc>
            </a:pPr>
            <a:r>
              <a:rPr lang="en-US" altLang="tr-TR" smtClean="0">
                <a:solidFill>
                  <a:srgbClr val="FFFFFF"/>
                </a:solidFill>
                <a:ea typeface="ＭＳ Ｐゴシック" charset="-128"/>
              </a:rPr>
              <a:t>Goal: make long-lasting</a:t>
            </a:r>
          </a:p>
          <a:p>
            <a:pPr>
              <a:lnSpc>
                <a:spcPct val="90000"/>
              </a:lnSpc>
            </a:pPr>
            <a:r>
              <a:rPr lang="en-US" altLang="tr-TR" smtClean="0">
                <a:solidFill>
                  <a:srgbClr val="FFFFFF"/>
                </a:solidFill>
                <a:ea typeface="ＭＳ Ｐゴシック" charset="-128"/>
              </a:rPr>
              <a:t>Minimum regimen: 30 minutes of brisk walking 5 times a week </a:t>
            </a:r>
          </a:p>
          <a:p>
            <a:pPr lvl="1">
              <a:lnSpc>
                <a:spcPct val="90000"/>
              </a:lnSpc>
            </a:pPr>
            <a:r>
              <a:rPr lang="en-US" altLang="tr-TR" smtClean="0">
                <a:solidFill>
                  <a:srgbClr val="FFFFFF"/>
                </a:solidFill>
                <a:ea typeface="ＭＳ Ｐゴシック" charset="-128"/>
              </a:rPr>
              <a:t>(Diabetes Prevention Program)</a:t>
            </a:r>
          </a:p>
          <a:p>
            <a:pPr>
              <a:lnSpc>
                <a:spcPct val="90000"/>
              </a:lnSpc>
            </a:pPr>
            <a:r>
              <a:rPr lang="en-US" altLang="tr-TR" smtClean="0">
                <a:solidFill>
                  <a:srgbClr val="FFFFFF"/>
                </a:solidFill>
                <a:ea typeface="ＭＳ Ｐゴシック" charset="-128"/>
              </a:rPr>
              <a:t>More active lifestyle: fidget, walk more for chores, use stairs, etc. </a:t>
            </a:r>
          </a:p>
          <a:p>
            <a:pPr>
              <a:lnSpc>
                <a:spcPct val="90000"/>
              </a:lnSpc>
            </a:pPr>
            <a:endParaRPr lang="en-US" altLang="tr-TR" smtClean="0">
              <a:solidFill>
                <a:srgbClr val="FFFFFF"/>
              </a:solidFill>
              <a:ea typeface="ＭＳ Ｐゴシック" charset="-128"/>
            </a:endParaRPr>
          </a:p>
          <a:p>
            <a:pPr>
              <a:lnSpc>
                <a:spcPct val="90000"/>
              </a:lnSpc>
            </a:pPr>
            <a:endParaRPr lang="en-US" altLang="tr-TR" smtClean="0">
              <a:solidFill>
                <a:srgbClr val="FFFFFF"/>
              </a:solidFill>
              <a:ea typeface="ＭＳ Ｐゴシック" charset="-128"/>
            </a:endParaRPr>
          </a:p>
        </p:txBody>
      </p:sp>
    </p:spTree>
    <p:extLst>
      <p:ext uri="{BB962C8B-B14F-4D97-AF65-F5344CB8AC3E}">
        <p14:creationId xmlns:p14="http://schemas.microsoft.com/office/powerpoint/2010/main" xmlns="" val="29056477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tr-TR" smtClean="0">
                <a:solidFill>
                  <a:srgbClr val="FFFF00"/>
                </a:solidFill>
                <a:ea typeface="ＭＳ Ｐゴシック" charset="-128"/>
              </a:rPr>
              <a:t>Behavior Modification</a:t>
            </a:r>
          </a:p>
        </p:txBody>
      </p:sp>
      <p:sp>
        <p:nvSpPr>
          <p:cNvPr id="62467" name="Rectangle 3"/>
          <p:cNvSpPr>
            <a:spLocks noGrp="1" noChangeArrowheads="1"/>
          </p:cNvSpPr>
          <p:nvPr>
            <p:ph type="body" idx="1"/>
          </p:nvPr>
        </p:nvSpPr>
        <p:spPr>
          <a:xfrm>
            <a:off x="1182688" y="2017713"/>
            <a:ext cx="6845300" cy="2501900"/>
          </a:xfrm>
        </p:spPr>
        <p:txBody>
          <a:bodyPr/>
          <a:lstStyle/>
          <a:p>
            <a:pPr>
              <a:lnSpc>
                <a:spcPct val="80000"/>
              </a:lnSpc>
            </a:pPr>
            <a:r>
              <a:rPr lang="en-US" altLang="tr-TR" sz="2800" smtClean="0">
                <a:solidFill>
                  <a:srgbClr val="FFFFFF"/>
                </a:solidFill>
                <a:ea typeface="ＭＳ Ｐゴシック" charset="-128"/>
              </a:rPr>
              <a:t>Self-monitoring</a:t>
            </a:r>
          </a:p>
          <a:p>
            <a:pPr>
              <a:lnSpc>
                <a:spcPct val="80000"/>
              </a:lnSpc>
            </a:pPr>
            <a:r>
              <a:rPr lang="en-US" altLang="tr-TR" sz="2800" smtClean="0">
                <a:solidFill>
                  <a:srgbClr val="FFFFFF"/>
                </a:solidFill>
                <a:ea typeface="ＭＳ Ｐゴシック" charset="-128"/>
              </a:rPr>
              <a:t>Goal setting</a:t>
            </a:r>
          </a:p>
          <a:p>
            <a:pPr>
              <a:lnSpc>
                <a:spcPct val="80000"/>
              </a:lnSpc>
            </a:pPr>
            <a:r>
              <a:rPr lang="en-US" altLang="tr-TR" sz="2800" smtClean="0">
                <a:solidFill>
                  <a:srgbClr val="FFFFFF"/>
                </a:solidFill>
                <a:ea typeface="ＭＳ Ｐゴシック" charset="-128"/>
              </a:rPr>
              <a:t>Slow eating rate</a:t>
            </a:r>
          </a:p>
          <a:p>
            <a:pPr>
              <a:lnSpc>
                <a:spcPct val="80000"/>
              </a:lnSpc>
            </a:pPr>
            <a:r>
              <a:rPr lang="en-US" altLang="tr-TR" sz="2800" smtClean="0">
                <a:solidFill>
                  <a:srgbClr val="FFFFFF"/>
                </a:solidFill>
                <a:ea typeface="ＭＳ Ｐゴシック" charset="-128"/>
              </a:rPr>
              <a:t>Food log</a:t>
            </a:r>
          </a:p>
          <a:p>
            <a:pPr>
              <a:lnSpc>
                <a:spcPct val="80000"/>
              </a:lnSpc>
            </a:pPr>
            <a:r>
              <a:rPr lang="en-US" altLang="tr-TR" sz="2800" smtClean="0">
                <a:solidFill>
                  <a:srgbClr val="FFFFFF"/>
                </a:solidFill>
                <a:ea typeface="ＭＳ Ｐゴシック" charset="-128"/>
              </a:rPr>
              <a:t>Adequate sleep –especially age &lt;40 years</a:t>
            </a:r>
          </a:p>
          <a:p>
            <a:pPr>
              <a:lnSpc>
                <a:spcPct val="80000"/>
              </a:lnSpc>
            </a:pPr>
            <a:endParaRPr lang="en-US" altLang="tr-TR" sz="2800" smtClean="0">
              <a:solidFill>
                <a:srgbClr val="FFFFFF"/>
              </a:solidFill>
              <a:ea typeface="ＭＳ Ｐゴシック" charset="-128"/>
            </a:endParaRPr>
          </a:p>
          <a:p>
            <a:pPr>
              <a:lnSpc>
                <a:spcPct val="80000"/>
              </a:lnSpc>
            </a:pPr>
            <a:endParaRPr lang="en-US" altLang="tr-TR" sz="2800" smtClean="0">
              <a:solidFill>
                <a:srgbClr val="FFFFFF"/>
              </a:solidFill>
              <a:ea typeface="ＭＳ Ｐゴシック" charset="-128"/>
            </a:endParaRPr>
          </a:p>
        </p:txBody>
      </p:sp>
      <p:sp>
        <p:nvSpPr>
          <p:cNvPr id="62468" name="Text Box 4"/>
          <p:cNvSpPr txBox="1">
            <a:spLocks noChangeArrowheads="1"/>
          </p:cNvSpPr>
          <p:nvPr/>
        </p:nvSpPr>
        <p:spPr bwMode="auto">
          <a:xfrm>
            <a:off x="2054225" y="4783138"/>
            <a:ext cx="31829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128"/>
              </a:defRPr>
            </a:lvl1pPr>
            <a:lvl2pPr marL="37931725" indent="-37474525">
              <a:defRPr sz="2400">
                <a:solidFill>
                  <a:schemeClr val="tx1"/>
                </a:solidFill>
                <a:latin typeface="Tahoma" charset="0"/>
                <a:ea typeface="ＭＳ Ｐゴシック" charset="-128"/>
              </a:defRPr>
            </a:lvl2pPr>
            <a:lvl3pPr>
              <a:defRPr sz="2400">
                <a:solidFill>
                  <a:schemeClr val="tx1"/>
                </a:solidFill>
                <a:latin typeface="Tahoma" charset="0"/>
                <a:ea typeface="ＭＳ Ｐゴシック" charset="-128"/>
              </a:defRPr>
            </a:lvl3pPr>
            <a:lvl4pPr>
              <a:defRPr sz="2400">
                <a:solidFill>
                  <a:schemeClr val="tx1"/>
                </a:solidFill>
                <a:latin typeface="Tahoma" charset="0"/>
                <a:ea typeface="ＭＳ Ｐゴシック" charset="-128"/>
              </a:defRPr>
            </a:lvl4pPr>
            <a:lvl5pPr>
              <a:defRPr sz="2400">
                <a:solidFill>
                  <a:schemeClr val="tx1"/>
                </a:solidFill>
                <a:latin typeface="Tahoma" charset="0"/>
                <a:ea typeface="ＭＳ Ｐゴシック" charset="-128"/>
              </a:defRPr>
            </a:lvl5pPr>
            <a:lvl6pPr marL="457200" eaLnBrk="0" fontAlgn="base" hangingPunct="0">
              <a:spcBef>
                <a:spcPct val="0"/>
              </a:spcBef>
              <a:spcAft>
                <a:spcPct val="0"/>
              </a:spcAft>
              <a:defRPr sz="2400">
                <a:solidFill>
                  <a:schemeClr val="tx1"/>
                </a:solidFill>
                <a:latin typeface="Tahoma" charset="0"/>
                <a:ea typeface="ＭＳ Ｐゴシック" charset="-128"/>
              </a:defRPr>
            </a:lvl6pPr>
            <a:lvl7pPr marL="914400" eaLnBrk="0" fontAlgn="base" hangingPunct="0">
              <a:spcBef>
                <a:spcPct val="0"/>
              </a:spcBef>
              <a:spcAft>
                <a:spcPct val="0"/>
              </a:spcAft>
              <a:defRPr sz="2400">
                <a:solidFill>
                  <a:schemeClr val="tx1"/>
                </a:solidFill>
                <a:latin typeface="Tahoma" charset="0"/>
                <a:ea typeface="ＭＳ Ｐゴシック" charset="-128"/>
              </a:defRPr>
            </a:lvl7pPr>
            <a:lvl8pPr marL="1371600" eaLnBrk="0" fontAlgn="base" hangingPunct="0">
              <a:spcBef>
                <a:spcPct val="0"/>
              </a:spcBef>
              <a:spcAft>
                <a:spcPct val="0"/>
              </a:spcAft>
              <a:defRPr sz="2400">
                <a:solidFill>
                  <a:schemeClr val="tx1"/>
                </a:solidFill>
                <a:latin typeface="Tahoma" charset="0"/>
                <a:ea typeface="ＭＳ Ｐゴシック" charset="-128"/>
              </a:defRPr>
            </a:lvl8pPr>
            <a:lvl9pPr marL="18288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tr-TR" sz="4000" i="1">
                <a:solidFill>
                  <a:srgbClr val="FFFFFF"/>
                </a:solidFill>
              </a:rPr>
              <a:t>individualized</a:t>
            </a:r>
          </a:p>
        </p:txBody>
      </p:sp>
    </p:spTree>
    <p:extLst>
      <p:ext uri="{BB962C8B-B14F-4D97-AF65-F5344CB8AC3E}">
        <p14:creationId xmlns:p14="http://schemas.microsoft.com/office/powerpoint/2010/main" xmlns="" val="2653653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3" name="Picture 1"/>
          <p:cNvPicPr>
            <a:picLocks noChangeAspect="1"/>
          </p:cNvPicPr>
          <p:nvPr/>
        </p:nvPicPr>
        <p:blipFill>
          <a:blip r:embed="rId2" cstate="print"/>
          <a:srcRect/>
          <a:stretch>
            <a:fillRect/>
          </a:stretch>
        </p:blipFill>
        <p:spPr bwMode="auto">
          <a:xfrm>
            <a:off x="762000" y="438150"/>
            <a:ext cx="7620000" cy="59817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cstate="print"/>
          <a:srcRect/>
          <a:stretch>
            <a:fillRect/>
          </a:stretch>
        </p:blipFill>
        <p:spPr bwMode="auto">
          <a:xfrm>
            <a:off x="179512" y="1916832"/>
            <a:ext cx="8820472" cy="41148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484784"/>
            <a:ext cx="8424936"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26774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dirty="0" err="1" smtClean="0">
                <a:solidFill>
                  <a:srgbClr val="FFFF00"/>
                </a:solidFill>
              </a:rPr>
              <a:t>Metaboli</a:t>
            </a:r>
            <a:r>
              <a:rPr lang="tr-TR" dirty="0" smtClean="0">
                <a:solidFill>
                  <a:srgbClr val="FFFF00"/>
                </a:solidFill>
              </a:rPr>
              <a:t>k</a:t>
            </a:r>
            <a:r>
              <a:rPr lang="en-US" dirty="0" smtClean="0">
                <a:solidFill>
                  <a:srgbClr val="FFFF00"/>
                </a:solidFill>
              </a:rPr>
              <a:t> S</a:t>
            </a:r>
            <a:r>
              <a:rPr lang="tr-TR" dirty="0" smtClean="0">
                <a:solidFill>
                  <a:srgbClr val="FFFF00"/>
                </a:solidFill>
              </a:rPr>
              <a:t>e</a:t>
            </a:r>
            <a:r>
              <a:rPr lang="en-US" dirty="0" err="1" smtClean="0">
                <a:solidFill>
                  <a:srgbClr val="FFFF00"/>
                </a:solidFill>
              </a:rPr>
              <a:t>ndrom</a:t>
            </a:r>
            <a:endParaRPr lang="en-US" dirty="0" smtClean="0">
              <a:solidFill>
                <a:srgbClr val="FFFF00"/>
              </a:solidFill>
            </a:endParaRPr>
          </a:p>
        </p:txBody>
      </p:sp>
      <p:sp>
        <p:nvSpPr>
          <p:cNvPr id="31747" name="Text Box 5"/>
          <p:cNvSpPr txBox="1">
            <a:spLocks noChangeArrowheads="1"/>
          </p:cNvSpPr>
          <p:nvPr/>
        </p:nvSpPr>
        <p:spPr bwMode="auto">
          <a:xfrm>
            <a:off x="6172200" y="1676400"/>
            <a:ext cx="1774845" cy="646331"/>
          </a:xfrm>
          <a:prstGeom prst="rect">
            <a:avLst/>
          </a:prstGeom>
          <a:noFill/>
          <a:ln w="9525">
            <a:noFill/>
            <a:miter lim="800000"/>
            <a:headEnd/>
            <a:tailEnd/>
          </a:ln>
        </p:spPr>
        <p:txBody>
          <a:bodyPr wrap="none">
            <a:spAutoFit/>
          </a:bodyPr>
          <a:lstStyle/>
          <a:p>
            <a:r>
              <a:rPr lang="en-US" sz="3600" dirty="0" err="1" smtClean="0">
                <a:solidFill>
                  <a:schemeClr val="bg1"/>
                </a:solidFill>
              </a:rPr>
              <a:t>Obe</a:t>
            </a:r>
            <a:r>
              <a:rPr lang="tr-TR" sz="3600" dirty="0" err="1" smtClean="0">
                <a:solidFill>
                  <a:schemeClr val="bg1"/>
                </a:solidFill>
              </a:rPr>
              <a:t>zite</a:t>
            </a:r>
            <a:endParaRPr lang="en-US" sz="3600" dirty="0">
              <a:solidFill>
                <a:schemeClr val="bg1"/>
              </a:solidFill>
            </a:endParaRPr>
          </a:p>
        </p:txBody>
      </p:sp>
      <p:sp>
        <p:nvSpPr>
          <p:cNvPr id="31748" name="Text Box 6"/>
          <p:cNvSpPr txBox="1">
            <a:spLocks noChangeArrowheads="1"/>
          </p:cNvSpPr>
          <p:nvPr/>
        </p:nvSpPr>
        <p:spPr bwMode="auto">
          <a:xfrm>
            <a:off x="1143000" y="4598988"/>
            <a:ext cx="1749197" cy="646331"/>
          </a:xfrm>
          <a:prstGeom prst="rect">
            <a:avLst/>
          </a:prstGeom>
          <a:noFill/>
          <a:ln w="9525">
            <a:noFill/>
            <a:miter lim="800000"/>
            <a:headEnd/>
            <a:tailEnd/>
          </a:ln>
        </p:spPr>
        <p:txBody>
          <a:bodyPr wrap="none">
            <a:spAutoFit/>
          </a:bodyPr>
          <a:lstStyle/>
          <a:p>
            <a:r>
              <a:rPr lang="en-US" sz="3600" dirty="0" smtClean="0">
                <a:solidFill>
                  <a:schemeClr val="bg1"/>
                </a:solidFill>
              </a:rPr>
              <a:t>Di</a:t>
            </a:r>
            <a:r>
              <a:rPr lang="tr-TR" sz="3600" dirty="0" smtClean="0">
                <a:solidFill>
                  <a:schemeClr val="bg1"/>
                </a:solidFill>
              </a:rPr>
              <a:t>y</a:t>
            </a:r>
            <a:r>
              <a:rPr lang="en-US" sz="3600" dirty="0" smtClean="0">
                <a:solidFill>
                  <a:schemeClr val="bg1"/>
                </a:solidFill>
              </a:rPr>
              <a:t>abet</a:t>
            </a:r>
            <a:endParaRPr lang="en-US" sz="3600" dirty="0">
              <a:solidFill>
                <a:schemeClr val="bg1"/>
              </a:solidFill>
            </a:endParaRPr>
          </a:p>
        </p:txBody>
      </p:sp>
      <p:sp>
        <p:nvSpPr>
          <p:cNvPr id="31749" name="Text Box 7"/>
          <p:cNvSpPr txBox="1">
            <a:spLocks noChangeArrowheads="1"/>
          </p:cNvSpPr>
          <p:nvPr/>
        </p:nvSpPr>
        <p:spPr bwMode="auto">
          <a:xfrm>
            <a:off x="5775325" y="4538663"/>
            <a:ext cx="3005951" cy="646331"/>
          </a:xfrm>
          <a:prstGeom prst="rect">
            <a:avLst/>
          </a:prstGeom>
          <a:noFill/>
          <a:ln w="9525">
            <a:noFill/>
            <a:miter lim="800000"/>
            <a:headEnd/>
            <a:tailEnd/>
          </a:ln>
        </p:spPr>
        <p:txBody>
          <a:bodyPr wrap="none">
            <a:spAutoFit/>
          </a:bodyPr>
          <a:lstStyle/>
          <a:p>
            <a:r>
              <a:rPr lang="en-US" sz="3600" dirty="0" smtClean="0">
                <a:solidFill>
                  <a:schemeClr val="bg1"/>
                </a:solidFill>
              </a:rPr>
              <a:t>H</a:t>
            </a:r>
            <a:r>
              <a:rPr lang="tr-TR" sz="3600" dirty="0" smtClean="0">
                <a:solidFill>
                  <a:schemeClr val="bg1"/>
                </a:solidFill>
              </a:rPr>
              <a:t>i</a:t>
            </a:r>
            <a:r>
              <a:rPr lang="en-US" sz="3600" dirty="0" smtClean="0">
                <a:solidFill>
                  <a:schemeClr val="bg1"/>
                </a:solidFill>
              </a:rPr>
              <a:t>pert</a:t>
            </a:r>
            <a:r>
              <a:rPr lang="tr-TR" sz="3600" dirty="0" smtClean="0">
                <a:solidFill>
                  <a:schemeClr val="bg1"/>
                </a:solidFill>
              </a:rPr>
              <a:t>a</a:t>
            </a:r>
            <a:r>
              <a:rPr lang="en-US" sz="3600" dirty="0" err="1" smtClean="0">
                <a:solidFill>
                  <a:schemeClr val="bg1"/>
                </a:solidFill>
              </a:rPr>
              <a:t>nsi</a:t>
            </a:r>
            <a:r>
              <a:rPr lang="tr-TR" sz="3600" dirty="0" smtClean="0">
                <a:solidFill>
                  <a:schemeClr val="bg1"/>
                </a:solidFill>
              </a:rPr>
              <a:t>y</a:t>
            </a:r>
            <a:r>
              <a:rPr lang="en-US" sz="3600" dirty="0" smtClean="0">
                <a:solidFill>
                  <a:schemeClr val="bg1"/>
                </a:solidFill>
              </a:rPr>
              <a:t>on</a:t>
            </a:r>
            <a:endParaRPr lang="en-US" sz="3600" dirty="0">
              <a:solidFill>
                <a:schemeClr val="bg1"/>
              </a:solidFill>
            </a:endParaRPr>
          </a:p>
        </p:txBody>
      </p:sp>
      <p:sp>
        <p:nvSpPr>
          <p:cNvPr id="31750" name="Line 8"/>
          <p:cNvSpPr>
            <a:spLocks noChangeShapeType="1"/>
          </p:cNvSpPr>
          <p:nvPr/>
        </p:nvSpPr>
        <p:spPr bwMode="auto">
          <a:xfrm flipH="1">
            <a:off x="6705600" y="2286000"/>
            <a:ext cx="0" cy="2362200"/>
          </a:xfrm>
          <a:prstGeom prst="line">
            <a:avLst/>
          </a:prstGeom>
          <a:noFill/>
          <a:ln w="9525">
            <a:solidFill>
              <a:schemeClr val="bg1"/>
            </a:solidFill>
            <a:round/>
            <a:headEnd/>
            <a:tailEnd/>
          </a:ln>
        </p:spPr>
        <p:txBody>
          <a:bodyPr/>
          <a:lstStyle/>
          <a:p>
            <a:endParaRPr lang="tr-TR"/>
          </a:p>
        </p:txBody>
      </p:sp>
      <p:sp>
        <p:nvSpPr>
          <p:cNvPr id="31751" name="Line 9"/>
          <p:cNvSpPr>
            <a:spLocks noChangeShapeType="1"/>
          </p:cNvSpPr>
          <p:nvPr/>
        </p:nvSpPr>
        <p:spPr bwMode="auto">
          <a:xfrm>
            <a:off x="2362200" y="2362200"/>
            <a:ext cx="0" cy="2362200"/>
          </a:xfrm>
          <a:prstGeom prst="line">
            <a:avLst/>
          </a:prstGeom>
          <a:noFill/>
          <a:ln w="9525">
            <a:solidFill>
              <a:schemeClr val="bg1"/>
            </a:solidFill>
            <a:round/>
            <a:headEnd/>
            <a:tailEnd/>
          </a:ln>
        </p:spPr>
        <p:txBody>
          <a:bodyPr/>
          <a:lstStyle/>
          <a:p>
            <a:endParaRPr lang="tr-TR"/>
          </a:p>
        </p:txBody>
      </p:sp>
      <p:sp>
        <p:nvSpPr>
          <p:cNvPr id="31752" name="Line 10"/>
          <p:cNvSpPr>
            <a:spLocks noChangeShapeType="1"/>
          </p:cNvSpPr>
          <p:nvPr/>
        </p:nvSpPr>
        <p:spPr bwMode="auto">
          <a:xfrm>
            <a:off x="6096000" y="4724400"/>
            <a:ext cx="0" cy="0"/>
          </a:xfrm>
          <a:prstGeom prst="line">
            <a:avLst/>
          </a:prstGeom>
          <a:noFill/>
          <a:ln w="9525">
            <a:solidFill>
              <a:schemeClr val="tx1"/>
            </a:solidFill>
            <a:round/>
            <a:headEnd/>
            <a:tailEnd/>
          </a:ln>
        </p:spPr>
        <p:txBody>
          <a:bodyPr/>
          <a:lstStyle/>
          <a:p>
            <a:endParaRPr lang="tr-TR"/>
          </a:p>
        </p:txBody>
      </p:sp>
      <p:sp>
        <p:nvSpPr>
          <p:cNvPr id="31753" name="Line 11"/>
          <p:cNvSpPr>
            <a:spLocks noChangeShapeType="1"/>
          </p:cNvSpPr>
          <p:nvPr/>
        </p:nvSpPr>
        <p:spPr bwMode="auto">
          <a:xfrm>
            <a:off x="2971800" y="4876800"/>
            <a:ext cx="2819400" cy="0"/>
          </a:xfrm>
          <a:prstGeom prst="line">
            <a:avLst/>
          </a:prstGeom>
          <a:noFill/>
          <a:ln w="9525">
            <a:solidFill>
              <a:schemeClr val="bg1"/>
            </a:solidFill>
            <a:round/>
            <a:headEnd/>
            <a:tailEnd/>
          </a:ln>
        </p:spPr>
        <p:txBody>
          <a:bodyPr/>
          <a:lstStyle/>
          <a:p>
            <a:endParaRPr lang="tr-TR"/>
          </a:p>
        </p:txBody>
      </p:sp>
      <p:sp>
        <p:nvSpPr>
          <p:cNvPr id="31754" name="Text Box 12"/>
          <p:cNvSpPr txBox="1">
            <a:spLocks noChangeArrowheads="1"/>
          </p:cNvSpPr>
          <p:nvPr/>
        </p:nvSpPr>
        <p:spPr bwMode="auto">
          <a:xfrm>
            <a:off x="3657600" y="3124200"/>
            <a:ext cx="1682750" cy="641350"/>
          </a:xfrm>
          <a:prstGeom prst="rect">
            <a:avLst/>
          </a:prstGeom>
          <a:noFill/>
          <a:ln w="9525">
            <a:noFill/>
            <a:miter lim="800000"/>
            <a:headEnd/>
            <a:tailEnd/>
          </a:ln>
        </p:spPr>
        <p:txBody>
          <a:bodyPr wrap="none">
            <a:spAutoFit/>
          </a:bodyPr>
          <a:lstStyle/>
          <a:p>
            <a:r>
              <a:rPr lang="en-US" sz="3600" dirty="0">
                <a:solidFill>
                  <a:srgbClr val="FFC000"/>
                </a:solidFill>
              </a:rPr>
              <a:t>NAFLD</a:t>
            </a:r>
          </a:p>
        </p:txBody>
      </p:sp>
      <p:sp>
        <p:nvSpPr>
          <p:cNvPr id="31755" name="Line 13"/>
          <p:cNvSpPr>
            <a:spLocks noChangeShapeType="1"/>
          </p:cNvSpPr>
          <p:nvPr/>
        </p:nvSpPr>
        <p:spPr bwMode="auto">
          <a:xfrm flipV="1">
            <a:off x="2819400" y="3810000"/>
            <a:ext cx="914400" cy="762000"/>
          </a:xfrm>
          <a:prstGeom prst="line">
            <a:avLst/>
          </a:prstGeom>
          <a:noFill/>
          <a:ln w="57150">
            <a:solidFill>
              <a:schemeClr val="bg1"/>
            </a:solidFill>
            <a:round/>
            <a:headEnd/>
            <a:tailEnd type="triangle" w="med" len="med"/>
          </a:ln>
        </p:spPr>
        <p:txBody>
          <a:bodyPr/>
          <a:lstStyle/>
          <a:p>
            <a:endParaRPr lang="tr-TR"/>
          </a:p>
        </p:txBody>
      </p:sp>
      <p:sp>
        <p:nvSpPr>
          <p:cNvPr id="31756" name="Line 14"/>
          <p:cNvSpPr>
            <a:spLocks noChangeShapeType="1"/>
          </p:cNvSpPr>
          <p:nvPr/>
        </p:nvSpPr>
        <p:spPr bwMode="auto">
          <a:xfrm flipH="1">
            <a:off x="5257800" y="2209800"/>
            <a:ext cx="990600" cy="990600"/>
          </a:xfrm>
          <a:prstGeom prst="line">
            <a:avLst/>
          </a:prstGeom>
          <a:noFill/>
          <a:ln w="57150">
            <a:solidFill>
              <a:schemeClr val="bg1"/>
            </a:solidFill>
            <a:round/>
            <a:headEnd/>
            <a:tailEnd type="triangle" w="med" len="med"/>
          </a:ln>
        </p:spPr>
        <p:txBody>
          <a:bodyPr/>
          <a:lstStyle/>
          <a:p>
            <a:endParaRPr lang="tr-TR"/>
          </a:p>
        </p:txBody>
      </p:sp>
      <p:sp>
        <p:nvSpPr>
          <p:cNvPr id="31757" name="Line 15"/>
          <p:cNvSpPr>
            <a:spLocks noChangeShapeType="1"/>
          </p:cNvSpPr>
          <p:nvPr/>
        </p:nvSpPr>
        <p:spPr bwMode="auto">
          <a:xfrm flipH="1" flipV="1">
            <a:off x="5181600" y="3886200"/>
            <a:ext cx="914400" cy="685800"/>
          </a:xfrm>
          <a:prstGeom prst="line">
            <a:avLst/>
          </a:prstGeom>
          <a:noFill/>
          <a:ln w="57150">
            <a:solidFill>
              <a:schemeClr val="bg1"/>
            </a:solidFill>
            <a:round/>
            <a:headEnd/>
            <a:tailEnd type="triangle" w="med" len="med"/>
          </a:ln>
        </p:spPr>
        <p:txBody>
          <a:bodyPr/>
          <a:lstStyle/>
          <a:p>
            <a:endParaRPr lang="tr-TR"/>
          </a:p>
        </p:txBody>
      </p:sp>
      <p:sp>
        <p:nvSpPr>
          <p:cNvPr id="31758" name="Text Box 16"/>
          <p:cNvSpPr txBox="1">
            <a:spLocks noChangeArrowheads="1"/>
          </p:cNvSpPr>
          <p:nvPr/>
        </p:nvSpPr>
        <p:spPr bwMode="auto">
          <a:xfrm>
            <a:off x="990600" y="1752600"/>
            <a:ext cx="2416046" cy="646331"/>
          </a:xfrm>
          <a:prstGeom prst="rect">
            <a:avLst/>
          </a:prstGeom>
          <a:noFill/>
          <a:ln w="9525">
            <a:noFill/>
            <a:miter lim="800000"/>
            <a:headEnd/>
            <a:tailEnd/>
          </a:ln>
        </p:spPr>
        <p:txBody>
          <a:bodyPr wrap="none">
            <a:spAutoFit/>
          </a:bodyPr>
          <a:lstStyle/>
          <a:p>
            <a:r>
              <a:rPr lang="en-US" sz="3600" dirty="0" smtClean="0">
                <a:solidFill>
                  <a:schemeClr val="bg1"/>
                </a:solidFill>
              </a:rPr>
              <a:t>D</a:t>
            </a:r>
            <a:r>
              <a:rPr lang="tr-TR" sz="3600" dirty="0" smtClean="0">
                <a:solidFill>
                  <a:schemeClr val="bg1"/>
                </a:solidFill>
              </a:rPr>
              <a:t>i</a:t>
            </a:r>
            <a:r>
              <a:rPr lang="en-US" sz="3600" dirty="0" err="1" smtClean="0">
                <a:solidFill>
                  <a:schemeClr val="bg1"/>
                </a:solidFill>
              </a:rPr>
              <a:t>slipidemi</a:t>
            </a:r>
            <a:endParaRPr lang="en-US" sz="3600" dirty="0">
              <a:solidFill>
                <a:schemeClr val="bg1"/>
              </a:solidFill>
            </a:endParaRPr>
          </a:p>
        </p:txBody>
      </p:sp>
      <p:sp>
        <p:nvSpPr>
          <p:cNvPr id="31759" name="Line 17"/>
          <p:cNvSpPr>
            <a:spLocks noChangeShapeType="1"/>
          </p:cNvSpPr>
          <p:nvPr/>
        </p:nvSpPr>
        <p:spPr bwMode="auto">
          <a:xfrm>
            <a:off x="3276600" y="2438400"/>
            <a:ext cx="609600" cy="685800"/>
          </a:xfrm>
          <a:prstGeom prst="line">
            <a:avLst/>
          </a:prstGeom>
          <a:noFill/>
          <a:ln w="57150">
            <a:solidFill>
              <a:schemeClr val="bg1"/>
            </a:solidFill>
            <a:round/>
            <a:headEnd/>
            <a:tailEnd type="triangle" w="med" len="med"/>
          </a:ln>
        </p:spPr>
        <p:txBody>
          <a:bodyPr/>
          <a:lstStyle/>
          <a:p>
            <a:endParaRPr lang="tr-TR"/>
          </a:p>
        </p:txBody>
      </p:sp>
      <p:sp>
        <p:nvSpPr>
          <p:cNvPr id="31760" name="Line 18"/>
          <p:cNvSpPr>
            <a:spLocks noChangeShapeType="1"/>
          </p:cNvSpPr>
          <p:nvPr/>
        </p:nvSpPr>
        <p:spPr bwMode="auto">
          <a:xfrm>
            <a:off x="3886200" y="2133600"/>
            <a:ext cx="2286000" cy="0"/>
          </a:xfrm>
          <a:prstGeom prst="line">
            <a:avLst/>
          </a:prstGeom>
          <a:noFill/>
          <a:ln w="9525">
            <a:solidFill>
              <a:schemeClr val="bg1"/>
            </a:solidFill>
            <a:round/>
            <a:headEnd/>
            <a:tailEnd/>
          </a:ln>
        </p:spPr>
        <p:txBody>
          <a:bodyPr/>
          <a:lstStyle/>
          <a:p>
            <a:endParaRPr lang="tr-T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1628800"/>
            <a:ext cx="8280920" cy="4392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8826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60475" y="1897063"/>
            <a:ext cx="6623050" cy="306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41908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3608" y="1462810"/>
            <a:ext cx="3016250" cy="3943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6136" y="1709306"/>
            <a:ext cx="3194050" cy="3321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4968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3175" y="1655763"/>
            <a:ext cx="6597650" cy="3549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16434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9675" y="1589088"/>
            <a:ext cx="6724650" cy="368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7464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3175" y="1662113"/>
            <a:ext cx="6597650" cy="3536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4215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20775" y="1712913"/>
            <a:ext cx="6902450" cy="3435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6362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8475" y="1608138"/>
            <a:ext cx="5607050" cy="364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909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tr-TR" altLang="tr-TR" dirty="0" err="1" smtClean="0">
                <a:solidFill>
                  <a:srgbClr val="FFFF00"/>
                </a:solidFill>
                <a:ea typeface="ＭＳ Ｐゴシック" charset="-128"/>
              </a:rPr>
              <a:t>Obezite</a:t>
            </a:r>
            <a:r>
              <a:rPr lang="tr-TR" altLang="tr-TR" dirty="0" smtClean="0">
                <a:solidFill>
                  <a:srgbClr val="FFFF00"/>
                </a:solidFill>
                <a:ea typeface="ＭＳ Ｐゴシック" charset="-128"/>
              </a:rPr>
              <a:t> sınıflandırma</a:t>
            </a:r>
            <a:endParaRPr lang="en-US" altLang="tr-TR" dirty="0" smtClean="0">
              <a:solidFill>
                <a:srgbClr val="FFFF00"/>
              </a:solidFill>
              <a:ea typeface="ＭＳ Ｐゴシック" charset="-128"/>
            </a:endParaRPr>
          </a:p>
        </p:txBody>
      </p:sp>
      <p:sp>
        <p:nvSpPr>
          <p:cNvPr id="24579" name="Rectangle 3"/>
          <p:cNvSpPr>
            <a:spLocks noGrp="1" noChangeArrowheads="1"/>
          </p:cNvSpPr>
          <p:nvPr>
            <p:ph type="body" idx="1"/>
          </p:nvPr>
        </p:nvSpPr>
        <p:spPr>
          <a:xfrm>
            <a:off x="611188" y="1668463"/>
            <a:ext cx="7772400" cy="4114800"/>
          </a:xfrm>
        </p:spPr>
        <p:txBody>
          <a:bodyPr/>
          <a:lstStyle/>
          <a:p>
            <a:pPr lvl="1">
              <a:lnSpc>
                <a:spcPct val="90000"/>
              </a:lnSpc>
            </a:pPr>
            <a:endParaRPr lang="tr-TR"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25.0- 29.9 kg/m2 </a:t>
            </a:r>
            <a:r>
              <a:rPr lang="tr-TR" altLang="tr-TR" sz="3200" dirty="0" smtClean="0">
                <a:solidFill>
                  <a:srgbClr val="FFFFFF"/>
                </a:solidFill>
                <a:ea typeface="ＭＳ Ｐゴシック" charset="-128"/>
              </a:rPr>
              <a:t>Fazla kilolu</a:t>
            </a:r>
            <a:endParaRPr lang="en-US"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30.0-34.9 kg/m2  </a:t>
            </a:r>
            <a:r>
              <a:rPr lang="tr-TR" altLang="tr-TR" sz="3200" dirty="0" smtClean="0">
                <a:solidFill>
                  <a:srgbClr val="FFFFFF"/>
                </a:solidFill>
                <a:ea typeface="ＭＳ Ｐゴシック" charset="-128"/>
              </a:rPr>
              <a:t>Hafif dereceli</a:t>
            </a:r>
            <a:endParaRPr lang="en-US"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35.0-39.9 kg.m2 </a:t>
            </a:r>
            <a:r>
              <a:rPr lang="tr-TR" altLang="tr-TR" sz="3200" dirty="0" smtClean="0">
                <a:solidFill>
                  <a:srgbClr val="FFFFFF"/>
                </a:solidFill>
                <a:ea typeface="ＭＳ Ｐゴシック" charset="-128"/>
              </a:rPr>
              <a:t> Orta dereceli</a:t>
            </a:r>
            <a:endParaRPr lang="en-US" altLang="tr-TR" sz="3200" dirty="0" smtClean="0">
              <a:solidFill>
                <a:srgbClr val="FFFFFF"/>
              </a:solidFill>
              <a:ea typeface="ＭＳ Ｐゴシック" charset="-128"/>
            </a:endParaRPr>
          </a:p>
          <a:p>
            <a:pPr lvl="1">
              <a:lnSpc>
                <a:spcPct val="90000"/>
              </a:lnSpc>
            </a:pPr>
            <a:r>
              <a:rPr lang="tr-TR" altLang="tr-TR" sz="3200" dirty="0" smtClean="0">
                <a:solidFill>
                  <a:srgbClr val="FFFFFF"/>
                </a:solidFill>
                <a:ea typeface="ＭＳ Ｐゴシック" charset="-128"/>
              </a:rPr>
              <a:t>VKİ</a:t>
            </a:r>
            <a:r>
              <a:rPr lang="en-US" altLang="tr-TR" sz="3200" dirty="0" smtClean="0">
                <a:solidFill>
                  <a:srgbClr val="FFFFFF"/>
                </a:solidFill>
                <a:ea typeface="ＭＳ Ｐゴシック" charset="-128"/>
              </a:rPr>
              <a:t> &gt;40 kg/m2    </a:t>
            </a:r>
            <a:r>
              <a:rPr lang="tr-TR" altLang="tr-TR" sz="3200" dirty="0" smtClean="0">
                <a:solidFill>
                  <a:srgbClr val="FFFFFF"/>
                </a:solidFill>
                <a:ea typeface="ＭＳ Ｐゴシック" charset="-128"/>
              </a:rPr>
              <a:t>M</a:t>
            </a:r>
            <a:r>
              <a:rPr lang="en-US" altLang="tr-TR" sz="3200" dirty="0" err="1" smtClean="0">
                <a:solidFill>
                  <a:srgbClr val="FFFFFF"/>
                </a:solidFill>
                <a:ea typeface="ＭＳ Ｐゴシック" charset="-128"/>
              </a:rPr>
              <a:t>orbid</a:t>
            </a:r>
            <a:r>
              <a:rPr lang="en-US" altLang="tr-TR" sz="3200" dirty="0" smtClean="0">
                <a:solidFill>
                  <a:srgbClr val="FFFFFF"/>
                </a:solidFill>
                <a:ea typeface="ＭＳ Ｐゴシック" charset="-128"/>
              </a:rPr>
              <a:t> </a:t>
            </a:r>
            <a:r>
              <a:rPr lang="en-US" altLang="tr-TR" sz="3200" dirty="0">
                <a:solidFill>
                  <a:srgbClr val="FFFFFF"/>
                </a:solidFill>
                <a:ea typeface="ＭＳ Ｐゴシック" charset="-128"/>
              </a:rPr>
              <a:t>	                 </a:t>
            </a:r>
            <a:r>
              <a:rPr lang="en-US" altLang="tr-TR" sz="3200" dirty="0" smtClean="0">
                <a:solidFill>
                  <a:srgbClr val="FFFFFF"/>
                </a:solidFill>
                <a:ea typeface="ＭＳ Ｐゴシック" charset="-128"/>
              </a:rPr>
              <a:t>				        					</a:t>
            </a:r>
          </a:p>
        </p:txBody>
      </p:sp>
    </p:spTree>
    <p:extLst>
      <p:ext uri="{BB962C8B-B14F-4D97-AF65-F5344CB8AC3E}">
        <p14:creationId xmlns:p14="http://schemas.microsoft.com/office/powerpoint/2010/main" xmlns="" val="18548366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82675" y="1665288"/>
            <a:ext cx="6978650" cy="353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6825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916113"/>
            <a:ext cx="6572250" cy="302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0589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2536" y="116632"/>
            <a:ext cx="6883400" cy="337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520" y="3573016"/>
            <a:ext cx="7054850" cy="335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15279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465262"/>
            <a:ext cx="8424936" cy="49160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3521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340769"/>
            <a:ext cx="8928992" cy="5256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75378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1"/>
          <p:cNvSpPr>
            <a:spLocks noGrp="1"/>
          </p:cNvSpPr>
          <p:nvPr>
            <p:ph type="title"/>
          </p:nvPr>
        </p:nvSpPr>
        <p:spPr>
          <a:xfrm>
            <a:off x="377825" y="238125"/>
            <a:ext cx="8442325" cy="1103313"/>
          </a:xfrm>
        </p:spPr>
        <p:txBody>
          <a:bodyPr/>
          <a:lstStyle/>
          <a:p>
            <a:r>
              <a:rPr lang="en-US" altLang="en-US" dirty="0" err="1" smtClean="0"/>
              <a:t>Obe</a:t>
            </a:r>
            <a:r>
              <a:rPr lang="tr-TR" altLang="en-US" dirty="0" err="1" smtClean="0"/>
              <a:t>zite</a:t>
            </a:r>
            <a:r>
              <a:rPr lang="en-US" altLang="en-US" dirty="0" smtClean="0"/>
              <a:t> </a:t>
            </a:r>
            <a:r>
              <a:rPr lang="tr-TR" altLang="en-US" dirty="0" smtClean="0"/>
              <a:t>ve</a:t>
            </a:r>
            <a:r>
              <a:rPr lang="en-US" altLang="en-US" dirty="0" smtClean="0"/>
              <a:t> </a:t>
            </a:r>
            <a:r>
              <a:rPr lang="tr-TR" altLang="en-US" dirty="0"/>
              <a:t>İ</a:t>
            </a:r>
            <a:r>
              <a:rPr lang="en-US" altLang="en-US" dirty="0" err="1" smtClean="0"/>
              <a:t>nsulin</a:t>
            </a:r>
            <a:r>
              <a:rPr lang="en-US" altLang="en-US" dirty="0" smtClean="0"/>
              <a:t> </a:t>
            </a:r>
            <a:r>
              <a:rPr lang="tr-TR" altLang="en-US" dirty="0" smtClean="0"/>
              <a:t>Direnci</a:t>
            </a:r>
            <a:endParaRPr lang="en-US" altLang="en-US" dirty="0" smtClean="0"/>
          </a:p>
        </p:txBody>
      </p:sp>
      <p:sp>
        <p:nvSpPr>
          <p:cNvPr id="25" name="Freeform: Shape 24"/>
          <p:cNvSpPr/>
          <p:nvPr/>
        </p:nvSpPr>
        <p:spPr>
          <a:xfrm>
            <a:off x="3505200" y="2997200"/>
            <a:ext cx="2009775" cy="1781175"/>
          </a:xfrm>
          <a:custGeom>
            <a:avLst/>
            <a:gdLst>
              <a:gd name="connsiteX0" fmla="*/ 0 w 1947859"/>
              <a:gd name="connsiteY0" fmla="*/ 890537 h 1781074"/>
              <a:gd name="connsiteX1" fmla="*/ 973930 w 1947859"/>
              <a:gd name="connsiteY1" fmla="*/ 0 h 1781074"/>
              <a:gd name="connsiteX2" fmla="*/ 1947860 w 1947859"/>
              <a:gd name="connsiteY2" fmla="*/ 890537 h 1781074"/>
              <a:gd name="connsiteX3" fmla="*/ 973930 w 1947859"/>
              <a:gd name="connsiteY3" fmla="*/ 1781074 h 1781074"/>
              <a:gd name="connsiteX4" fmla="*/ 0 w 1947859"/>
              <a:gd name="connsiteY4" fmla="*/ 890537 h 1781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59" h="1781074">
                <a:moveTo>
                  <a:pt x="0" y="890537"/>
                </a:moveTo>
                <a:cubicBezTo>
                  <a:pt x="0" y="398707"/>
                  <a:pt x="436043" y="0"/>
                  <a:pt x="973930" y="0"/>
                </a:cubicBezTo>
                <a:cubicBezTo>
                  <a:pt x="1511817" y="0"/>
                  <a:pt x="1947860" y="398707"/>
                  <a:pt x="1947860" y="890537"/>
                </a:cubicBezTo>
                <a:cubicBezTo>
                  <a:pt x="1947860" y="1382367"/>
                  <a:pt x="1511817" y="1781074"/>
                  <a:pt x="973930" y="1781074"/>
                </a:cubicBezTo>
                <a:cubicBezTo>
                  <a:pt x="436043" y="1781074"/>
                  <a:pt x="0" y="1382367"/>
                  <a:pt x="0" y="890537"/>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305577" tIns="281152" rIns="305577" bIns="281152" spcCol="1270" anchor="ctr"/>
          <a:lstStyle/>
          <a:p>
            <a:pPr algn="ctr" defTabSz="711200" eaLnBrk="0" fontAlgn="base" hangingPunct="0">
              <a:lnSpc>
                <a:spcPct val="90000"/>
              </a:lnSpc>
              <a:spcBef>
                <a:spcPct val="0"/>
              </a:spcBef>
              <a:spcAft>
                <a:spcPct val="35000"/>
              </a:spcAft>
              <a:defRPr/>
            </a:pPr>
            <a:r>
              <a:rPr lang="tr-TR" sz="2000" b="1" dirty="0">
                <a:solidFill>
                  <a:srgbClr val="CDCDCF">
                    <a:lumMod val="10000"/>
                  </a:srgbClr>
                </a:solidFill>
              </a:rPr>
              <a:t>İ</a:t>
            </a:r>
            <a:r>
              <a:rPr lang="en-GB" sz="2000" b="1" dirty="0" err="1" smtClean="0">
                <a:solidFill>
                  <a:srgbClr val="CDCDCF">
                    <a:lumMod val="10000"/>
                  </a:srgbClr>
                </a:solidFill>
              </a:rPr>
              <a:t>nsulin</a:t>
            </a:r>
            <a:r>
              <a:rPr lang="en-GB" sz="2000" b="1" dirty="0" smtClean="0">
                <a:solidFill>
                  <a:srgbClr val="CDCDCF">
                    <a:lumMod val="10000"/>
                  </a:srgbClr>
                </a:solidFill>
              </a:rPr>
              <a:t> </a:t>
            </a:r>
            <a:r>
              <a:rPr lang="tr-TR" sz="2000" b="1" dirty="0" smtClean="0">
                <a:solidFill>
                  <a:srgbClr val="CDCDCF">
                    <a:lumMod val="10000"/>
                  </a:srgbClr>
                </a:solidFill>
              </a:rPr>
              <a:t>Direnci</a:t>
            </a:r>
            <a:endParaRPr lang="en-GB" sz="2000" b="1" dirty="0">
              <a:solidFill>
                <a:srgbClr val="CDCDCF">
                  <a:lumMod val="10000"/>
                </a:srgbClr>
              </a:solidFill>
            </a:endParaRPr>
          </a:p>
        </p:txBody>
      </p:sp>
      <p:sp>
        <p:nvSpPr>
          <p:cNvPr id="26" name="Freeform: Shape 25"/>
          <p:cNvSpPr/>
          <p:nvPr/>
        </p:nvSpPr>
        <p:spPr>
          <a:xfrm>
            <a:off x="3852863" y="1339850"/>
            <a:ext cx="1366837" cy="1147763"/>
          </a:xfrm>
          <a:custGeom>
            <a:avLst/>
            <a:gdLst>
              <a:gd name="connsiteX0" fmla="*/ 0 w 1147762"/>
              <a:gd name="connsiteY0" fmla="*/ 573881 h 1147762"/>
              <a:gd name="connsiteX1" fmla="*/ 573881 w 1147762"/>
              <a:gd name="connsiteY1" fmla="*/ 0 h 1147762"/>
              <a:gd name="connsiteX2" fmla="*/ 1147762 w 1147762"/>
              <a:gd name="connsiteY2" fmla="*/ 573881 h 1147762"/>
              <a:gd name="connsiteX3" fmla="*/ 573881 w 1147762"/>
              <a:gd name="connsiteY3" fmla="*/ 1147762 h 1147762"/>
              <a:gd name="connsiteX4" fmla="*/ 0 w 1147762"/>
              <a:gd name="connsiteY4" fmla="*/ 573881 h 114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762" h="1147762">
                <a:moveTo>
                  <a:pt x="0" y="573881"/>
                </a:moveTo>
                <a:cubicBezTo>
                  <a:pt x="0" y="256935"/>
                  <a:pt x="256935" y="0"/>
                  <a:pt x="573881" y="0"/>
                </a:cubicBezTo>
                <a:cubicBezTo>
                  <a:pt x="890827" y="0"/>
                  <a:pt x="1147762" y="256935"/>
                  <a:pt x="1147762" y="573881"/>
                </a:cubicBezTo>
                <a:cubicBezTo>
                  <a:pt x="1147762" y="890827"/>
                  <a:pt x="890827" y="1147762"/>
                  <a:pt x="573881" y="1147762"/>
                </a:cubicBezTo>
                <a:cubicBezTo>
                  <a:pt x="256935" y="1147762"/>
                  <a:pt x="0" y="890827"/>
                  <a:pt x="0" y="573881"/>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188406" tIns="188406" rIns="188406" bIns="188406" spcCol="1270" anchor="ctr"/>
          <a:lstStyle/>
          <a:p>
            <a:pPr algn="ctr" defTabSz="711200" eaLnBrk="0" fontAlgn="base" hangingPunct="0">
              <a:lnSpc>
                <a:spcPct val="90000"/>
              </a:lnSpc>
              <a:spcBef>
                <a:spcPct val="0"/>
              </a:spcBef>
              <a:spcAft>
                <a:spcPct val="35000"/>
              </a:spcAft>
              <a:defRPr/>
            </a:pPr>
            <a:r>
              <a:rPr lang="tr-TR" sz="2000" b="1" dirty="0" smtClean="0">
                <a:solidFill>
                  <a:srgbClr val="CDCDCF">
                    <a:lumMod val="10000"/>
                  </a:srgbClr>
                </a:solidFill>
              </a:rPr>
              <a:t>Santral </a:t>
            </a:r>
            <a:r>
              <a:rPr lang="tr-TR" sz="2000" b="1" dirty="0" err="1" smtClean="0">
                <a:solidFill>
                  <a:srgbClr val="CDCDCF">
                    <a:lumMod val="10000"/>
                  </a:srgbClr>
                </a:solidFill>
              </a:rPr>
              <a:t>obezite</a:t>
            </a:r>
            <a:endParaRPr lang="en-GB" sz="2000" b="1" dirty="0">
              <a:solidFill>
                <a:srgbClr val="CDCDCF">
                  <a:lumMod val="10000"/>
                </a:srgbClr>
              </a:solidFill>
            </a:endParaRPr>
          </a:p>
        </p:txBody>
      </p:sp>
      <p:sp>
        <p:nvSpPr>
          <p:cNvPr id="27" name="Freeform: Shape 26"/>
          <p:cNvSpPr/>
          <p:nvPr/>
        </p:nvSpPr>
        <p:spPr>
          <a:xfrm>
            <a:off x="5632450" y="1516063"/>
            <a:ext cx="1821295" cy="1277937"/>
          </a:xfrm>
          <a:custGeom>
            <a:avLst/>
            <a:gdLst>
              <a:gd name="connsiteX0" fmla="*/ 0 w 1431042"/>
              <a:gd name="connsiteY0" fmla="*/ 639189 h 1278378"/>
              <a:gd name="connsiteX1" fmla="*/ 715521 w 1431042"/>
              <a:gd name="connsiteY1" fmla="*/ 0 h 1278378"/>
              <a:gd name="connsiteX2" fmla="*/ 1431042 w 1431042"/>
              <a:gd name="connsiteY2" fmla="*/ 639189 h 1278378"/>
              <a:gd name="connsiteX3" fmla="*/ 715521 w 1431042"/>
              <a:gd name="connsiteY3" fmla="*/ 1278378 h 1278378"/>
              <a:gd name="connsiteX4" fmla="*/ 0 w 1431042"/>
              <a:gd name="connsiteY4" fmla="*/ 639189 h 127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042" h="1278378">
                <a:moveTo>
                  <a:pt x="0" y="639189"/>
                </a:moveTo>
                <a:cubicBezTo>
                  <a:pt x="0" y="286175"/>
                  <a:pt x="320350" y="0"/>
                  <a:pt x="715521" y="0"/>
                </a:cubicBezTo>
                <a:cubicBezTo>
                  <a:pt x="1110692" y="0"/>
                  <a:pt x="1431042" y="286175"/>
                  <a:pt x="1431042" y="639189"/>
                </a:cubicBezTo>
                <a:cubicBezTo>
                  <a:pt x="1431042" y="992203"/>
                  <a:pt x="1110692" y="1278378"/>
                  <a:pt x="715521" y="1278378"/>
                </a:cubicBezTo>
                <a:cubicBezTo>
                  <a:pt x="320350" y="1278378"/>
                  <a:pt x="0" y="992203"/>
                  <a:pt x="0" y="639189"/>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24811" tIns="202454" rIns="224811" bIns="202454"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H</a:t>
            </a:r>
            <a:r>
              <a:rPr lang="tr-TR" sz="1600" b="1" dirty="0">
                <a:solidFill>
                  <a:srgbClr val="CDCDCF">
                    <a:lumMod val="10000"/>
                  </a:srgbClr>
                </a:solidFill>
              </a:rPr>
              <a:t>i</a:t>
            </a:r>
            <a:r>
              <a:rPr lang="en-GB" sz="1600" b="1" dirty="0" smtClean="0">
                <a:solidFill>
                  <a:srgbClr val="CDCDCF">
                    <a:lumMod val="10000"/>
                  </a:srgbClr>
                </a:solidFill>
              </a:rPr>
              <a:t>pert</a:t>
            </a:r>
            <a:r>
              <a:rPr lang="tr-TR" sz="1600" b="1" dirty="0" smtClean="0">
                <a:solidFill>
                  <a:srgbClr val="CDCDCF">
                    <a:lumMod val="10000"/>
                  </a:srgbClr>
                </a:solidFill>
              </a:rPr>
              <a:t>a</a:t>
            </a:r>
            <a:r>
              <a:rPr lang="en-GB" sz="1600" b="1" dirty="0" err="1" smtClean="0">
                <a:solidFill>
                  <a:srgbClr val="CDCDCF">
                    <a:lumMod val="10000"/>
                  </a:srgbClr>
                </a:solidFill>
              </a:rPr>
              <a:t>nsi</a:t>
            </a:r>
            <a:r>
              <a:rPr lang="tr-TR" sz="1600" b="1" dirty="0" smtClean="0">
                <a:solidFill>
                  <a:srgbClr val="CDCDCF">
                    <a:lumMod val="10000"/>
                  </a:srgbClr>
                </a:solidFill>
              </a:rPr>
              <a:t>y</a:t>
            </a:r>
            <a:r>
              <a:rPr lang="en-GB" sz="1600" b="1" dirty="0" smtClean="0">
                <a:solidFill>
                  <a:srgbClr val="CDCDCF">
                    <a:lumMod val="10000"/>
                  </a:srgbClr>
                </a:solidFill>
              </a:rPr>
              <a:t>on</a:t>
            </a:r>
            <a:endParaRPr lang="en-GB" sz="1100" b="1" dirty="0">
              <a:solidFill>
                <a:srgbClr val="CDCDCF">
                  <a:lumMod val="10000"/>
                </a:srgbClr>
              </a:solidFill>
            </a:endParaRPr>
          </a:p>
        </p:txBody>
      </p:sp>
      <p:sp>
        <p:nvSpPr>
          <p:cNvPr id="28" name="Freeform: Shape 27"/>
          <p:cNvSpPr/>
          <p:nvPr/>
        </p:nvSpPr>
        <p:spPr>
          <a:xfrm>
            <a:off x="6335713" y="3160713"/>
            <a:ext cx="2100262" cy="1454150"/>
          </a:xfrm>
          <a:custGeom>
            <a:avLst/>
            <a:gdLst>
              <a:gd name="connsiteX0" fmla="*/ 0 w 1815474"/>
              <a:gd name="connsiteY0" fmla="*/ 726930 h 1453859"/>
              <a:gd name="connsiteX1" fmla="*/ 907737 w 1815474"/>
              <a:gd name="connsiteY1" fmla="*/ 0 h 1453859"/>
              <a:gd name="connsiteX2" fmla="*/ 1815474 w 1815474"/>
              <a:gd name="connsiteY2" fmla="*/ 726930 h 1453859"/>
              <a:gd name="connsiteX3" fmla="*/ 907737 w 1815474"/>
              <a:gd name="connsiteY3" fmla="*/ 1453860 h 1453859"/>
              <a:gd name="connsiteX4" fmla="*/ 0 w 1815474"/>
              <a:gd name="connsiteY4" fmla="*/ 726930 h 1453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474" h="1453859">
                <a:moveTo>
                  <a:pt x="0" y="726930"/>
                </a:moveTo>
                <a:cubicBezTo>
                  <a:pt x="0" y="325458"/>
                  <a:pt x="406408" y="0"/>
                  <a:pt x="907737" y="0"/>
                </a:cubicBezTo>
                <a:cubicBezTo>
                  <a:pt x="1409066" y="0"/>
                  <a:pt x="1815474" y="325458"/>
                  <a:pt x="1815474" y="726930"/>
                </a:cubicBezTo>
                <a:cubicBezTo>
                  <a:pt x="1815474" y="1128402"/>
                  <a:pt x="1409066" y="1453860"/>
                  <a:pt x="907737" y="1453860"/>
                </a:cubicBezTo>
                <a:cubicBezTo>
                  <a:pt x="406408" y="1453860"/>
                  <a:pt x="0" y="1128402"/>
                  <a:pt x="0" y="726930"/>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81110" tIns="228153" rIns="281110" bIns="228153"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H</a:t>
            </a:r>
            <a:r>
              <a:rPr lang="tr-TR" sz="1600" b="1" dirty="0" smtClean="0">
                <a:solidFill>
                  <a:srgbClr val="CDCDCF">
                    <a:lumMod val="10000"/>
                  </a:srgbClr>
                </a:solidFill>
              </a:rPr>
              <a:t>i</a:t>
            </a:r>
            <a:r>
              <a:rPr lang="en-GB" sz="1600" b="1" dirty="0" err="1" smtClean="0">
                <a:solidFill>
                  <a:srgbClr val="CDCDCF">
                    <a:lumMod val="10000"/>
                  </a:srgbClr>
                </a:solidFill>
              </a:rPr>
              <a:t>peruri</a:t>
            </a:r>
            <a:r>
              <a:rPr lang="tr-TR" sz="1600" b="1" dirty="0" smtClean="0">
                <a:solidFill>
                  <a:srgbClr val="CDCDCF">
                    <a:lumMod val="10000"/>
                  </a:srgbClr>
                </a:solidFill>
              </a:rPr>
              <a:t>s</a:t>
            </a:r>
            <a:r>
              <a:rPr lang="en-GB" sz="1600" b="1" dirty="0" err="1" smtClean="0">
                <a:solidFill>
                  <a:srgbClr val="CDCDCF">
                    <a:lumMod val="10000"/>
                  </a:srgbClr>
                </a:solidFill>
              </a:rPr>
              <a:t>emi</a:t>
            </a:r>
            <a:endParaRPr lang="en-GB" sz="1400" b="1" dirty="0">
              <a:solidFill>
                <a:srgbClr val="CDCDCF">
                  <a:lumMod val="10000"/>
                </a:srgbClr>
              </a:solidFill>
            </a:endParaRPr>
          </a:p>
        </p:txBody>
      </p:sp>
      <p:sp>
        <p:nvSpPr>
          <p:cNvPr id="29" name="Freeform: Shape 28"/>
          <p:cNvSpPr/>
          <p:nvPr/>
        </p:nvSpPr>
        <p:spPr>
          <a:xfrm>
            <a:off x="5749925" y="4922838"/>
            <a:ext cx="1714500" cy="1322387"/>
          </a:xfrm>
          <a:custGeom>
            <a:avLst/>
            <a:gdLst>
              <a:gd name="connsiteX0" fmla="*/ 0 w 1415008"/>
              <a:gd name="connsiteY0" fmla="*/ 661203 h 1322406"/>
              <a:gd name="connsiteX1" fmla="*/ 707504 w 1415008"/>
              <a:gd name="connsiteY1" fmla="*/ 0 h 1322406"/>
              <a:gd name="connsiteX2" fmla="*/ 1415008 w 1415008"/>
              <a:gd name="connsiteY2" fmla="*/ 661203 h 1322406"/>
              <a:gd name="connsiteX3" fmla="*/ 707504 w 1415008"/>
              <a:gd name="connsiteY3" fmla="*/ 1322406 h 1322406"/>
              <a:gd name="connsiteX4" fmla="*/ 0 w 1415008"/>
              <a:gd name="connsiteY4" fmla="*/ 661203 h 1322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5008" h="1322406">
                <a:moveTo>
                  <a:pt x="0" y="661203"/>
                </a:moveTo>
                <a:cubicBezTo>
                  <a:pt x="0" y="296031"/>
                  <a:pt x="316760" y="0"/>
                  <a:pt x="707504" y="0"/>
                </a:cubicBezTo>
                <a:cubicBezTo>
                  <a:pt x="1098248" y="0"/>
                  <a:pt x="1415008" y="296031"/>
                  <a:pt x="1415008" y="661203"/>
                </a:cubicBezTo>
                <a:cubicBezTo>
                  <a:pt x="1415008" y="1026375"/>
                  <a:pt x="1098248" y="1322406"/>
                  <a:pt x="707504" y="1322406"/>
                </a:cubicBezTo>
                <a:cubicBezTo>
                  <a:pt x="316760" y="1322406"/>
                  <a:pt x="0" y="1026375"/>
                  <a:pt x="0" y="66120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22463" tIns="208902" rIns="222463" bIns="208902"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D</a:t>
            </a:r>
            <a:r>
              <a:rPr lang="tr-TR" sz="1600" b="1" dirty="0" smtClean="0">
                <a:solidFill>
                  <a:srgbClr val="CDCDCF">
                    <a:lumMod val="10000"/>
                  </a:srgbClr>
                </a:solidFill>
              </a:rPr>
              <a:t>i</a:t>
            </a:r>
            <a:r>
              <a:rPr lang="en-GB" sz="1600" b="1" dirty="0" err="1" smtClean="0">
                <a:solidFill>
                  <a:srgbClr val="CDCDCF">
                    <a:lumMod val="10000"/>
                  </a:srgbClr>
                </a:solidFill>
              </a:rPr>
              <a:t>slipidemi</a:t>
            </a:r>
            <a:endParaRPr lang="en-GB" sz="1600" b="1" dirty="0">
              <a:solidFill>
                <a:srgbClr val="CDCDCF">
                  <a:lumMod val="10000"/>
                </a:srgbClr>
              </a:solidFill>
            </a:endParaRPr>
          </a:p>
        </p:txBody>
      </p:sp>
      <p:sp>
        <p:nvSpPr>
          <p:cNvPr id="30" name="Freeform: Shape 29"/>
          <p:cNvSpPr/>
          <p:nvPr/>
        </p:nvSpPr>
        <p:spPr>
          <a:xfrm>
            <a:off x="3736975" y="5167313"/>
            <a:ext cx="1570038" cy="1409700"/>
          </a:xfrm>
          <a:custGeom>
            <a:avLst/>
            <a:gdLst>
              <a:gd name="connsiteX0" fmla="*/ 0 w 1569806"/>
              <a:gd name="connsiteY0" fmla="*/ 739263 h 1478525"/>
              <a:gd name="connsiteX1" fmla="*/ 784903 w 1569806"/>
              <a:gd name="connsiteY1" fmla="*/ 0 h 1478525"/>
              <a:gd name="connsiteX2" fmla="*/ 1569806 w 1569806"/>
              <a:gd name="connsiteY2" fmla="*/ 739263 h 1478525"/>
              <a:gd name="connsiteX3" fmla="*/ 784903 w 1569806"/>
              <a:gd name="connsiteY3" fmla="*/ 1478526 h 1478525"/>
              <a:gd name="connsiteX4" fmla="*/ 0 w 1569806"/>
              <a:gd name="connsiteY4" fmla="*/ 739263 h 147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806" h="1478525">
                <a:moveTo>
                  <a:pt x="0" y="739263"/>
                </a:moveTo>
                <a:cubicBezTo>
                  <a:pt x="0" y="330979"/>
                  <a:pt x="351413" y="0"/>
                  <a:pt x="784903" y="0"/>
                </a:cubicBezTo>
                <a:cubicBezTo>
                  <a:pt x="1218393" y="0"/>
                  <a:pt x="1569806" y="330979"/>
                  <a:pt x="1569806" y="739263"/>
                </a:cubicBezTo>
                <a:cubicBezTo>
                  <a:pt x="1569806" y="1147547"/>
                  <a:pt x="1218393" y="1478526"/>
                  <a:pt x="784903" y="1478526"/>
                </a:cubicBezTo>
                <a:cubicBezTo>
                  <a:pt x="351413" y="1478526"/>
                  <a:pt x="0" y="1147547"/>
                  <a:pt x="0" y="739263"/>
                </a:cubicBezTo>
                <a:close/>
              </a:path>
            </a:pathLst>
          </a:custGeom>
          <a:solidFill>
            <a:schemeClr val="accent3"/>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50213" tIns="236845" rIns="250213" bIns="236845" spcCol="1270" anchor="ctr"/>
          <a:lstStyle/>
          <a:p>
            <a:pPr algn="ctr" defTabSz="711200" eaLnBrk="0" fontAlgn="base" hangingPunct="0">
              <a:lnSpc>
                <a:spcPct val="90000"/>
              </a:lnSpc>
              <a:spcBef>
                <a:spcPct val="0"/>
              </a:spcBef>
              <a:spcAft>
                <a:spcPct val="35000"/>
              </a:spcAft>
              <a:defRPr/>
            </a:pPr>
            <a:r>
              <a:rPr lang="en-GB" sz="2000" b="1" dirty="0">
                <a:solidFill>
                  <a:srgbClr val="CDCDCF">
                    <a:lumMod val="10000"/>
                  </a:srgbClr>
                </a:solidFill>
              </a:rPr>
              <a:t>NAFLD</a:t>
            </a:r>
          </a:p>
        </p:txBody>
      </p:sp>
      <p:sp>
        <p:nvSpPr>
          <p:cNvPr id="31" name="Freeform: Shape 30"/>
          <p:cNvSpPr/>
          <p:nvPr/>
        </p:nvSpPr>
        <p:spPr>
          <a:xfrm>
            <a:off x="1347788" y="4738688"/>
            <a:ext cx="1962150" cy="1627187"/>
          </a:xfrm>
          <a:custGeom>
            <a:avLst/>
            <a:gdLst>
              <a:gd name="connsiteX0" fmla="*/ 0 w 1599935"/>
              <a:gd name="connsiteY0" fmla="*/ 813603 h 1627206"/>
              <a:gd name="connsiteX1" fmla="*/ 799968 w 1599935"/>
              <a:gd name="connsiteY1" fmla="*/ 0 h 1627206"/>
              <a:gd name="connsiteX2" fmla="*/ 1599936 w 1599935"/>
              <a:gd name="connsiteY2" fmla="*/ 813603 h 1627206"/>
              <a:gd name="connsiteX3" fmla="*/ 799968 w 1599935"/>
              <a:gd name="connsiteY3" fmla="*/ 1627206 h 1627206"/>
              <a:gd name="connsiteX4" fmla="*/ 0 w 1599935"/>
              <a:gd name="connsiteY4" fmla="*/ 813603 h 162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935" h="1627206">
                <a:moveTo>
                  <a:pt x="0" y="813603"/>
                </a:moveTo>
                <a:cubicBezTo>
                  <a:pt x="0" y="364262"/>
                  <a:pt x="358158" y="0"/>
                  <a:pt x="799968" y="0"/>
                </a:cubicBezTo>
                <a:cubicBezTo>
                  <a:pt x="1241778" y="0"/>
                  <a:pt x="1599936" y="364262"/>
                  <a:pt x="1599936" y="813603"/>
                </a:cubicBezTo>
                <a:cubicBezTo>
                  <a:pt x="1599936" y="1262944"/>
                  <a:pt x="1241778" y="1627206"/>
                  <a:pt x="799968" y="1627206"/>
                </a:cubicBezTo>
                <a:cubicBezTo>
                  <a:pt x="358158" y="1627206"/>
                  <a:pt x="0" y="1262944"/>
                  <a:pt x="0" y="81360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49545" tIns="253539" rIns="249545" bIns="253539" spcCol="1270" anchor="ctr"/>
          <a:lstStyle/>
          <a:p>
            <a:pPr algn="ctr" defTabSz="533400" eaLnBrk="0" fontAlgn="base" hangingPunct="0">
              <a:lnSpc>
                <a:spcPct val="90000"/>
              </a:lnSpc>
              <a:spcBef>
                <a:spcPct val="0"/>
              </a:spcBef>
              <a:spcAft>
                <a:spcPct val="35000"/>
              </a:spcAft>
              <a:defRPr/>
            </a:pPr>
            <a:r>
              <a:rPr lang="en-GB" sz="1600" b="1" dirty="0" err="1" smtClean="0">
                <a:solidFill>
                  <a:srgbClr val="CDCDCF">
                    <a:lumMod val="10000"/>
                  </a:srgbClr>
                </a:solidFill>
              </a:rPr>
              <a:t>Hyperg</a:t>
            </a:r>
            <a:r>
              <a:rPr lang="tr-TR" sz="1600" b="1" dirty="0" smtClean="0">
                <a:solidFill>
                  <a:srgbClr val="CDCDCF">
                    <a:lumMod val="10000"/>
                  </a:srgbClr>
                </a:solidFill>
              </a:rPr>
              <a:t>lisemi</a:t>
            </a:r>
            <a:endParaRPr lang="en-GB" sz="1200" b="1" dirty="0">
              <a:solidFill>
                <a:srgbClr val="CDCDCF">
                  <a:lumMod val="10000"/>
                </a:srgbClr>
              </a:solidFill>
            </a:endParaRPr>
          </a:p>
        </p:txBody>
      </p:sp>
      <p:sp>
        <p:nvSpPr>
          <p:cNvPr id="32" name="Freeform: Shape 31"/>
          <p:cNvSpPr/>
          <p:nvPr/>
        </p:nvSpPr>
        <p:spPr>
          <a:xfrm>
            <a:off x="628650" y="3114675"/>
            <a:ext cx="1949450" cy="1546225"/>
          </a:xfrm>
          <a:custGeom>
            <a:avLst/>
            <a:gdLst>
              <a:gd name="connsiteX0" fmla="*/ 0 w 1583316"/>
              <a:gd name="connsiteY0" fmla="*/ 773007 h 1546013"/>
              <a:gd name="connsiteX1" fmla="*/ 791658 w 1583316"/>
              <a:gd name="connsiteY1" fmla="*/ 0 h 1546013"/>
              <a:gd name="connsiteX2" fmla="*/ 1583316 w 1583316"/>
              <a:gd name="connsiteY2" fmla="*/ 773007 h 1546013"/>
              <a:gd name="connsiteX3" fmla="*/ 791658 w 1583316"/>
              <a:gd name="connsiteY3" fmla="*/ 1546014 h 1546013"/>
              <a:gd name="connsiteX4" fmla="*/ 0 w 1583316"/>
              <a:gd name="connsiteY4" fmla="*/ 773007 h 154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316" h="1546013">
                <a:moveTo>
                  <a:pt x="0" y="773007"/>
                </a:moveTo>
                <a:cubicBezTo>
                  <a:pt x="0" y="346087"/>
                  <a:pt x="354437" y="0"/>
                  <a:pt x="791658" y="0"/>
                </a:cubicBezTo>
                <a:cubicBezTo>
                  <a:pt x="1228879" y="0"/>
                  <a:pt x="1583316" y="346087"/>
                  <a:pt x="1583316" y="773007"/>
                </a:cubicBezTo>
                <a:cubicBezTo>
                  <a:pt x="1583316" y="1199927"/>
                  <a:pt x="1228879" y="1546014"/>
                  <a:pt x="791658" y="1546014"/>
                </a:cubicBezTo>
                <a:cubicBezTo>
                  <a:pt x="354437" y="1546014"/>
                  <a:pt x="0" y="1199927"/>
                  <a:pt x="0" y="773007"/>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47111" tIns="241648" rIns="247111" bIns="241648" spcCol="1270" anchor="ctr"/>
          <a:lstStyle/>
          <a:p>
            <a:pPr algn="ctr" defTabSz="533400" eaLnBrk="0" fontAlgn="base" hangingPunct="0">
              <a:lnSpc>
                <a:spcPct val="90000"/>
              </a:lnSpc>
              <a:spcBef>
                <a:spcPct val="0"/>
              </a:spcBef>
              <a:spcAft>
                <a:spcPct val="35000"/>
              </a:spcAft>
              <a:defRPr/>
            </a:pPr>
            <a:r>
              <a:rPr lang="en-GB" sz="1600" b="1" dirty="0" smtClean="0">
                <a:solidFill>
                  <a:srgbClr val="CDCDCF">
                    <a:lumMod val="10000"/>
                  </a:srgbClr>
                </a:solidFill>
              </a:rPr>
              <a:t>Ma</a:t>
            </a:r>
            <a:r>
              <a:rPr lang="tr-TR" sz="1600" b="1" dirty="0" err="1" smtClean="0">
                <a:solidFill>
                  <a:srgbClr val="CDCDCF">
                    <a:lumMod val="10000"/>
                  </a:srgbClr>
                </a:solidFill>
              </a:rPr>
              <a:t>krovasküler</a:t>
            </a:r>
            <a:r>
              <a:rPr lang="en-GB" sz="1600" b="1" dirty="0" smtClean="0">
                <a:solidFill>
                  <a:srgbClr val="CDCDCF">
                    <a:lumMod val="10000"/>
                  </a:srgbClr>
                </a:solidFill>
              </a:rPr>
              <a:t> </a:t>
            </a:r>
            <a:r>
              <a:rPr lang="tr-TR" sz="1600" b="1" dirty="0" smtClean="0">
                <a:solidFill>
                  <a:srgbClr val="CDCDCF">
                    <a:lumMod val="10000"/>
                  </a:srgbClr>
                </a:solidFill>
              </a:rPr>
              <a:t>hastalık</a:t>
            </a:r>
            <a:endParaRPr lang="en-GB" sz="1600" b="1" dirty="0">
              <a:solidFill>
                <a:srgbClr val="CDCDCF">
                  <a:lumMod val="10000"/>
                </a:srgbClr>
              </a:solidFill>
            </a:endParaRPr>
          </a:p>
        </p:txBody>
      </p:sp>
      <p:sp>
        <p:nvSpPr>
          <p:cNvPr id="33" name="Freeform: Shape 32"/>
          <p:cNvSpPr/>
          <p:nvPr/>
        </p:nvSpPr>
        <p:spPr>
          <a:xfrm>
            <a:off x="1627188" y="1543050"/>
            <a:ext cx="1997075" cy="1422400"/>
          </a:xfrm>
          <a:custGeom>
            <a:avLst/>
            <a:gdLst>
              <a:gd name="connsiteX0" fmla="*/ 0 w 1618919"/>
              <a:gd name="connsiteY0" fmla="*/ 711383 h 1422766"/>
              <a:gd name="connsiteX1" fmla="*/ 809460 w 1618919"/>
              <a:gd name="connsiteY1" fmla="*/ 0 h 1422766"/>
              <a:gd name="connsiteX2" fmla="*/ 1618920 w 1618919"/>
              <a:gd name="connsiteY2" fmla="*/ 711383 h 1422766"/>
              <a:gd name="connsiteX3" fmla="*/ 809460 w 1618919"/>
              <a:gd name="connsiteY3" fmla="*/ 1422766 h 1422766"/>
              <a:gd name="connsiteX4" fmla="*/ 0 w 1618919"/>
              <a:gd name="connsiteY4" fmla="*/ 711383 h 142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919" h="1422766">
                <a:moveTo>
                  <a:pt x="0" y="711383"/>
                </a:moveTo>
                <a:cubicBezTo>
                  <a:pt x="0" y="318497"/>
                  <a:pt x="362408" y="0"/>
                  <a:pt x="809460" y="0"/>
                </a:cubicBezTo>
                <a:cubicBezTo>
                  <a:pt x="1256512" y="0"/>
                  <a:pt x="1618920" y="318497"/>
                  <a:pt x="1618920" y="711383"/>
                </a:cubicBezTo>
                <a:cubicBezTo>
                  <a:pt x="1618920" y="1104269"/>
                  <a:pt x="1256512" y="1422766"/>
                  <a:pt x="809460" y="1422766"/>
                </a:cubicBezTo>
                <a:cubicBezTo>
                  <a:pt x="362408" y="1422766"/>
                  <a:pt x="0" y="1104269"/>
                  <a:pt x="0" y="711383"/>
                </a:cubicBezTo>
                <a:close/>
              </a:path>
            </a:pathLst>
          </a:custGeom>
          <a:solidFill>
            <a:schemeClr val="accent2"/>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252325" tIns="223599" rIns="252325" bIns="223599" spcCol="1270" anchor="ctr"/>
          <a:lstStyle/>
          <a:p>
            <a:pPr algn="ctr" defTabSz="533400" eaLnBrk="0" fontAlgn="base" hangingPunct="0">
              <a:lnSpc>
                <a:spcPct val="90000"/>
              </a:lnSpc>
              <a:spcBef>
                <a:spcPct val="0"/>
              </a:spcBef>
              <a:spcAft>
                <a:spcPct val="35000"/>
              </a:spcAft>
              <a:defRPr/>
            </a:pPr>
            <a:r>
              <a:rPr lang="en-GB" sz="1600" b="1" dirty="0" err="1" smtClean="0">
                <a:solidFill>
                  <a:srgbClr val="CDCDCF">
                    <a:lumMod val="10000"/>
                  </a:srgbClr>
                </a:solidFill>
              </a:rPr>
              <a:t>Thromb</a:t>
            </a:r>
            <a:r>
              <a:rPr lang="tr-TR" sz="1600" b="1" dirty="0" err="1" smtClean="0">
                <a:solidFill>
                  <a:srgbClr val="CDCDCF">
                    <a:lumMod val="10000"/>
                  </a:srgbClr>
                </a:solidFill>
              </a:rPr>
              <a:t>ofili</a:t>
            </a:r>
            <a:endParaRPr lang="en-GB" sz="1600" b="1" dirty="0">
              <a:solidFill>
                <a:srgbClr val="CDCDCF">
                  <a:lumMod val="10000"/>
                </a:srgbClr>
              </a:solidFill>
            </a:endParaRPr>
          </a:p>
        </p:txBody>
      </p:sp>
      <p:sp>
        <p:nvSpPr>
          <p:cNvPr id="266253" name="Arrow: Down 33"/>
          <p:cNvSpPr>
            <a:spLocks noChangeArrowheads="1"/>
          </p:cNvSpPr>
          <p:nvPr/>
        </p:nvSpPr>
        <p:spPr bwMode="auto">
          <a:xfrm>
            <a:off x="4224338" y="2543175"/>
            <a:ext cx="579437" cy="409575"/>
          </a:xfrm>
          <a:prstGeom prst="downArrow">
            <a:avLst>
              <a:gd name="adj1" fmla="val 50000"/>
              <a:gd name="adj2" fmla="val 50000"/>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4" name="Arrow: Down 34"/>
          <p:cNvSpPr>
            <a:spLocks noChangeArrowheads="1"/>
          </p:cNvSpPr>
          <p:nvPr/>
        </p:nvSpPr>
        <p:spPr bwMode="auto">
          <a:xfrm rot="-8251163">
            <a:off x="5240338" y="2744788"/>
            <a:ext cx="612775" cy="407987"/>
          </a:xfrm>
          <a:prstGeom prst="downArrow">
            <a:avLst>
              <a:gd name="adj1" fmla="val 50000"/>
              <a:gd name="adj2" fmla="val 49944"/>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5" name="Arrow: Down 35"/>
          <p:cNvSpPr>
            <a:spLocks noChangeArrowheads="1"/>
          </p:cNvSpPr>
          <p:nvPr/>
        </p:nvSpPr>
        <p:spPr bwMode="auto">
          <a:xfrm>
            <a:off x="4224338" y="4765675"/>
            <a:ext cx="579437" cy="407988"/>
          </a:xfrm>
          <a:prstGeom prst="downArrow">
            <a:avLst>
              <a:gd name="adj1" fmla="val 50000"/>
              <a:gd name="adj2" fmla="val 50000"/>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6" name="Arrow: Down 36"/>
          <p:cNvSpPr>
            <a:spLocks noChangeArrowheads="1"/>
          </p:cNvSpPr>
          <p:nvPr/>
        </p:nvSpPr>
        <p:spPr bwMode="auto">
          <a:xfrm rot="2959147">
            <a:off x="3104357" y="4521994"/>
            <a:ext cx="615950" cy="407987"/>
          </a:xfrm>
          <a:prstGeom prst="downArrow">
            <a:avLst>
              <a:gd name="adj1" fmla="val 50000"/>
              <a:gd name="adj2" fmla="val 49981"/>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7" name="Arrow: Down 37"/>
          <p:cNvSpPr>
            <a:spLocks noChangeArrowheads="1"/>
          </p:cNvSpPr>
          <p:nvPr/>
        </p:nvSpPr>
        <p:spPr bwMode="auto">
          <a:xfrm rot="-5400000">
            <a:off x="5612607" y="3682206"/>
            <a:ext cx="617538" cy="409575"/>
          </a:xfrm>
          <a:prstGeom prst="downArrow">
            <a:avLst>
              <a:gd name="adj1" fmla="val 50000"/>
              <a:gd name="adj2" fmla="val 49963"/>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8" name="Arrow: Down 38"/>
          <p:cNvSpPr>
            <a:spLocks noChangeArrowheads="1"/>
          </p:cNvSpPr>
          <p:nvPr/>
        </p:nvSpPr>
        <p:spPr bwMode="auto">
          <a:xfrm rot="5400000">
            <a:off x="2728119" y="3683794"/>
            <a:ext cx="617538" cy="406400"/>
          </a:xfrm>
          <a:prstGeom prst="downArrow">
            <a:avLst>
              <a:gd name="adj1" fmla="val 50000"/>
              <a:gd name="adj2" fmla="val 49843"/>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59" name="Arrow: Down 39"/>
          <p:cNvSpPr>
            <a:spLocks noChangeArrowheads="1"/>
          </p:cNvSpPr>
          <p:nvPr/>
        </p:nvSpPr>
        <p:spPr bwMode="auto">
          <a:xfrm rot="8327515">
            <a:off x="3303588" y="2789238"/>
            <a:ext cx="612775" cy="407987"/>
          </a:xfrm>
          <a:prstGeom prst="downArrow">
            <a:avLst>
              <a:gd name="adj1" fmla="val 50000"/>
              <a:gd name="adj2" fmla="val 50000"/>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
        <p:nvSpPr>
          <p:cNvPr id="266260" name="Arrow: Down 40"/>
          <p:cNvSpPr>
            <a:spLocks noChangeArrowheads="1"/>
          </p:cNvSpPr>
          <p:nvPr/>
        </p:nvSpPr>
        <p:spPr bwMode="auto">
          <a:xfrm rot="-2700000">
            <a:off x="5299075" y="4606925"/>
            <a:ext cx="612775" cy="407988"/>
          </a:xfrm>
          <a:prstGeom prst="downArrow">
            <a:avLst>
              <a:gd name="adj1" fmla="val 50000"/>
              <a:gd name="adj2" fmla="val 50060"/>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lnSpc>
                <a:spcPct val="90000"/>
              </a:lnSpc>
              <a:spcBef>
                <a:spcPts val="1000"/>
              </a:spcBef>
              <a:spcAft>
                <a:spcPts val="700"/>
              </a:spcAft>
              <a:buClr>
                <a:srgbClr val="FEFDDE"/>
              </a:buClr>
              <a:buFont typeface="Wingdings" pitchFamily="2" charset="2"/>
              <a:buChar char="§"/>
              <a:defRPr sz="2600">
                <a:solidFill>
                  <a:srgbClr val="FEFDDE"/>
                </a:solidFill>
                <a:latin typeface="Arial" pitchFamily="34" charset="0"/>
              </a:defRPr>
            </a:lvl1pPr>
            <a:lvl2pPr marL="742950" indent="-285750" eaLnBrk="0" hangingPunct="0">
              <a:lnSpc>
                <a:spcPct val="90000"/>
              </a:lnSpc>
              <a:spcBef>
                <a:spcPts val="1000"/>
              </a:spcBef>
              <a:spcAft>
                <a:spcPts val="700"/>
              </a:spcAft>
              <a:buClr>
                <a:srgbClr val="FEFDDE"/>
              </a:buClr>
              <a:buFont typeface="Arial" pitchFamily="34" charset="0"/>
              <a:buChar char="–"/>
              <a:defRPr sz="2400">
                <a:solidFill>
                  <a:srgbClr val="FEFDDE"/>
                </a:solidFill>
                <a:latin typeface="Arial" pitchFamily="34" charset="0"/>
              </a:defRPr>
            </a:lvl2pPr>
            <a:lvl3pPr marL="1143000" indent="-228600" eaLnBrk="0" hangingPunct="0">
              <a:lnSpc>
                <a:spcPct val="90000"/>
              </a:lnSpc>
              <a:spcBef>
                <a:spcPts val="1000"/>
              </a:spcBef>
              <a:spcAft>
                <a:spcPts val="700"/>
              </a:spcAft>
              <a:buClr>
                <a:srgbClr val="FEFDDE"/>
              </a:buClr>
              <a:buFont typeface="Arial" pitchFamily="34" charset="0"/>
              <a:buChar char="–"/>
              <a:defRPr sz="2200">
                <a:solidFill>
                  <a:srgbClr val="FEFDDE"/>
                </a:solidFill>
                <a:latin typeface="Arial" pitchFamily="34" charset="0"/>
              </a:defRPr>
            </a:lvl3pPr>
            <a:lvl4pPr marL="1600200" indent="-228600" eaLnBrk="0" hangingPunct="0">
              <a:lnSpc>
                <a:spcPct val="90000"/>
              </a:lnSpc>
              <a:spcBef>
                <a:spcPts val="1000"/>
              </a:spcBef>
              <a:spcAft>
                <a:spcPts val="700"/>
              </a:spcAft>
              <a:buClr>
                <a:srgbClr val="FEFDDE"/>
              </a:buClr>
              <a:buFont typeface="Arial" pitchFamily="34" charset="0"/>
              <a:buChar char="–"/>
              <a:defRPr sz="2000">
                <a:solidFill>
                  <a:srgbClr val="FEFDDE"/>
                </a:solidFill>
                <a:latin typeface="Arial" pitchFamily="34" charset="0"/>
              </a:defRPr>
            </a:lvl4pPr>
            <a:lvl5pPr marL="2057400" indent="-228600" eaLnBrk="0"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5pPr>
            <a:lvl6pPr marL="25146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6pPr>
            <a:lvl7pPr marL="29718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7pPr>
            <a:lvl8pPr marL="34290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8pPr>
            <a:lvl9pPr marL="3886200" indent="-228600" eaLnBrk="0" fontAlgn="base" hangingPunct="0">
              <a:lnSpc>
                <a:spcPct val="90000"/>
              </a:lnSpc>
              <a:spcBef>
                <a:spcPts val="1000"/>
              </a:spcBef>
              <a:spcAft>
                <a:spcPts val="700"/>
              </a:spcAft>
              <a:buClr>
                <a:srgbClr val="FEFDDE"/>
              </a:buClr>
              <a:buFont typeface="Arial" pitchFamily="34" charset="0"/>
              <a:buChar char="–"/>
              <a:defRPr>
                <a:solidFill>
                  <a:srgbClr val="FEFDDE"/>
                </a:solidFill>
                <a:latin typeface="Arial" pitchFamily="34" charset="0"/>
              </a:defRPr>
            </a:lvl9pPr>
          </a:lstStyle>
          <a:p>
            <a:pPr algn="ctr" eaLnBrk="1" fontAlgn="base" hangingPunct="1">
              <a:lnSpc>
                <a:spcPct val="100000"/>
              </a:lnSpc>
              <a:spcBef>
                <a:spcPct val="0"/>
              </a:spcBef>
              <a:spcAft>
                <a:spcPct val="0"/>
              </a:spcAft>
              <a:buClrTx/>
              <a:buFontTx/>
              <a:buNone/>
            </a:pPr>
            <a:endParaRPr lang="en-US" altLang="en-US" sz="1400">
              <a:solidFill>
                <a:srgbClr val="CDCDCF"/>
              </a:solidFill>
            </a:endParaRPr>
          </a:p>
        </p:txBody>
      </p:sp>
    </p:spTree>
    <p:extLst>
      <p:ext uri="{BB962C8B-B14F-4D97-AF65-F5344CB8AC3E}">
        <p14:creationId xmlns:p14="http://schemas.microsoft.com/office/powerpoint/2010/main" xmlns="" val="313723546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098" name="Picture 2"/>
          <p:cNvPicPr>
            <a:picLocks noChangeAspect="1" noChangeArrowheads="1"/>
          </p:cNvPicPr>
          <p:nvPr/>
        </p:nvPicPr>
        <p:blipFill>
          <a:blip r:embed="rId2" cstate="print"/>
          <a:srcRect/>
          <a:stretch>
            <a:fillRect/>
          </a:stretch>
        </p:blipFill>
        <p:spPr bwMode="auto">
          <a:xfrm>
            <a:off x="323528" y="188640"/>
            <a:ext cx="8244408" cy="6552728"/>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122" name="Picture 2"/>
          <p:cNvPicPr>
            <a:picLocks noChangeAspect="1" noChangeArrowheads="1"/>
          </p:cNvPicPr>
          <p:nvPr/>
        </p:nvPicPr>
        <p:blipFill>
          <a:blip r:embed="rId2" cstate="print"/>
          <a:srcRect/>
          <a:stretch>
            <a:fillRect/>
          </a:stretch>
        </p:blipFill>
        <p:spPr bwMode="auto">
          <a:xfrm>
            <a:off x="179512" y="260648"/>
            <a:ext cx="8748464" cy="6309320"/>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9775" y="1468438"/>
            <a:ext cx="5124450" cy="392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417808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Dikdörtgen"/>
          <p:cNvSpPr/>
          <p:nvPr/>
        </p:nvSpPr>
        <p:spPr>
          <a:xfrm>
            <a:off x="539552" y="1484784"/>
            <a:ext cx="8101408" cy="5078313"/>
          </a:xfrm>
          <a:prstGeom prst="rect">
            <a:avLst/>
          </a:prstGeom>
        </p:spPr>
        <p:txBody>
          <a:bodyPr wrap="square">
            <a:spAutoFit/>
          </a:bodyPr>
          <a:lstStyle/>
          <a:p>
            <a:r>
              <a:rPr lang="tr-TR" dirty="0" err="1" smtClean="0"/>
              <a:t>Dislipidemi</a:t>
            </a:r>
            <a:r>
              <a:rPr lang="tr-TR" dirty="0" smtClean="0"/>
              <a:t> </a:t>
            </a:r>
            <a:r>
              <a:rPr lang="tr-TR" dirty="0" err="1" smtClean="0"/>
              <a:t>obezite</a:t>
            </a:r>
            <a:r>
              <a:rPr lang="tr-TR" dirty="0" smtClean="0"/>
              <a:t> ile birlikte sık </a:t>
            </a:r>
            <a:r>
              <a:rPr lang="tr-TR" dirty="0" err="1" smtClean="0"/>
              <a:t>gorulen</a:t>
            </a:r>
            <a:r>
              <a:rPr lang="tr-TR" dirty="0" smtClean="0"/>
              <a:t> </a:t>
            </a:r>
            <a:r>
              <a:rPr lang="tr-TR" dirty="0" err="1" smtClean="0"/>
              <a:t>metabolik</a:t>
            </a:r>
            <a:r>
              <a:rPr lang="tr-TR" dirty="0" smtClean="0"/>
              <a:t> bozukluklardan birisidir ve sıklığı BKİ ile doğru orantılı olarak artar (BKİ&lt;25 kg/m2:%38, 25-26,9 kg/m2:%53, 27-29,9 kg/m2: %62, 30- 34,9 kg/m2:%68, 35-39,9 kg/m2:%68 ve ≥40 kg/m2:%60). </a:t>
            </a:r>
          </a:p>
          <a:p>
            <a:r>
              <a:rPr lang="tr-TR" dirty="0" err="1" smtClean="0"/>
              <a:t>Ote</a:t>
            </a:r>
            <a:r>
              <a:rPr lang="tr-TR" dirty="0" smtClean="0"/>
              <a:t> yandan </a:t>
            </a:r>
            <a:r>
              <a:rPr lang="tr-TR" dirty="0" err="1" smtClean="0"/>
              <a:t>dislipidemisi</a:t>
            </a:r>
            <a:r>
              <a:rPr lang="tr-TR" dirty="0" smtClean="0"/>
              <a:t> olanların % 25,5’i normal kilolu, % 37,4’u fazla kilolu, % 36,1’i </a:t>
            </a:r>
            <a:r>
              <a:rPr lang="tr-TR" dirty="0" err="1" smtClean="0"/>
              <a:t>obezdir</a:t>
            </a:r>
            <a:r>
              <a:rPr lang="tr-TR" dirty="0" smtClean="0"/>
              <a:t>. </a:t>
            </a:r>
          </a:p>
          <a:p>
            <a:endParaRPr lang="tr-TR" dirty="0" smtClean="0"/>
          </a:p>
          <a:p>
            <a:r>
              <a:rPr lang="tr-TR" dirty="0" smtClean="0"/>
              <a:t>Bu nedenle on altı yaşından </a:t>
            </a:r>
            <a:r>
              <a:rPr lang="tr-TR" dirty="0" err="1" smtClean="0"/>
              <a:t>buyuk</a:t>
            </a:r>
            <a:r>
              <a:rPr lang="tr-TR" dirty="0" smtClean="0"/>
              <a:t>, fazla kilolu/</a:t>
            </a:r>
            <a:r>
              <a:rPr lang="tr-TR" dirty="0" err="1" smtClean="0"/>
              <a:t>obez</a:t>
            </a:r>
            <a:r>
              <a:rPr lang="tr-TR" dirty="0" smtClean="0"/>
              <a:t> olan veya </a:t>
            </a:r>
            <a:r>
              <a:rPr lang="tr-TR" dirty="0" err="1" smtClean="0"/>
              <a:t>progresif</a:t>
            </a:r>
            <a:r>
              <a:rPr lang="tr-TR" dirty="0" smtClean="0"/>
              <a:t> kilo artışı </a:t>
            </a:r>
            <a:r>
              <a:rPr lang="tr-TR" dirty="0" err="1" smtClean="0"/>
              <a:t>gorulen</a:t>
            </a:r>
            <a:r>
              <a:rPr lang="tr-TR" dirty="0" smtClean="0"/>
              <a:t> </a:t>
            </a:r>
            <a:r>
              <a:rPr lang="tr-TR" dirty="0" err="1" smtClean="0"/>
              <a:t>tum</a:t>
            </a:r>
            <a:r>
              <a:rPr lang="tr-TR" dirty="0" smtClean="0"/>
              <a:t> hastaların </a:t>
            </a:r>
            <a:r>
              <a:rPr lang="tr-TR" dirty="0" err="1" smtClean="0"/>
              <a:t>dislipidemi</a:t>
            </a:r>
            <a:r>
              <a:rPr lang="tr-TR" dirty="0" smtClean="0"/>
              <a:t> acısından taranması </a:t>
            </a:r>
            <a:r>
              <a:rPr lang="tr-TR" dirty="0" err="1" smtClean="0"/>
              <a:t>onerilmektedir</a:t>
            </a:r>
            <a:r>
              <a:rPr lang="tr-TR" dirty="0" smtClean="0"/>
              <a:t>. </a:t>
            </a:r>
          </a:p>
          <a:p>
            <a:r>
              <a:rPr lang="tr-TR" dirty="0" smtClean="0"/>
              <a:t>Tarama paneli TG, HDL kolesterol, LDL kolesterol, total kolesterol</a:t>
            </a:r>
          </a:p>
          <a:p>
            <a:r>
              <a:rPr lang="tr-TR" dirty="0" smtClean="0"/>
              <a:t>ve </a:t>
            </a:r>
            <a:r>
              <a:rPr lang="tr-TR" dirty="0" err="1" smtClean="0"/>
              <a:t>nonHDL</a:t>
            </a:r>
            <a:r>
              <a:rPr lang="tr-TR" dirty="0" smtClean="0"/>
              <a:t> kolesterolden oluşmalıdır.</a:t>
            </a:r>
          </a:p>
          <a:p>
            <a:endParaRPr lang="tr-TR" dirty="0" smtClean="0"/>
          </a:p>
          <a:p>
            <a:r>
              <a:rPr lang="tr-TR" b="1" dirty="0" err="1" smtClean="0"/>
              <a:t>Obez</a:t>
            </a:r>
            <a:r>
              <a:rPr lang="tr-TR" b="1" dirty="0" smtClean="0"/>
              <a:t> olguların </a:t>
            </a:r>
            <a:r>
              <a:rPr lang="tr-TR" b="1" dirty="0" err="1" smtClean="0"/>
              <a:t>dislipidemi</a:t>
            </a:r>
            <a:r>
              <a:rPr lang="tr-TR" b="1" dirty="0" smtClean="0"/>
              <a:t> açısından taranması ve </a:t>
            </a:r>
            <a:r>
              <a:rPr lang="tr-TR" b="1" dirty="0" err="1" smtClean="0"/>
              <a:t>dislipidemi</a:t>
            </a:r>
            <a:r>
              <a:rPr lang="tr-TR" b="1" dirty="0" smtClean="0"/>
              <a:t> saptanmasa dahi </a:t>
            </a:r>
            <a:r>
              <a:rPr lang="tr-TR" b="1" dirty="0" err="1" smtClean="0"/>
              <a:t>obeziteleri</a:t>
            </a:r>
            <a:r>
              <a:rPr lang="tr-TR" b="1" dirty="0" smtClean="0"/>
              <a:t> devam ettiği sürece </a:t>
            </a:r>
            <a:r>
              <a:rPr lang="tr-TR" b="1" dirty="0" err="1" smtClean="0"/>
              <a:t>dislipidemi</a:t>
            </a:r>
            <a:r>
              <a:rPr lang="tr-TR" b="1" dirty="0" smtClean="0"/>
              <a:t> açısından yıllık olarak tetkik edilmesi önerilir.</a:t>
            </a:r>
          </a:p>
          <a:p>
            <a:r>
              <a:rPr lang="tr-TR" b="1" dirty="0" smtClean="0"/>
              <a:t>• </a:t>
            </a:r>
            <a:r>
              <a:rPr lang="tr-TR" b="1" dirty="0" err="1" smtClean="0"/>
              <a:t>Obezite</a:t>
            </a:r>
            <a:r>
              <a:rPr lang="tr-TR" b="1" dirty="0" smtClean="0"/>
              <a:t> artmış </a:t>
            </a:r>
            <a:r>
              <a:rPr lang="tr-TR" b="1" dirty="0" err="1" smtClean="0"/>
              <a:t>kardiyovasküler</a:t>
            </a:r>
            <a:r>
              <a:rPr lang="tr-TR" b="1" dirty="0" smtClean="0"/>
              <a:t> hastalık riski ile ilişkili olduğundan, bu hastalara ait </a:t>
            </a:r>
            <a:r>
              <a:rPr lang="tr-TR" b="1" dirty="0" err="1" smtClean="0"/>
              <a:t>kardiyovasküler</a:t>
            </a:r>
            <a:r>
              <a:rPr lang="tr-TR" b="1" dirty="0" smtClean="0"/>
              <a:t> riskin hesaplanıp, uygun yaklaşımlarla hedeflenen </a:t>
            </a:r>
            <a:r>
              <a:rPr lang="tr-TR" b="1" dirty="0" err="1" smtClean="0"/>
              <a:t>lipid</a:t>
            </a:r>
            <a:r>
              <a:rPr lang="tr-TR" b="1" dirty="0" smtClean="0"/>
              <a:t> değerlerine ulaşılması önerilir.</a:t>
            </a:r>
            <a:endParaRPr lang="tr-TR"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474751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lstStyle/>
          <a:p>
            <a:pPr>
              <a:defRPr/>
            </a:pPr>
            <a:r>
              <a:rPr lang="tr-TR" dirty="0" err="1" smtClean="0">
                <a:solidFill>
                  <a:srgbClr val="FFFF00"/>
                </a:solidFill>
              </a:rPr>
              <a:t>Dislipidemi</a:t>
            </a:r>
            <a:endParaRPr lang="tr-TR" dirty="0">
              <a:solidFill>
                <a:srgbClr val="FFFF00"/>
              </a:solidFill>
            </a:endParaRPr>
          </a:p>
        </p:txBody>
      </p:sp>
      <p:sp>
        <p:nvSpPr>
          <p:cNvPr id="2" name="İçerik Yer Tutucusu 1"/>
          <p:cNvSpPr>
            <a:spLocks noGrp="1"/>
          </p:cNvSpPr>
          <p:nvPr>
            <p:ph idx="1"/>
          </p:nvPr>
        </p:nvSpPr>
        <p:spPr>
          <a:xfrm>
            <a:off x="457200" y="1798638"/>
            <a:ext cx="8686800" cy="4227512"/>
          </a:xfrm>
        </p:spPr>
        <p:txBody>
          <a:bodyPr/>
          <a:lstStyle/>
          <a:p>
            <a:pPr>
              <a:defRPr/>
            </a:pPr>
            <a:r>
              <a:rPr lang="tr-TR" dirty="0" err="1" smtClean="0">
                <a:solidFill>
                  <a:schemeClr val="tx1"/>
                </a:solidFill>
              </a:rPr>
              <a:t>Lipoproteinlerin</a:t>
            </a:r>
            <a:r>
              <a:rPr lang="tr-TR" dirty="0" smtClean="0">
                <a:solidFill>
                  <a:schemeClr val="tx1"/>
                </a:solidFill>
              </a:rPr>
              <a:t> miktarının fazlalığı </a:t>
            </a:r>
            <a:r>
              <a:rPr lang="tr-TR" dirty="0">
                <a:solidFill>
                  <a:schemeClr val="tx1"/>
                </a:solidFill>
              </a:rPr>
              <a:t>yada eksikliği ile işlevsel bozukluklarını tanımlayan bir </a:t>
            </a:r>
            <a:r>
              <a:rPr lang="tr-TR" dirty="0" smtClean="0">
                <a:solidFill>
                  <a:schemeClr val="tx1"/>
                </a:solidFill>
              </a:rPr>
              <a:t> </a:t>
            </a:r>
            <a:r>
              <a:rPr lang="tr-TR" dirty="0" err="1" smtClean="0">
                <a:solidFill>
                  <a:schemeClr val="tx1"/>
                </a:solidFill>
              </a:rPr>
              <a:t>laboratuvar</a:t>
            </a:r>
            <a:r>
              <a:rPr lang="tr-TR" dirty="0" smtClean="0">
                <a:solidFill>
                  <a:schemeClr val="tx1"/>
                </a:solidFill>
              </a:rPr>
              <a:t> bulgu</a:t>
            </a:r>
          </a:p>
          <a:p>
            <a:pPr>
              <a:defRPr/>
            </a:pPr>
            <a:r>
              <a:rPr lang="tr-TR" dirty="0" err="1">
                <a:solidFill>
                  <a:schemeClr val="tx1"/>
                </a:solidFill>
              </a:rPr>
              <a:t>Lipoprotein</a:t>
            </a:r>
            <a:r>
              <a:rPr lang="tr-TR" dirty="0">
                <a:solidFill>
                  <a:schemeClr val="tx1"/>
                </a:solidFill>
              </a:rPr>
              <a:t> düzeylerine göre </a:t>
            </a:r>
            <a:r>
              <a:rPr lang="tr-TR" dirty="0" err="1">
                <a:solidFill>
                  <a:schemeClr val="tx1"/>
                </a:solidFill>
              </a:rPr>
              <a:t>Fredrickson</a:t>
            </a:r>
            <a:r>
              <a:rPr lang="tr-TR" dirty="0">
                <a:solidFill>
                  <a:schemeClr val="tx1"/>
                </a:solidFill>
              </a:rPr>
              <a:t>* </a:t>
            </a:r>
            <a:r>
              <a:rPr lang="tr-TR" dirty="0" smtClean="0">
                <a:solidFill>
                  <a:schemeClr val="tx1"/>
                </a:solidFill>
              </a:rPr>
              <a:t>sınıflaması</a:t>
            </a:r>
          </a:p>
          <a:p>
            <a:pPr>
              <a:defRPr/>
            </a:pPr>
            <a:r>
              <a:rPr lang="tr-TR" dirty="0">
                <a:solidFill>
                  <a:schemeClr val="tx1"/>
                </a:solidFill>
              </a:rPr>
              <a:t>Etiyolojilerine göre </a:t>
            </a:r>
            <a:r>
              <a:rPr lang="tr-TR" dirty="0" err="1" smtClean="0">
                <a:solidFill>
                  <a:schemeClr val="tx1"/>
                </a:solidFill>
              </a:rPr>
              <a:t>primer</a:t>
            </a:r>
            <a:r>
              <a:rPr lang="tr-TR" dirty="0" smtClean="0">
                <a:solidFill>
                  <a:schemeClr val="tx1"/>
                </a:solidFill>
              </a:rPr>
              <a:t> </a:t>
            </a:r>
            <a:r>
              <a:rPr lang="tr-TR" dirty="0">
                <a:solidFill>
                  <a:schemeClr val="tx1"/>
                </a:solidFill>
              </a:rPr>
              <a:t>ve </a:t>
            </a:r>
            <a:r>
              <a:rPr lang="tr-TR" dirty="0" err="1">
                <a:solidFill>
                  <a:schemeClr val="tx1"/>
                </a:solidFill>
              </a:rPr>
              <a:t>sekonder</a:t>
            </a:r>
            <a:endParaRPr lang="tr-TR" dirty="0">
              <a:solidFill>
                <a:schemeClr val="tx1"/>
              </a:solidFill>
            </a:endParaRPr>
          </a:p>
        </p:txBody>
      </p:sp>
    </p:spTree>
    <p:extLst>
      <p:ext uri="{BB962C8B-B14F-4D97-AF65-F5344CB8AC3E}">
        <p14:creationId xmlns:p14="http://schemas.microsoft.com/office/powerpoint/2010/main" xmlns="" val="365007350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dirty="0">
                <a:solidFill>
                  <a:srgbClr val="FFFF00"/>
                </a:solidFill>
              </a:rPr>
              <a:t>Etiyolojilerine göre </a:t>
            </a:r>
            <a:r>
              <a:rPr lang="tr-TR" dirty="0" err="1">
                <a:solidFill>
                  <a:srgbClr val="FFFF00"/>
                </a:solidFill>
              </a:rPr>
              <a:t>primer</a:t>
            </a:r>
            <a:r>
              <a:rPr lang="tr-TR" dirty="0">
                <a:solidFill>
                  <a:srgbClr val="FFFF00"/>
                </a:solidFill>
              </a:rPr>
              <a:t> ve </a:t>
            </a:r>
            <a:r>
              <a:rPr lang="tr-TR" dirty="0" err="1" smtClean="0">
                <a:solidFill>
                  <a:srgbClr val="FFFF00"/>
                </a:solidFill>
              </a:rPr>
              <a:t>sekonder</a:t>
            </a:r>
            <a:endParaRPr lang="tr-TR" dirty="0">
              <a:solidFill>
                <a:srgbClr val="FFFF00"/>
              </a:solidFill>
            </a:endParaRPr>
          </a:p>
        </p:txBody>
      </p:sp>
      <p:sp>
        <p:nvSpPr>
          <p:cNvPr id="3" name="İçerik Yer Tutucusu 2"/>
          <p:cNvSpPr>
            <a:spLocks noGrp="1"/>
          </p:cNvSpPr>
          <p:nvPr>
            <p:ph idx="1"/>
          </p:nvPr>
        </p:nvSpPr>
        <p:spPr/>
        <p:txBody>
          <a:bodyPr>
            <a:normAutofit fontScale="70000" lnSpcReduction="20000"/>
          </a:bodyPr>
          <a:lstStyle/>
          <a:p>
            <a:pPr>
              <a:defRPr/>
            </a:pPr>
            <a:r>
              <a:rPr lang="tr-TR" b="1" dirty="0" err="1" smtClean="0">
                <a:solidFill>
                  <a:srgbClr val="FFFF00"/>
                </a:solidFill>
              </a:rPr>
              <a:t>Primer</a:t>
            </a:r>
            <a:r>
              <a:rPr lang="tr-TR" b="1" dirty="0" smtClean="0">
                <a:solidFill>
                  <a:srgbClr val="FFFF00"/>
                </a:solidFill>
              </a:rPr>
              <a:t> </a:t>
            </a:r>
            <a:r>
              <a:rPr lang="tr-TR" dirty="0" smtClean="0">
                <a:solidFill>
                  <a:srgbClr val="FFFF00"/>
                </a:solidFill>
              </a:rPr>
              <a:t>(ailevi) </a:t>
            </a:r>
            <a:r>
              <a:rPr lang="tr-TR" dirty="0" err="1" smtClean="0">
                <a:solidFill>
                  <a:srgbClr val="FFFF00"/>
                </a:solidFill>
              </a:rPr>
              <a:t>dislipidemiler</a:t>
            </a:r>
            <a:r>
              <a:rPr lang="tr-TR" dirty="0" smtClean="0"/>
              <a:t>– genetik</a:t>
            </a:r>
          </a:p>
          <a:p>
            <a:pPr>
              <a:defRPr/>
            </a:pPr>
            <a:r>
              <a:rPr lang="tr-TR" b="1" dirty="0" err="1">
                <a:solidFill>
                  <a:srgbClr val="FFFF00"/>
                </a:solidFill>
              </a:rPr>
              <a:t>S</a:t>
            </a:r>
            <a:r>
              <a:rPr lang="tr-TR" b="1" dirty="0" err="1" smtClean="0">
                <a:solidFill>
                  <a:srgbClr val="FFFF00"/>
                </a:solidFill>
              </a:rPr>
              <a:t>ekonder</a:t>
            </a:r>
            <a:r>
              <a:rPr lang="tr-TR" b="1" dirty="0" smtClean="0">
                <a:solidFill>
                  <a:srgbClr val="FFFF00"/>
                </a:solidFill>
              </a:rPr>
              <a:t> </a:t>
            </a:r>
            <a:r>
              <a:rPr lang="tr-TR" dirty="0" err="1" smtClean="0">
                <a:solidFill>
                  <a:srgbClr val="FFFF00"/>
                </a:solidFill>
              </a:rPr>
              <a:t>dislipidemiler</a:t>
            </a:r>
            <a:endParaRPr lang="tr-TR" dirty="0" smtClean="0">
              <a:solidFill>
                <a:srgbClr val="FFFF00"/>
              </a:solidFill>
            </a:endParaRPr>
          </a:p>
          <a:p>
            <a:pPr lvl="1">
              <a:defRPr/>
            </a:pPr>
            <a:r>
              <a:rPr lang="tr-TR" sz="2200" dirty="0" err="1"/>
              <a:t>Obezite</a:t>
            </a:r>
            <a:endParaRPr lang="tr-TR" sz="2200" dirty="0"/>
          </a:p>
          <a:p>
            <a:pPr lvl="1">
              <a:defRPr/>
            </a:pPr>
            <a:r>
              <a:rPr lang="tr-TR" sz="2200" dirty="0"/>
              <a:t>Tip 2 </a:t>
            </a:r>
            <a:r>
              <a:rPr lang="tr-TR" sz="2200" dirty="0" err="1"/>
              <a:t>Diabetes</a:t>
            </a:r>
            <a:r>
              <a:rPr lang="tr-TR" sz="2200" dirty="0"/>
              <a:t> </a:t>
            </a:r>
            <a:r>
              <a:rPr lang="tr-TR" sz="2200" dirty="0" err="1"/>
              <a:t>Mellitus</a:t>
            </a:r>
            <a:endParaRPr lang="tr-TR" sz="2200" dirty="0"/>
          </a:p>
          <a:p>
            <a:pPr lvl="1">
              <a:defRPr/>
            </a:pPr>
            <a:r>
              <a:rPr lang="tr-TR" sz="2200" dirty="0" err="1"/>
              <a:t>Hipotiroidi</a:t>
            </a:r>
            <a:endParaRPr lang="tr-TR" sz="2200" dirty="0"/>
          </a:p>
          <a:p>
            <a:pPr lvl="1">
              <a:defRPr/>
            </a:pPr>
            <a:r>
              <a:rPr lang="tr-TR" sz="2200" dirty="0"/>
              <a:t>Kronik </a:t>
            </a:r>
            <a:r>
              <a:rPr lang="tr-TR" sz="2200" dirty="0" err="1"/>
              <a:t>Bobrek</a:t>
            </a:r>
            <a:r>
              <a:rPr lang="tr-TR" sz="2200" dirty="0"/>
              <a:t> Hastalığı</a:t>
            </a:r>
          </a:p>
          <a:p>
            <a:pPr lvl="1">
              <a:defRPr/>
            </a:pPr>
            <a:r>
              <a:rPr lang="tr-TR" sz="2200" dirty="0"/>
              <a:t>Aşırı Alkol </a:t>
            </a:r>
            <a:r>
              <a:rPr lang="tr-TR" sz="2200" dirty="0" err="1"/>
              <a:t>Tuketimi</a:t>
            </a:r>
            <a:endParaRPr lang="tr-TR" sz="2200" dirty="0"/>
          </a:p>
          <a:p>
            <a:pPr lvl="1">
              <a:defRPr/>
            </a:pPr>
            <a:r>
              <a:rPr lang="tr-TR" sz="2200" dirty="0" err="1"/>
              <a:t>Primer</a:t>
            </a:r>
            <a:r>
              <a:rPr lang="tr-TR" sz="2200" dirty="0"/>
              <a:t> </a:t>
            </a:r>
            <a:r>
              <a:rPr lang="tr-TR" sz="2200" dirty="0" err="1"/>
              <a:t>Biliyer</a:t>
            </a:r>
            <a:r>
              <a:rPr lang="tr-TR" sz="2200" dirty="0"/>
              <a:t> Siroz ve Diğer </a:t>
            </a:r>
            <a:r>
              <a:rPr lang="tr-TR" sz="2200" dirty="0" err="1"/>
              <a:t>Kolestatik</a:t>
            </a:r>
            <a:r>
              <a:rPr lang="tr-TR" sz="2200" dirty="0"/>
              <a:t> Karaciğer Hastalıkları</a:t>
            </a:r>
          </a:p>
          <a:p>
            <a:pPr lvl="1">
              <a:defRPr/>
            </a:pPr>
            <a:r>
              <a:rPr lang="tr-TR" sz="2200" dirty="0" err="1"/>
              <a:t>Nefrotik</a:t>
            </a:r>
            <a:r>
              <a:rPr lang="tr-TR" sz="2200" dirty="0"/>
              <a:t> Sendrom</a:t>
            </a:r>
          </a:p>
          <a:p>
            <a:pPr lvl="1">
              <a:defRPr/>
            </a:pPr>
            <a:r>
              <a:rPr lang="da-DK" sz="2200" dirty="0"/>
              <a:t>Romatoid Artrit ve Diğer Kollajen Doku Hastalıkları</a:t>
            </a:r>
          </a:p>
          <a:p>
            <a:pPr lvl="1">
              <a:defRPr/>
            </a:pPr>
            <a:r>
              <a:rPr lang="tr-TR" sz="2200" dirty="0"/>
              <a:t>HIV Enfeksiyonu</a:t>
            </a:r>
          </a:p>
          <a:p>
            <a:pPr lvl="1">
              <a:defRPr/>
            </a:pPr>
            <a:r>
              <a:rPr lang="tr-TR" sz="2200" dirty="0" err="1"/>
              <a:t>İlaclar</a:t>
            </a:r>
            <a:endParaRPr lang="tr-TR" sz="2200" dirty="0"/>
          </a:p>
        </p:txBody>
      </p:sp>
    </p:spTree>
    <p:extLst>
      <p:ext uri="{BB962C8B-B14F-4D97-AF65-F5344CB8AC3E}">
        <p14:creationId xmlns:p14="http://schemas.microsoft.com/office/powerpoint/2010/main" xmlns="" val="28883905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8313" y="0"/>
            <a:ext cx="8229600" cy="1068388"/>
          </a:xfrm>
        </p:spPr>
        <p:txBody>
          <a:bodyPr/>
          <a:lstStyle/>
          <a:p>
            <a:pPr>
              <a:defRPr/>
            </a:pPr>
            <a:r>
              <a:rPr lang="tr-TR" dirty="0" err="1">
                <a:solidFill>
                  <a:srgbClr val="FFFF00"/>
                </a:solidFill>
              </a:rPr>
              <a:t>Fredrickson</a:t>
            </a:r>
            <a:r>
              <a:rPr lang="tr-TR" dirty="0">
                <a:solidFill>
                  <a:srgbClr val="FFFF00"/>
                </a:solidFill>
              </a:rPr>
              <a:t>* sınıflaması</a:t>
            </a:r>
          </a:p>
        </p:txBody>
      </p:sp>
      <p:pic>
        <p:nvPicPr>
          <p:cNvPr id="1843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052513"/>
            <a:ext cx="8458200"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Metin kutusu 3"/>
          <p:cNvSpPr txBox="1">
            <a:spLocks noChangeArrowheads="1"/>
          </p:cNvSpPr>
          <p:nvPr/>
        </p:nvSpPr>
        <p:spPr bwMode="auto">
          <a:xfrm>
            <a:off x="1331913" y="6019800"/>
            <a:ext cx="158432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400" b="1">
                <a:solidFill>
                  <a:srgbClr val="FF0000"/>
                </a:solidFill>
              </a:rPr>
              <a:t>Hiperprebetali-poproteinemi ve Şilomikronemi</a:t>
            </a:r>
            <a:endParaRPr lang="tr-TR" altLang="tr-TR" sz="1400">
              <a:solidFill>
                <a:srgbClr val="FF0000"/>
              </a:solidFill>
            </a:endParaRPr>
          </a:p>
        </p:txBody>
      </p:sp>
      <p:sp>
        <p:nvSpPr>
          <p:cNvPr id="18437" name="Metin kutusu 4"/>
          <p:cNvSpPr txBox="1">
            <a:spLocks noChangeArrowheads="1"/>
          </p:cNvSpPr>
          <p:nvPr/>
        </p:nvSpPr>
        <p:spPr bwMode="auto">
          <a:xfrm>
            <a:off x="5943600" y="5943600"/>
            <a:ext cx="20161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100">
                <a:solidFill>
                  <a:srgbClr val="FF0000"/>
                </a:solidFill>
              </a:rPr>
              <a:t>Hepatosplenomegali 1000mg/dL uzerinde TG duzeyleri, Yakın hafıza bozuklukları, karınağrısı,pankreatit,</a:t>
            </a:r>
          </a:p>
          <a:p>
            <a:pPr eaLnBrk="1" hangingPunct="1"/>
            <a:r>
              <a:rPr lang="tr-TR" altLang="tr-TR" sz="1100">
                <a:solidFill>
                  <a:srgbClr val="FF0000"/>
                </a:solidFill>
              </a:rPr>
              <a:t>dispne ve eruptif ksantomlar</a:t>
            </a:r>
          </a:p>
        </p:txBody>
      </p:sp>
    </p:spTree>
    <p:extLst>
      <p:ext uri="{BB962C8B-B14F-4D97-AF65-F5344CB8AC3E}">
        <p14:creationId xmlns:p14="http://schemas.microsoft.com/office/powerpoint/2010/main" xmlns="" val="76467251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defRPr/>
            </a:pPr>
            <a:r>
              <a:rPr lang="tr-TR" dirty="0" smtClean="0">
                <a:solidFill>
                  <a:srgbClr val="FFFF00"/>
                </a:solidFill>
              </a:rPr>
              <a:t>Bir </a:t>
            </a:r>
            <a:r>
              <a:rPr lang="tr-TR" dirty="0" err="1" smtClean="0">
                <a:solidFill>
                  <a:srgbClr val="FFFF00"/>
                </a:solidFill>
              </a:rPr>
              <a:t>lipid</a:t>
            </a:r>
            <a:r>
              <a:rPr lang="tr-TR" dirty="0" smtClean="0">
                <a:solidFill>
                  <a:srgbClr val="FFFF00"/>
                </a:solidFill>
              </a:rPr>
              <a:t> hikayesi</a:t>
            </a:r>
            <a:endParaRPr lang="en-US" dirty="0">
              <a:solidFill>
                <a:srgbClr val="FFFF00"/>
              </a:solidFill>
            </a:endParaRPr>
          </a:p>
        </p:txBody>
      </p:sp>
      <p:sp>
        <p:nvSpPr>
          <p:cNvPr id="6147" name="Rectangle 3"/>
          <p:cNvSpPr>
            <a:spLocks noGrp="1" noChangeArrowheads="1"/>
          </p:cNvSpPr>
          <p:nvPr>
            <p:ph type="body" idx="1"/>
          </p:nvPr>
        </p:nvSpPr>
        <p:spPr/>
        <p:txBody>
          <a:bodyPr/>
          <a:lstStyle/>
          <a:p>
            <a:pPr marL="365760" indent="-256032" eaLnBrk="1" fontAlgn="auto" hangingPunct="1">
              <a:spcAft>
                <a:spcPts val="0"/>
              </a:spcAft>
              <a:buClr>
                <a:schemeClr val="accent3"/>
              </a:buClr>
              <a:buFont typeface="Georgia"/>
              <a:buChar char="•"/>
              <a:defRPr/>
            </a:pPr>
            <a:r>
              <a:rPr lang="tr-TR" sz="2800" dirty="0" err="1" smtClean="0"/>
              <a:t>Şilomikronlar</a:t>
            </a:r>
            <a:r>
              <a:rPr lang="tr-TR" sz="2800" dirty="0" smtClean="0"/>
              <a:t> en büyük </a:t>
            </a:r>
            <a:r>
              <a:rPr lang="tr-TR" sz="2800" dirty="0" err="1" smtClean="0"/>
              <a:t>lipoproteinlerdir</a:t>
            </a:r>
            <a:r>
              <a:rPr lang="tr-TR" sz="2800" dirty="0" smtClean="0"/>
              <a:t>. Barsak tarafından oluşturulurlar. Diyetle emilen yağları karaciğere taşırlar. </a:t>
            </a:r>
          </a:p>
          <a:p>
            <a:pPr marL="365760" indent="-256032" eaLnBrk="1" fontAlgn="auto" hangingPunct="1">
              <a:spcAft>
                <a:spcPts val="0"/>
              </a:spcAft>
              <a:buClr>
                <a:schemeClr val="accent3"/>
              </a:buClr>
              <a:buFont typeface="Georgia"/>
              <a:buChar char="•"/>
              <a:defRPr/>
            </a:pPr>
            <a:r>
              <a:rPr lang="tr-TR" sz="2800" dirty="0" smtClean="0"/>
              <a:t>Karaciğerde </a:t>
            </a:r>
            <a:r>
              <a:rPr lang="tr-TR" sz="2800" dirty="0" err="1" smtClean="0"/>
              <a:t>şilomikronlar</a:t>
            </a:r>
            <a:r>
              <a:rPr lang="tr-TR" sz="2800" dirty="0" smtClean="0"/>
              <a:t> </a:t>
            </a:r>
            <a:r>
              <a:rPr lang="tr-TR" sz="2800" dirty="0" err="1" smtClean="0"/>
              <a:t>trigliseridleri</a:t>
            </a:r>
            <a:r>
              <a:rPr lang="tr-TR" sz="2800" dirty="0" smtClean="0"/>
              <a:t> bırakarak LDL kolesterole dönüşür. </a:t>
            </a:r>
          </a:p>
          <a:p>
            <a:pPr marL="365760" indent="-256032" eaLnBrk="1" fontAlgn="auto" hangingPunct="1">
              <a:spcAft>
                <a:spcPts val="0"/>
              </a:spcAft>
              <a:buClr>
                <a:schemeClr val="accent3"/>
              </a:buClr>
              <a:buFont typeface="Georgia"/>
              <a:buChar char="•"/>
              <a:defRPr/>
            </a:pPr>
            <a:r>
              <a:rPr lang="tr-TR" sz="2800" dirty="0" smtClean="0"/>
              <a:t>LDL yağ ve kolesterolü vücut hücrelerine taşır.</a:t>
            </a:r>
          </a:p>
          <a:p>
            <a:pPr marL="365760" indent="-256032" eaLnBrk="1" fontAlgn="auto" hangingPunct="1">
              <a:spcAft>
                <a:spcPts val="0"/>
              </a:spcAft>
              <a:buClr>
                <a:schemeClr val="accent3"/>
              </a:buClr>
              <a:buFont typeface="Georgia"/>
              <a:buChar char="•"/>
              <a:defRPr/>
            </a:pPr>
            <a:r>
              <a:rPr lang="tr-TR" sz="2800" dirty="0" smtClean="0"/>
              <a:t>HDL ise yağ ve kolesterolü karaciğere atılması için geri taşır. </a:t>
            </a:r>
          </a:p>
          <a:p>
            <a:pPr>
              <a:lnSpc>
                <a:spcPct val="90000"/>
              </a:lnSpc>
              <a:defRPr/>
            </a:pPr>
            <a:endParaRPr lang="tr-TR" sz="2700" dirty="0" smtClean="0"/>
          </a:p>
        </p:txBody>
      </p:sp>
    </p:spTree>
    <p:extLst>
      <p:ext uri="{BB962C8B-B14F-4D97-AF65-F5344CB8AC3E}">
        <p14:creationId xmlns:p14="http://schemas.microsoft.com/office/powerpoint/2010/main" xmlns="" val="26522212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
          <p:cNvPicPr>
            <a:picLocks noChangeAspect="1" noChangeArrowheads="1"/>
          </p:cNvPicPr>
          <p:nvPr/>
        </p:nvPicPr>
        <p:blipFill>
          <a:blip r:embed="rId3" cstate="print">
            <a:lum bright="8000" contrast="10000"/>
            <a:extLst>
              <a:ext uri="{28A0092B-C50C-407E-A947-70E740481C1C}">
                <a14:useLocalDpi xmlns:a14="http://schemas.microsoft.com/office/drawing/2010/main" xmlns="" val="0"/>
              </a:ext>
            </a:extLst>
          </a:blip>
          <a:srcRect/>
          <a:stretch>
            <a:fillRect/>
          </a:stretch>
        </p:blipFill>
        <p:spPr bwMode="auto">
          <a:xfrm>
            <a:off x="0" y="428625"/>
            <a:ext cx="9144000" cy="585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491501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3"/>
          <p:cNvPicPr>
            <a:picLocks noChangeAspect="1" noChangeArrowheads="1"/>
          </p:cNvPicPr>
          <p:nvPr/>
        </p:nvPicPr>
        <p:blipFill>
          <a:blip r:embed="rId3" cstate="print">
            <a:lum bright="22000" contrast="-6000"/>
            <a:extLst>
              <a:ext uri="{28A0092B-C50C-407E-A947-70E740481C1C}">
                <a14:useLocalDpi xmlns:a14="http://schemas.microsoft.com/office/drawing/2010/main" xmlns="" val="0"/>
              </a:ext>
            </a:extLst>
          </a:blip>
          <a:srcRect/>
          <a:stretch>
            <a:fillRect/>
          </a:stretch>
        </p:blipFill>
        <p:spPr bwMode="auto">
          <a:xfrm>
            <a:off x="0" y="277813"/>
            <a:ext cx="9144000" cy="586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995439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30213"/>
            <a:ext cx="9144000" cy="599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623924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defRPr/>
            </a:pPr>
            <a:endParaRPr lang="en-US" dirty="0"/>
          </a:p>
        </p:txBody>
      </p:sp>
      <p:sp>
        <p:nvSpPr>
          <p:cNvPr id="15363" name="Rectangle 3"/>
          <p:cNvSpPr>
            <a:spLocks noGrp="1" noChangeArrowheads="1"/>
          </p:cNvSpPr>
          <p:nvPr>
            <p:ph type="body" idx="1"/>
          </p:nvPr>
        </p:nvSpPr>
        <p:spPr/>
        <p:txBody>
          <a:bodyPr/>
          <a:lstStyle/>
          <a:p>
            <a:pPr>
              <a:defRPr/>
            </a:pPr>
            <a:r>
              <a:rPr lang="tr-TR" dirty="0" smtClean="0"/>
              <a:t>LDL okside olduğunda arter duvarlarında </a:t>
            </a:r>
            <a:r>
              <a:rPr lang="tr-TR" dirty="0" err="1" smtClean="0"/>
              <a:t>aterom</a:t>
            </a:r>
            <a:r>
              <a:rPr lang="tr-TR" dirty="0" smtClean="0"/>
              <a:t> </a:t>
            </a:r>
            <a:r>
              <a:rPr lang="tr-TR" dirty="0" err="1" smtClean="0"/>
              <a:t>oluiumu</a:t>
            </a:r>
            <a:r>
              <a:rPr lang="tr-TR" dirty="0" smtClean="0"/>
              <a:t> olur. …………..</a:t>
            </a:r>
            <a:r>
              <a:rPr lang="tr-TR" dirty="0" err="1" smtClean="0">
                <a:solidFill>
                  <a:srgbClr val="FF0000"/>
                </a:solidFill>
              </a:rPr>
              <a:t>Ateroskleroz</a:t>
            </a:r>
            <a:r>
              <a:rPr lang="tr-TR" dirty="0" smtClean="0"/>
              <a:t>……………….</a:t>
            </a:r>
          </a:p>
          <a:p>
            <a:pPr>
              <a:defRPr/>
            </a:pPr>
            <a:r>
              <a:rPr lang="en-US" dirty="0" smtClean="0"/>
              <a:t>HDL </a:t>
            </a:r>
            <a:r>
              <a:rPr lang="tr-TR" dirty="0" smtClean="0"/>
              <a:t>kolesterolü </a:t>
            </a:r>
            <a:r>
              <a:rPr lang="tr-TR" dirty="0" err="1" smtClean="0"/>
              <a:t>ateroma</a:t>
            </a:r>
            <a:r>
              <a:rPr lang="tr-TR" dirty="0" smtClean="0"/>
              <a:t> gidip kolesterolü çıkarabilir. </a:t>
            </a:r>
          </a:p>
          <a:p>
            <a:pPr>
              <a:defRPr/>
            </a:pPr>
            <a:r>
              <a:rPr lang="tr-TR" dirty="0" err="1" smtClean="0"/>
              <a:t>Aterojenik</a:t>
            </a:r>
            <a:r>
              <a:rPr lang="tr-TR" dirty="0" smtClean="0"/>
              <a:t> kolesterol</a:t>
            </a:r>
            <a:r>
              <a:rPr lang="en-US" dirty="0" smtClean="0">
                <a:cs typeface="Arial" pitchFamily="34" charset="0"/>
              </a:rPr>
              <a:t>→ </a:t>
            </a:r>
            <a:r>
              <a:rPr lang="en-US" dirty="0">
                <a:cs typeface="Arial" pitchFamily="34" charset="0"/>
              </a:rPr>
              <a:t>LDL, VLDL, IDL</a:t>
            </a:r>
          </a:p>
          <a:p>
            <a:pPr>
              <a:defRPr/>
            </a:pPr>
            <a:endParaRPr lang="en-US" dirty="0"/>
          </a:p>
        </p:txBody>
      </p:sp>
    </p:spTree>
    <p:extLst>
      <p:ext uri="{BB962C8B-B14F-4D97-AF65-F5344CB8AC3E}">
        <p14:creationId xmlns:p14="http://schemas.microsoft.com/office/powerpoint/2010/main" xmlns="" val="202781925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2"/>
          <p:cNvSpPr>
            <a:spLocks/>
          </p:cNvSpPr>
          <p:nvPr/>
        </p:nvSpPr>
        <p:spPr bwMode="auto">
          <a:xfrm>
            <a:off x="3657600" y="4038600"/>
            <a:ext cx="2667000" cy="2286000"/>
          </a:xfrm>
          <a:custGeom>
            <a:avLst/>
            <a:gdLst>
              <a:gd name="T0" fmla="*/ 2147483647 w 3464"/>
              <a:gd name="T1" fmla="*/ 2147483647 h 3736"/>
              <a:gd name="T2" fmla="*/ 2147483647 w 3464"/>
              <a:gd name="T3" fmla="*/ 2147483647 h 3736"/>
              <a:gd name="T4" fmla="*/ 2147483647 w 3464"/>
              <a:gd name="T5" fmla="*/ 2147483647 h 3736"/>
              <a:gd name="T6" fmla="*/ 2147483647 w 3464"/>
              <a:gd name="T7" fmla="*/ 2147483647 h 3736"/>
              <a:gd name="T8" fmla="*/ 2147483647 w 3464"/>
              <a:gd name="T9" fmla="*/ 2147483647 h 3736"/>
              <a:gd name="T10" fmla="*/ 2147483647 w 3464"/>
              <a:gd name="T11" fmla="*/ 2147483647 h 3736"/>
              <a:gd name="T12" fmla="*/ 2147483647 w 3464"/>
              <a:gd name="T13" fmla="*/ 2147483647 h 3736"/>
              <a:gd name="T14" fmla="*/ 2147483647 w 3464"/>
              <a:gd name="T15" fmla="*/ 2147483647 h 3736"/>
              <a:gd name="T16" fmla="*/ 2147483647 w 3464"/>
              <a:gd name="T17" fmla="*/ 2147483647 h 3736"/>
              <a:gd name="T18" fmla="*/ 2147483647 w 3464"/>
              <a:gd name="T19" fmla="*/ 2147483647 h 3736"/>
              <a:gd name="T20" fmla="*/ 2147483647 w 3464"/>
              <a:gd name="T21" fmla="*/ 2147483647 h 3736"/>
              <a:gd name="T22" fmla="*/ 2147483647 w 3464"/>
              <a:gd name="T23" fmla="*/ 2147483647 h 3736"/>
              <a:gd name="T24" fmla="*/ 2147483647 w 3464"/>
              <a:gd name="T25" fmla="*/ 2147483647 h 3736"/>
              <a:gd name="T26" fmla="*/ 2147483647 w 3464"/>
              <a:gd name="T27" fmla="*/ 2147483647 h 3736"/>
              <a:gd name="T28" fmla="*/ 2147483647 w 3464"/>
              <a:gd name="T29" fmla="*/ 2147483647 h 3736"/>
              <a:gd name="T30" fmla="*/ 2147483647 w 3464"/>
              <a:gd name="T31" fmla="*/ 2147483647 h 3736"/>
              <a:gd name="T32" fmla="*/ 2147483647 w 3464"/>
              <a:gd name="T33" fmla="*/ 2147483647 h 3736"/>
              <a:gd name="T34" fmla="*/ 2147483647 w 3464"/>
              <a:gd name="T35" fmla="*/ 2147483647 h 3736"/>
              <a:gd name="T36" fmla="*/ 2147483647 w 3464"/>
              <a:gd name="T37" fmla="*/ 2147483647 h 3736"/>
              <a:gd name="T38" fmla="*/ 2147483647 w 3464"/>
              <a:gd name="T39" fmla="*/ 2147483647 h 3736"/>
              <a:gd name="T40" fmla="*/ 2147483647 w 3464"/>
              <a:gd name="T41" fmla="*/ 2147483647 h 3736"/>
              <a:gd name="T42" fmla="*/ 2147483647 w 3464"/>
              <a:gd name="T43" fmla="*/ 2147483647 h 3736"/>
              <a:gd name="T44" fmla="*/ 2147483647 w 3464"/>
              <a:gd name="T45" fmla="*/ 2147483647 h 3736"/>
              <a:gd name="T46" fmla="*/ 2147483647 w 3464"/>
              <a:gd name="T47" fmla="*/ 2147483647 h 3736"/>
              <a:gd name="T48" fmla="*/ 2147483647 w 3464"/>
              <a:gd name="T49" fmla="*/ 2147483647 h 3736"/>
              <a:gd name="T50" fmla="*/ 2147483647 w 3464"/>
              <a:gd name="T51" fmla="*/ 2147483647 h 3736"/>
              <a:gd name="T52" fmla="*/ 2147483647 w 3464"/>
              <a:gd name="T53" fmla="*/ 2147483647 h 3736"/>
              <a:gd name="T54" fmla="*/ 2147483647 w 3464"/>
              <a:gd name="T55" fmla="*/ 2147483647 h 3736"/>
              <a:gd name="T56" fmla="*/ 2147483647 w 3464"/>
              <a:gd name="T57" fmla="*/ 2147483647 h 3736"/>
              <a:gd name="T58" fmla="*/ 2147483647 w 3464"/>
              <a:gd name="T59" fmla="*/ 2147483647 h 3736"/>
              <a:gd name="T60" fmla="*/ 2147483647 w 3464"/>
              <a:gd name="T61" fmla="*/ 2147483647 h 3736"/>
              <a:gd name="T62" fmla="*/ 2147483647 w 3464"/>
              <a:gd name="T63" fmla="*/ 2147483647 h 3736"/>
              <a:gd name="T64" fmla="*/ 2147483647 w 3464"/>
              <a:gd name="T65" fmla="*/ 2147483647 h 3736"/>
              <a:gd name="T66" fmla="*/ 2147483647 w 3464"/>
              <a:gd name="T67" fmla="*/ 2147483647 h 3736"/>
              <a:gd name="T68" fmla="*/ 2147483647 w 3464"/>
              <a:gd name="T69" fmla="*/ 2147483647 h 3736"/>
              <a:gd name="T70" fmla="*/ 2147483647 w 3464"/>
              <a:gd name="T71" fmla="*/ 2147483647 h 3736"/>
              <a:gd name="T72" fmla="*/ 2147483647 w 3464"/>
              <a:gd name="T73" fmla="*/ 2147483647 h 37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64"/>
              <a:gd name="T112" fmla="*/ 0 h 3736"/>
              <a:gd name="T113" fmla="*/ 3464 w 3464"/>
              <a:gd name="T114" fmla="*/ 3736 h 37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64" h="3736">
                <a:moveTo>
                  <a:pt x="1824" y="96"/>
                </a:moveTo>
                <a:cubicBezTo>
                  <a:pt x="1752" y="0"/>
                  <a:pt x="1720" y="48"/>
                  <a:pt x="1680" y="48"/>
                </a:cubicBezTo>
                <a:cubicBezTo>
                  <a:pt x="1640" y="48"/>
                  <a:pt x="1616" y="72"/>
                  <a:pt x="1584" y="96"/>
                </a:cubicBezTo>
                <a:cubicBezTo>
                  <a:pt x="1552" y="120"/>
                  <a:pt x="1504" y="160"/>
                  <a:pt x="1488" y="192"/>
                </a:cubicBezTo>
                <a:cubicBezTo>
                  <a:pt x="1472" y="224"/>
                  <a:pt x="1504" y="264"/>
                  <a:pt x="1488" y="288"/>
                </a:cubicBezTo>
                <a:cubicBezTo>
                  <a:pt x="1472" y="312"/>
                  <a:pt x="1424" y="336"/>
                  <a:pt x="1392" y="336"/>
                </a:cubicBezTo>
                <a:cubicBezTo>
                  <a:pt x="1360" y="336"/>
                  <a:pt x="1336" y="280"/>
                  <a:pt x="1296" y="288"/>
                </a:cubicBezTo>
                <a:cubicBezTo>
                  <a:pt x="1256" y="296"/>
                  <a:pt x="1184" y="344"/>
                  <a:pt x="1152" y="384"/>
                </a:cubicBezTo>
                <a:cubicBezTo>
                  <a:pt x="1120" y="424"/>
                  <a:pt x="1120" y="488"/>
                  <a:pt x="1104" y="528"/>
                </a:cubicBezTo>
                <a:cubicBezTo>
                  <a:pt x="1088" y="568"/>
                  <a:pt x="1088" y="600"/>
                  <a:pt x="1056" y="624"/>
                </a:cubicBezTo>
                <a:cubicBezTo>
                  <a:pt x="1024" y="648"/>
                  <a:pt x="952" y="672"/>
                  <a:pt x="912" y="672"/>
                </a:cubicBezTo>
                <a:cubicBezTo>
                  <a:pt x="872" y="672"/>
                  <a:pt x="856" y="632"/>
                  <a:pt x="816" y="624"/>
                </a:cubicBezTo>
                <a:cubicBezTo>
                  <a:pt x="776" y="616"/>
                  <a:pt x="712" y="600"/>
                  <a:pt x="672" y="624"/>
                </a:cubicBezTo>
                <a:cubicBezTo>
                  <a:pt x="632" y="648"/>
                  <a:pt x="592" y="728"/>
                  <a:pt x="576" y="768"/>
                </a:cubicBezTo>
                <a:cubicBezTo>
                  <a:pt x="560" y="808"/>
                  <a:pt x="584" y="832"/>
                  <a:pt x="576" y="864"/>
                </a:cubicBezTo>
                <a:cubicBezTo>
                  <a:pt x="568" y="896"/>
                  <a:pt x="552" y="944"/>
                  <a:pt x="528" y="960"/>
                </a:cubicBezTo>
                <a:cubicBezTo>
                  <a:pt x="504" y="976"/>
                  <a:pt x="464" y="960"/>
                  <a:pt x="432" y="960"/>
                </a:cubicBezTo>
                <a:cubicBezTo>
                  <a:pt x="400" y="960"/>
                  <a:pt x="368" y="936"/>
                  <a:pt x="336" y="960"/>
                </a:cubicBezTo>
                <a:cubicBezTo>
                  <a:pt x="304" y="984"/>
                  <a:pt x="264" y="1064"/>
                  <a:pt x="240" y="1104"/>
                </a:cubicBezTo>
                <a:cubicBezTo>
                  <a:pt x="216" y="1144"/>
                  <a:pt x="200" y="1168"/>
                  <a:pt x="192" y="1200"/>
                </a:cubicBezTo>
                <a:cubicBezTo>
                  <a:pt x="184" y="1232"/>
                  <a:pt x="184" y="1264"/>
                  <a:pt x="192" y="1296"/>
                </a:cubicBezTo>
                <a:cubicBezTo>
                  <a:pt x="200" y="1328"/>
                  <a:pt x="232" y="1360"/>
                  <a:pt x="240" y="1392"/>
                </a:cubicBezTo>
                <a:cubicBezTo>
                  <a:pt x="248" y="1424"/>
                  <a:pt x="272" y="1456"/>
                  <a:pt x="240" y="1488"/>
                </a:cubicBezTo>
                <a:cubicBezTo>
                  <a:pt x="208" y="1520"/>
                  <a:pt x="88" y="1536"/>
                  <a:pt x="48" y="1584"/>
                </a:cubicBezTo>
                <a:cubicBezTo>
                  <a:pt x="8" y="1632"/>
                  <a:pt x="0" y="1720"/>
                  <a:pt x="0" y="1776"/>
                </a:cubicBezTo>
                <a:cubicBezTo>
                  <a:pt x="0" y="1832"/>
                  <a:pt x="24" y="1888"/>
                  <a:pt x="48" y="1920"/>
                </a:cubicBezTo>
                <a:cubicBezTo>
                  <a:pt x="72" y="1952"/>
                  <a:pt x="128" y="1944"/>
                  <a:pt x="144" y="1968"/>
                </a:cubicBezTo>
                <a:cubicBezTo>
                  <a:pt x="160" y="1992"/>
                  <a:pt x="160" y="2032"/>
                  <a:pt x="144" y="2064"/>
                </a:cubicBezTo>
                <a:cubicBezTo>
                  <a:pt x="128" y="2096"/>
                  <a:pt x="48" y="2104"/>
                  <a:pt x="48" y="2160"/>
                </a:cubicBezTo>
                <a:cubicBezTo>
                  <a:pt x="48" y="2216"/>
                  <a:pt x="96" y="2344"/>
                  <a:pt x="144" y="2400"/>
                </a:cubicBezTo>
                <a:cubicBezTo>
                  <a:pt x="192" y="2456"/>
                  <a:pt x="304" y="2432"/>
                  <a:pt x="336" y="2496"/>
                </a:cubicBezTo>
                <a:cubicBezTo>
                  <a:pt x="368" y="2560"/>
                  <a:pt x="304" y="2712"/>
                  <a:pt x="336" y="2784"/>
                </a:cubicBezTo>
                <a:cubicBezTo>
                  <a:pt x="368" y="2856"/>
                  <a:pt x="464" y="2904"/>
                  <a:pt x="528" y="2928"/>
                </a:cubicBezTo>
                <a:cubicBezTo>
                  <a:pt x="592" y="2952"/>
                  <a:pt x="672" y="2888"/>
                  <a:pt x="720" y="2928"/>
                </a:cubicBezTo>
                <a:cubicBezTo>
                  <a:pt x="768" y="2968"/>
                  <a:pt x="792" y="3104"/>
                  <a:pt x="816" y="3168"/>
                </a:cubicBezTo>
                <a:cubicBezTo>
                  <a:pt x="840" y="3232"/>
                  <a:pt x="816" y="3288"/>
                  <a:pt x="864" y="3312"/>
                </a:cubicBezTo>
                <a:cubicBezTo>
                  <a:pt x="912" y="3336"/>
                  <a:pt x="1048" y="3312"/>
                  <a:pt x="1104" y="3312"/>
                </a:cubicBezTo>
                <a:cubicBezTo>
                  <a:pt x="1160" y="3312"/>
                  <a:pt x="1168" y="3288"/>
                  <a:pt x="1200" y="3312"/>
                </a:cubicBezTo>
                <a:cubicBezTo>
                  <a:pt x="1232" y="3336"/>
                  <a:pt x="1256" y="3416"/>
                  <a:pt x="1296" y="3456"/>
                </a:cubicBezTo>
                <a:cubicBezTo>
                  <a:pt x="1336" y="3496"/>
                  <a:pt x="1376" y="3544"/>
                  <a:pt x="1440" y="3552"/>
                </a:cubicBezTo>
                <a:cubicBezTo>
                  <a:pt x="1504" y="3560"/>
                  <a:pt x="1624" y="3512"/>
                  <a:pt x="1680" y="3504"/>
                </a:cubicBezTo>
                <a:cubicBezTo>
                  <a:pt x="1736" y="3496"/>
                  <a:pt x="1736" y="3488"/>
                  <a:pt x="1776" y="3504"/>
                </a:cubicBezTo>
                <a:cubicBezTo>
                  <a:pt x="1816" y="3520"/>
                  <a:pt x="1856" y="3584"/>
                  <a:pt x="1920" y="3600"/>
                </a:cubicBezTo>
                <a:cubicBezTo>
                  <a:pt x="1984" y="3616"/>
                  <a:pt x="2104" y="3616"/>
                  <a:pt x="2160" y="3600"/>
                </a:cubicBezTo>
                <a:cubicBezTo>
                  <a:pt x="2216" y="3584"/>
                  <a:pt x="2192" y="3496"/>
                  <a:pt x="2256" y="3504"/>
                </a:cubicBezTo>
                <a:cubicBezTo>
                  <a:pt x="2320" y="3512"/>
                  <a:pt x="2448" y="3640"/>
                  <a:pt x="2544" y="3648"/>
                </a:cubicBezTo>
                <a:cubicBezTo>
                  <a:pt x="2640" y="3656"/>
                  <a:pt x="2760" y="3584"/>
                  <a:pt x="2832" y="3552"/>
                </a:cubicBezTo>
                <a:cubicBezTo>
                  <a:pt x="2904" y="3520"/>
                  <a:pt x="2920" y="3448"/>
                  <a:pt x="2976" y="3456"/>
                </a:cubicBezTo>
                <a:cubicBezTo>
                  <a:pt x="3032" y="3464"/>
                  <a:pt x="3096" y="3576"/>
                  <a:pt x="3168" y="3600"/>
                </a:cubicBezTo>
                <a:cubicBezTo>
                  <a:pt x="3240" y="3624"/>
                  <a:pt x="3368" y="3736"/>
                  <a:pt x="3408" y="3600"/>
                </a:cubicBezTo>
                <a:cubicBezTo>
                  <a:pt x="3448" y="3464"/>
                  <a:pt x="3464" y="2928"/>
                  <a:pt x="3408" y="2784"/>
                </a:cubicBezTo>
                <a:cubicBezTo>
                  <a:pt x="3352" y="2640"/>
                  <a:pt x="3160" y="2728"/>
                  <a:pt x="3072" y="2736"/>
                </a:cubicBezTo>
                <a:cubicBezTo>
                  <a:pt x="2984" y="2744"/>
                  <a:pt x="2960" y="2848"/>
                  <a:pt x="2880" y="2832"/>
                </a:cubicBezTo>
                <a:cubicBezTo>
                  <a:pt x="2800" y="2816"/>
                  <a:pt x="2696" y="2648"/>
                  <a:pt x="2592" y="2640"/>
                </a:cubicBezTo>
                <a:cubicBezTo>
                  <a:pt x="2488" y="2632"/>
                  <a:pt x="2360" y="2776"/>
                  <a:pt x="2256" y="2784"/>
                </a:cubicBezTo>
                <a:cubicBezTo>
                  <a:pt x="2152" y="2792"/>
                  <a:pt x="2056" y="2680"/>
                  <a:pt x="1968" y="2688"/>
                </a:cubicBezTo>
                <a:cubicBezTo>
                  <a:pt x="1880" y="2696"/>
                  <a:pt x="1800" y="2840"/>
                  <a:pt x="1728" y="2832"/>
                </a:cubicBezTo>
                <a:cubicBezTo>
                  <a:pt x="1656" y="2824"/>
                  <a:pt x="1592" y="2664"/>
                  <a:pt x="1536" y="2640"/>
                </a:cubicBezTo>
                <a:cubicBezTo>
                  <a:pt x="1480" y="2616"/>
                  <a:pt x="1424" y="2712"/>
                  <a:pt x="1392" y="2688"/>
                </a:cubicBezTo>
                <a:cubicBezTo>
                  <a:pt x="1360" y="2664"/>
                  <a:pt x="1392" y="2536"/>
                  <a:pt x="1344" y="2496"/>
                </a:cubicBezTo>
                <a:cubicBezTo>
                  <a:pt x="1296" y="2456"/>
                  <a:pt x="1144" y="2488"/>
                  <a:pt x="1104" y="2448"/>
                </a:cubicBezTo>
                <a:cubicBezTo>
                  <a:pt x="1064" y="2408"/>
                  <a:pt x="1144" y="2304"/>
                  <a:pt x="1104" y="2256"/>
                </a:cubicBezTo>
                <a:cubicBezTo>
                  <a:pt x="1064" y="2208"/>
                  <a:pt x="896" y="2224"/>
                  <a:pt x="864" y="2160"/>
                </a:cubicBezTo>
                <a:cubicBezTo>
                  <a:pt x="832" y="2096"/>
                  <a:pt x="928" y="1936"/>
                  <a:pt x="912" y="1872"/>
                </a:cubicBezTo>
                <a:cubicBezTo>
                  <a:pt x="896" y="1808"/>
                  <a:pt x="768" y="1824"/>
                  <a:pt x="768" y="1776"/>
                </a:cubicBezTo>
                <a:cubicBezTo>
                  <a:pt x="768" y="1728"/>
                  <a:pt x="896" y="1664"/>
                  <a:pt x="912" y="1584"/>
                </a:cubicBezTo>
                <a:cubicBezTo>
                  <a:pt x="928" y="1504"/>
                  <a:pt x="824" y="1344"/>
                  <a:pt x="864" y="1296"/>
                </a:cubicBezTo>
                <a:cubicBezTo>
                  <a:pt x="904" y="1248"/>
                  <a:pt x="1088" y="1344"/>
                  <a:pt x="1152" y="1296"/>
                </a:cubicBezTo>
                <a:cubicBezTo>
                  <a:pt x="1216" y="1248"/>
                  <a:pt x="1176" y="1056"/>
                  <a:pt x="1248" y="1008"/>
                </a:cubicBezTo>
                <a:cubicBezTo>
                  <a:pt x="1320" y="960"/>
                  <a:pt x="1504" y="1056"/>
                  <a:pt x="1584" y="1008"/>
                </a:cubicBezTo>
                <a:cubicBezTo>
                  <a:pt x="1664" y="960"/>
                  <a:pt x="1672" y="760"/>
                  <a:pt x="1728" y="720"/>
                </a:cubicBezTo>
                <a:cubicBezTo>
                  <a:pt x="1784" y="680"/>
                  <a:pt x="1856" y="784"/>
                  <a:pt x="1920" y="768"/>
                </a:cubicBezTo>
                <a:cubicBezTo>
                  <a:pt x="1984" y="752"/>
                  <a:pt x="2120" y="736"/>
                  <a:pt x="2112" y="624"/>
                </a:cubicBezTo>
                <a:cubicBezTo>
                  <a:pt x="2104" y="512"/>
                  <a:pt x="1896" y="192"/>
                  <a:pt x="1824" y="96"/>
                </a:cubicBezTo>
                <a:close/>
              </a:path>
            </a:pathLst>
          </a:custGeom>
          <a:solidFill>
            <a:schemeClr val="folHlink"/>
          </a:solidFill>
          <a:ln w="9525">
            <a:solidFill>
              <a:schemeClr val="tx1"/>
            </a:solidFill>
            <a:round/>
            <a:headEnd/>
            <a:tailEnd/>
          </a:ln>
        </p:spPr>
        <p:txBody>
          <a:bodyPr wrap="none" anchor="ctr"/>
          <a:lstStyle/>
          <a:p>
            <a:endParaRPr lang="tr-TR"/>
          </a:p>
        </p:txBody>
      </p:sp>
      <p:sp>
        <p:nvSpPr>
          <p:cNvPr id="24579" name="Freeform 3"/>
          <p:cNvSpPr>
            <a:spLocks/>
          </p:cNvSpPr>
          <p:nvPr/>
        </p:nvSpPr>
        <p:spPr bwMode="auto">
          <a:xfrm>
            <a:off x="3657600" y="2038350"/>
            <a:ext cx="2590800" cy="2152650"/>
          </a:xfrm>
          <a:custGeom>
            <a:avLst/>
            <a:gdLst>
              <a:gd name="T0" fmla="*/ 2147483647 w 3592"/>
              <a:gd name="T1" fmla="*/ 2147483647 h 2772"/>
              <a:gd name="T2" fmla="*/ 2147483647 w 3592"/>
              <a:gd name="T3" fmla="*/ 2147483647 h 2772"/>
              <a:gd name="T4" fmla="*/ 2147483647 w 3592"/>
              <a:gd name="T5" fmla="*/ 2147483647 h 2772"/>
              <a:gd name="T6" fmla="*/ 2147483647 w 3592"/>
              <a:gd name="T7" fmla="*/ 2147483647 h 2772"/>
              <a:gd name="T8" fmla="*/ 2147483647 w 3592"/>
              <a:gd name="T9" fmla="*/ 2147483647 h 2772"/>
              <a:gd name="T10" fmla="*/ 2147483647 w 3592"/>
              <a:gd name="T11" fmla="*/ 2147483647 h 2772"/>
              <a:gd name="T12" fmla="*/ 2147483647 w 3592"/>
              <a:gd name="T13" fmla="*/ 2147483647 h 2772"/>
              <a:gd name="T14" fmla="*/ 2147483647 w 3592"/>
              <a:gd name="T15" fmla="*/ 2147483647 h 2772"/>
              <a:gd name="T16" fmla="*/ 2147483647 w 3592"/>
              <a:gd name="T17" fmla="*/ 2147483647 h 2772"/>
              <a:gd name="T18" fmla="*/ 2147483647 w 3592"/>
              <a:gd name="T19" fmla="*/ 2147483647 h 2772"/>
              <a:gd name="T20" fmla="*/ 2147483647 w 3592"/>
              <a:gd name="T21" fmla="*/ 0 h 2772"/>
              <a:gd name="T22" fmla="*/ 2147483647 w 3592"/>
              <a:gd name="T23" fmla="*/ 2147483647 h 2772"/>
              <a:gd name="T24" fmla="*/ 2147483647 w 3592"/>
              <a:gd name="T25" fmla="*/ 2147483647 h 2772"/>
              <a:gd name="T26" fmla="*/ 2147483647 w 3592"/>
              <a:gd name="T27" fmla="*/ 2147483647 h 2772"/>
              <a:gd name="T28" fmla="*/ 2147483647 w 3592"/>
              <a:gd name="T29" fmla="*/ 2147483647 h 2772"/>
              <a:gd name="T30" fmla="*/ 2147483647 w 3592"/>
              <a:gd name="T31" fmla="*/ 2147483647 h 2772"/>
              <a:gd name="T32" fmla="*/ 2147483647 w 3592"/>
              <a:gd name="T33" fmla="*/ 2147483647 h 2772"/>
              <a:gd name="T34" fmla="*/ 2147483647 w 3592"/>
              <a:gd name="T35" fmla="*/ 2147483647 h 2772"/>
              <a:gd name="T36" fmla="*/ 2147483647 w 3592"/>
              <a:gd name="T37" fmla="*/ 2147483647 h 2772"/>
              <a:gd name="T38" fmla="*/ 2147483647 w 3592"/>
              <a:gd name="T39" fmla="*/ 2147483647 h 2772"/>
              <a:gd name="T40" fmla="*/ 2147483647 w 3592"/>
              <a:gd name="T41" fmla="*/ 2147483647 h 2772"/>
              <a:gd name="T42" fmla="*/ 2147483647 w 3592"/>
              <a:gd name="T43" fmla="*/ 2147483647 h 2772"/>
              <a:gd name="T44" fmla="*/ 2147483647 w 3592"/>
              <a:gd name="T45" fmla="*/ 2147483647 h 2772"/>
              <a:gd name="T46" fmla="*/ 2147483647 w 3592"/>
              <a:gd name="T47" fmla="*/ 2147483647 h 2772"/>
              <a:gd name="T48" fmla="*/ 2147483647 w 3592"/>
              <a:gd name="T49" fmla="*/ 2147483647 h 2772"/>
              <a:gd name="T50" fmla="*/ 2147483647 w 3592"/>
              <a:gd name="T51" fmla="*/ 2147483647 h 2772"/>
              <a:gd name="T52" fmla="*/ 2147483647 w 3592"/>
              <a:gd name="T53" fmla="*/ 2147483647 h 2772"/>
              <a:gd name="T54" fmla="*/ 2147483647 w 3592"/>
              <a:gd name="T55" fmla="*/ 2147483647 h 2772"/>
              <a:gd name="T56" fmla="*/ 2147483647 w 3592"/>
              <a:gd name="T57" fmla="*/ 2147483647 h 2772"/>
              <a:gd name="T58" fmla="*/ 2147483647 w 3592"/>
              <a:gd name="T59" fmla="*/ 2147483647 h 2772"/>
              <a:gd name="T60" fmla="*/ 2147483647 w 3592"/>
              <a:gd name="T61" fmla="*/ 2147483647 h 2772"/>
              <a:gd name="T62" fmla="*/ 2147483647 w 3592"/>
              <a:gd name="T63" fmla="*/ 2147483647 h 2772"/>
              <a:gd name="T64" fmla="*/ 2147483647 w 3592"/>
              <a:gd name="T65" fmla="*/ 2147483647 h 2772"/>
              <a:gd name="T66" fmla="*/ 2147483647 w 3592"/>
              <a:gd name="T67" fmla="*/ 2147483647 h 2772"/>
              <a:gd name="T68" fmla="*/ 2147483647 w 3592"/>
              <a:gd name="T69" fmla="*/ 2147483647 h 2772"/>
              <a:gd name="T70" fmla="*/ 2147483647 w 3592"/>
              <a:gd name="T71" fmla="*/ 2147483647 h 2772"/>
              <a:gd name="T72" fmla="*/ 2147483647 w 3592"/>
              <a:gd name="T73" fmla="*/ 2147483647 h 2772"/>
              <a:gd name="T74" fmla="*/ 2147483647 w 3592"/>
              <a:gd name="T75" fmla="*/ 2147483647 h 2772"/>
              <a:gd name="T76" fmla="*/ 2147483647 w 3592"/>
              <a:gd name="T77" fmla="*/ 2147483647 h 2772"/>
              <a:gd name="T78" fmla="*/ 2147483647 w 3592"/>
              <a:gd name="T79" fmla="*/ 2147483647 h 2772"/>
              <a:gd name="T80" fmla="*/ 2147483647 w 3592"/>
              <a:gd name="T81" fmla="*/ 2147483647 h 2772"/>
              <a:gd name="T82" fmla="*/ 2147483647 w 3592"/>
              <a:gd name="T83" fmla="*/ 2147483647 h 2772"/>
              <a:gd name="T84" fmla="*/ 2147483647 w 3592"/>
              <a:gd name="T85" fmla="*/ 2147483647 h 2772"/>
              <a:gd name="T86" fmla="*/ 2147483647 w 3592"/>
              <a:gd name="T87" fmla="*/ 2147483647 h 2772"/>
              <a:gd name="T88" fmla="*/ 2147483647 w 3592"/>
              <a:gd name="T89" fmla="*/ 2147483647 h 2772"/>
              <a:gd name="T90" fmla="*/ 2147483647 w 3592"/>
              <a:gd name="T91" fmla="*/ 2147483647 h 2772"/>
              <a:gd name="T92" fmla="*/ 2147483647 w 3592"/>
              <a:gd name="T93" fmla="*/ 2147483647 h 2772"/>
              <a:gd name="T94" fmla="*/ 2147483647 w 3592"/>
              <a:gd name="T95" fmla="*/ 2147483647 h 2772"/>
              <a:gd name="T96" fmla="*/ 2147483647 w 3592"/>
              <a:gd name="T97" fmla="*/ 2147483647 h 2772"/>
              <a:gd name="T98" fmla="*/ 2147483647 w 3592"/>
              <a:gd name="T99" fmla="*/ 2147483647 h 2772"/>
              <a:gd name="T100" fmla="*/ 2147483647 w 3592"/>
              <a:gd name="T101" fmla="*/ 2147483647 h 2772"/>
              <a:gd name="T102" fmla="*/ 2147483647 w 3592"/>
              <a:gd name="T103" fmla="*/ 2147483647 h 2772"/>
              <a:gd name="T104" fmla="*/ 2147483647 w 3592"/>
              <a:gd name="T105" fmla="*/ 2147483647 h 2772"/>
              <a:gd name="T106" fmla="*/ 2147483647 w 3592"/>
              <a:gd name="T107" fmla="*/ 2147483647 h 2772"/>
              <a:gd name="T108" fmla="*/ 2147483647 w 3592"/>
              <a:gd name="T109" fmla="*/ 2147483647 h 27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92"/>
              <a:gd name="T166" fmla="*/ 0 h 2772"/>
              <a:gd name="T167" fmla="*/ 3592 w 3592"/>
              <a:gd name="T168" fmla="*/ 2772 h 27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92" h="2772">
                <a:moveTo>
                  <a:pt x="100" y="2772"/>
                </a:moveTo>
                <a:cubicBezTo>
                  <a:pt x="116" y="2724"/>
                  <a:pt x="117" y="2744"/>
                  <a:pt x="100" y="2688"/>
                </a:cubicBezTo>
                <a:cubicBezTo>
                  <a:pt x="93" y="2664"/>
                  <a:pt x="76" y="2616"/>
                  <a:pt x="76" y="2616"/>
                </a:cubicBezTo>
                <a:cubicBezTo>
                  <a:pt x="62" y="2316"/>
                  <a:pt x="65" y="2013"/>
                  <a:pt x="16" y="1716"/>
                </a:cubicBezTo>
                <a:cubicBezTo>
                  <a:pt x="26" y="1258"/>
                  <a:pt x="0" y="842"/>
                  <a:pt x="280" y="468"/>
                </a:cubicBezTo>
                <a:cubicBezTo>
                  <a:pt x="300" y="409"/>
                  <a:pt x="357" y="391"/>
                  <a:pt x="400" y="348"/>
                </a:cubicBezTo>
                <a:cubicBezTo>
                  <a:pt x="435" y="313"/>
                  <a:pt x="443" y="255"/>
                  <a:pt x="484" y="228"/>
                </a:cubicBezTo>
                <a:cubicBezTo>
                  <a:pt x="549" y="185"/>
                  <a:pt x="630" y="83"/>
                  <a:pt x="700" y="60"/>
                </a:cubicBezTo>
                <a:cubicBezTo>
                  <a:pt x="809" y="24"/>
                  <a:pt x="637" y="79"/>
                  <a:pt x="796" y="36"/>
                </a:cubicBezTo>
                <a:cubicBezTo>
                  <a:pt x="820" y="29"/>
                  <a:pt x="843" y="13"/>
                  <a:pt x="868" y="12"/>
                </a:cubicBezTo>
                <a:cubicBezTo>
                  <a:pt x="992" y="8"/>
                  <a:pt x="1116" y="4"/>
                  <a:pt x="1240" y="0"/>
                </a:cubicBezTo>
                <a:cubicBezTo>
                  <a:pt x="1322" y="8"/>
                  <a:pt x="1400" y="18"/>
                  <a:pt x="1480" y="36"/>
                </a:cubicBezTo>
                <a:cubicBezTo>
                  <a:pt x="1537" y="49"/>
                  <a:pt x="1542" y="73"/>
                  <a:pt x="1612" y="96"/>
                </a:cubicBezTo>
                <a:cubicBezTo>
                  <a:pt x="1704" y="127"/>
                  <a:pt x="1767" y="145"/>
                  <a:pt x="1864" y="156"/>
                </a:cubicBezTo>
                <a:cubicBezTo>
                  <a:pt x="1988" y="197"/>
                  <a:pt x="2119" y="255"/>
                  <a:pt x="2248" y="276"/>
                </a:cubicBezTo>
                <a:cubicBezTo>
                  <a:pt x="2428" y="306"/>
                  <a:pt x="2618" y="304"/>
                  <a:pt x="2800" y="312"/>
                </a:cubicBezTo>
                <a:cubicBezTo>
                  <a:pt x="2961" y="344"/>
                  <a:pt x="3185" y="312"/>
                  <a:pt x="3352" y="264"/>
                </a:cubicBezTo>
                <a:cubicBezTo>
                  <a:pt x="3403" y="249"/>
                  <a:pt x="3444" y="221"/>
                  <a:pt x="3496" y="204"/>
                </a:cubicBezTo>
                <a:cubicBezTo>
                  <a:pt x="3520" y="196"/>
                  <a:pt x="3568" y="180"/>
                  <a:pt x="3568" y="180"/>
                </a:cubicBezTo>
                <a:cubicBezTo>
                  <a:pt x="3576" y="192"/>
                  <a:pt x="3592" y="202"/>
                  <a:pt x="3592" y="216"/>
                </a:cubicBezTo>
                <a:cubicBezTo>
                  <a:pt x="3592" y="216"/>
                  <a:pt x="3562" y="306"/>
                  <a:pt x="3556" y="324"/>
                </a:cubicBezTo>
                <a:cubicBezTo>
                  <a:pt x="3512" y="455"/>
                  <a:pt x="3476" y="584"/>
                  <a:pt x="3376" y="684"/>
                </a:cubicBezTo>
                <a:cubicBezTo>
                  <a:pt x="3358" y="738"/>
                  <a:pt x="3332" y="788"/>
                  <a:pt x="3292" y="828"/>
                </a:cubicBezTo>
                <a:cubicBezTo>
                  <a:pt x="3261" y="922"/>
                  <a:pt x="3188" y="1024"/>
                  <a:pt x="3100" y="1068"/>
                </a:cubicBezTo>
                <a:cubicBezTo>
                  <a:pt x="3036" y="1164"/>
                  <a:pt x="3120" y="1048"/>
                  <a:pt x="3040" y="1128"/>
                </a:cubicBezTo>
                <a:cubicBezTo>
                  <a:pt x="3000" y="1168"/>
                  <a:pt x="3020" y="1211"/>
                  <a:pt x="2944" y="1236"/>
                </a:cubicBezTo>
                <a:cubicBezTo>
                  <a:pt x="2908" y="1248"/>
                  <a:pt x="2869" y="1266"/>
                  <a:pt x="2836" y="1284"/>
                </a:cubicBezTo>
                <a:cubicBezTo>
                  <a:pt x="2785" y="1312"/>
                  <a:pt x="2744" y="1345"/>
                  <a:pt x="2692" y="1368"/>
                </a:cubicBezTo>
                <a:cubicBezTo>
                  <a:pt x="2551" y="1431"/>
                  <a:pt x="2364" y="1478"/>
                  <a:pt x="2212" y="1500"/>
                </a:cubicBezTo>
                <a:cubicBezTo>
                  <a:pt x="2124" y="1529"/>
                  <a:pt x="2165" y="1518"/>
                  <a:pt x="2092" y="1536"/>
                </a:cubicBezTo>
                <a:cubicBezTo>
                  <a:pt x="2068" y="1532"/>
                  <a:pt x="2038" y="1540"/>
                  <a:pt x="2020" y="1524"/>
                </a:cubicBezTo>
                <a:cubicBezTo>
                  <a:pt x="2005" y="1511"/>
                  <a:pt x="2013" y="1484"/>
                  <a:pt x="2008" y="1464"/>
                </a:cubicBezTo>
                <a:cubicBezTo>
                  <a:pt x="1997" y="1424"/>
                  <a:pt x="1988" y="1382"/>
                  <a:pt x="1972" y="1344"/>
                </a:cubicBezTo>
                <a:cubicBezTo>
                  <a:pt x="1966" y="1331"/>
                  <a:pt x="1954" y="1321"/>
                  <a:pt x="1948" y="1308"/>
                </a:cubicBezTo>
                <a:cubicBezTo>
                  <a:pt x="1942" y="1297"/>
                  <a:pt x="1940" y="1284"/>
                  <a:pt x="1936" y="1272"/>
                </a:cubicBezTo>
                <a:cubicBezTo>
                  <a:pt x="1902" y="1374"/>
                  <a:pt x="1876" y="1487"/>
                  <a:pt x="1828" y="1584"/>
                </a:cubicBezTo>
                <a:cubicBezTo>
                  <a:pt x="1807" y="1626"/>
                  <a:pt x="1795" y="1654"/>
                  <a:pt x="1756" y="1680"/>
                </a:cubicBezTo>
                <a:cubicBezTo>
                  <a:pt x="1748" y="1692"/>
                  <a:pt x="1742" y="1706"/>
                  <a:pt x="1732" y="1716"/>
                </a:cubicBezTo>
                <a:cubicBezTo>
                  <a:pt x="1722" y="1726"/>
                  <a:pt x="1705" y="1729"/>
                  <a:pt x="1696" y="1740"/>
                </a:cubicBezTo>
                <a:cubicBezTo>
                  <a:pt x="1688" y="1750"/>
                  <a:pt x="1692" y="1766"/>
                  <a:pt x="1684" y="1776"/>
                </a:cubicBezTo>
                <a:cubicBezTo>
                  <a:pt x="1663" y="1803"/>
                  <a:pt x="1612" y="1848"/>
                  <a:pt x="1612" y="1848"/>
                </a:cubicBezTo>
                <a:cubicBezTo>
                  <a:pt x="1582" y="1938"/>
                  <a:pt x="1626" y="1830"/>
                  <a:pt x="1564" y="1908"/>
                </a:cubicBezTo>
                <a:cubicBezTo>
                  <a:pt x="1556" y="1918"/>
                  <a:pt x="1558" y="1933"/>
                  <a:pt x="1552" y="1944"/>
                </a:cubicBezTo>
                <a:cubicBezTo>
                  <a:pt x="1546" y="1957"/>
                  <a:pt x="1537" y="1969"/>
                  <a:pt x="1528" y="1980"/>
                </a:cubicBezTo>
                <a:cubicBezTo>
                  <a:pt x="1470" y="2050"/>
                  <a:pt x="1414" y="2118"/>
                  <a:pt x="1324" y="2148"/>
                </a:cubicBezTo>
                <a:cubicBezTo>
                  <a:pt x="1305" y="2176"/>
                  <a:pt x="1257" y="2228"/>
                  <a:pt x="1228" y="2244"/>
                </a:cubicBezTo>
                <a:cubicBezTo>
                  <a:pt x="1214" y="2252"/>
                  <a:pt x="1195" y="2250"/>
                  <a:pt x="1180" y="2256"/>
                </a:cubicBezTo>
                <a:cubicBezTo>
                  <a:pt x="1147" y="2270"/>
                  <a:pt x="1114" y="2284"/>
                  <a:pt x="1084" y="2304"/>
                </a:cubicBezTo>
                <a:cubicBezTo>
                  <a:pt x="1072" y="2312"/>
                  <a:pt x="1061" y="2322"/>
                  <a:pt x="1048" y="2328"/>
                </a:cubicBezTo>
                <a:cubicBezTo>
                  <a:pt x="955" y="2369"/>
                  <a:pt x="847" y="2399"/>
                  <a:pt x="748" y="2424"/>
                </a:cubicBezTo>
                <a:cubicBezTo>
                  <a:pt x="643" y="2494"/>
                  <a:pt x="520" y="2540"/>
                  <a:pt x="400" y="2580"/>
                </a:cubicBezTo>
                <a:cubicBezTo>
                  <a:pt x="347" y="2598"/>
                  <a:pt x="309" y="2658"/>
                  <a:pt x="256" y="2676"/>
                </a:cubicBezTo>
                <a:cubicBezTo>
                  <a:pt x="70" y="2738"/>
                  <a:pt x="262" y="2667"/>
                  <a:pt x="148" y="2724"/>
                </a:cubicBezTo>
                <a:cubicBezTo>
                  <a:pt x="137" y="2730"/>
                  <a:pt x="121" y="2727"/>
                  <a:pt x="112" y="2736"/>
                </a:cubicBezTo>
                <a:cubicBezTo>
                  <a:pt x="103" y="2745"/>
                  <a:pt x="104" y="2760"/>
                  <a:pt x="100" y="2772"/>
                </a:cubicBezTo>
                <a:close/>
              </a:path>
            </a:pathLst>
          </a:custGeom>
          <a:solidFill>
            <a:srgbClr val="FF9999"/>
          </a:solidFill>
          <a:ln w="9525">
            <a:round/>
            <a:headEnd/>
            <a:tailEnd/>
          </a:ln>
          <a:scene3d>
            <a:camera prst="legacyObliqueTopLeft"/>
            <a:lightRig rig="legacyFlat3" dir="t"/>
          </a:scene3d>
          <a:sp3d extrusionH="430200" prstMaterial="legacyMatte">
            <a:bevelT w="13500" h="13500" prst="angle"/>
            <a:bevelB w="13500" h="13500" prst="angle"/>
            <a:extrusionClr>
              <a:srgbClr val="FF9999"/>
            </a:extrusionClr>
          </a:sp3d>
        </p:spPr>
        <p:txBody>
          <a:bodyPr wrap="none" anchor="ctr">
            <a:flatTx/>
          </a:bodyPr>
          <a:lstStyle/>
          <a:p>
            <a:endParaRPr lang="tr-TR"/>
          </a:p>
        </p:txBody>
      </p:sp>
      <p:sp>
        <p:nvSpPr>
          <p:cNvPr id="24580" name="Text Box 4"/>
          <p:cNvSpPr txBox="1">
            <a:spLocks noChangeArrowheads="1"/>
          </p:cNvSpPr>
          <p:nvPr/>
        </p:nvSpPr>
        <p:spPr bwMode="auto">
          <a:xfrm>
            <a:off x="6183313" y="3962400"/>
            <a:ext cx="2144712"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tr-TR" sz="3200" b="1">
                <a:solidFill>
                  <a:srgbClr val="F9EDCA"/>
                </a:solidFill>
              </a:rPr>
              <a:t>Pla</a:t>
            </a:r>
            <a:r>
              <a:rPr lang="tr-TR" altLang="tr-TR" sz="3200" b="1">
                <a:solidFill>
                  <a:srgbClr val="F9EDCA"/>
                </a:solidFill>
              </a:rPr>
              <a:t>z</a:t>
            </a:r>
            <a:r>
              <a:rPr lang="en-US" altLang="tr-TR" sz="3200" b="1">
                <a:solidFill>
                  <a:srgbClr val="F9EDCA"/>
                </a:solidFill>
              </a:rPr>
              <a:t>ma</a:t>
            </a:r>
            <a:br>
              <a:rPr lang="en-US" altLang="tr-TR" sz="3200" b="1">
                <a:solidFill>
                  <a:srgbClr val="F9EDCA"/>
                </a:solidFill>
              </a:rPr>
            </a:br>
            <a:r>
              <a:rPr lang="en-US" altLang="tr-TR" sz="3200" b="1">
                <a:solidFill>
                  <a:srgbClr val="F9EDCA"/>
                </a:solidFill>
              </a:rPr>
              <a:t>Trigl</a:t>
            </a:r>
            <a:r>
              <a:rPr lang="tr-TR" altLang="tr-TR" sz="3200" b="1">
                <a:solidFill>
                  <a:srgbClr val="F9EDCA"/>
                </a:solidFill>
              </a:rPr>
              <a:t>iserid</a:t>
            </a:r>
            <a:endParaRPr lang="en-US" altLang="tr-TR" sz="3200" b="1">
              <a:solidFill>
                <a:srgbClr val="F9EDCA"/>
              </a:solidFill>
            </a:endParaRPr>
          </a:p>
          <a:p>
            <a:pPr algn="ctr"/>
            <a:r>
              <a:rPr lang="en-US" altLang="tr-TR" sz="3200" b="1">
                <a:solidFill>
                  <a:srgbClr val="F9EDCA"/>
                </a:solidFill>
              </a:rPr>
              <a:t>(VLDL)</a:t>
            </a:r>
            <a:endParaRPr lang="en-US" altLang="tr-TR" b="1">
              <a:solidFill>
                <a:srgbClr val="F9EDCA"/>
              </a:solidFill>
            </a:endParaRPr>
          </a:p>
        </p:txBody>
      </p:sp>
      <p:sp>
        <p:nvSpPr>
          <p:cNvPr id="24581" name="Line 5"/>
          <p:cNvSpPr>
            <a:spLocks noChangeShapeType="1"/>
          </p:cNvSpPr>
          <p:nvPr/>
        </p:nvSpPr>
        <p:spPr bwMode="auto">
          <a:xfrm rot="-9093424" flipH="1" flipV="1">
            <a:off x="4703763" y="3502025"/>
            <a:ext cx="1812925" cy="363538"/>
          </a:xfrm>
          <a:prstGeom prst="line">
            <a:avLst/>
          </a:prstGeom>
          <a:noFill/>
          <a:ln w="254000">
            <a:solidFill>
              <a:srgbClr val="F9EDCA"/>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tr-TR"/>
          </a:p>
        </p:txBody>
      </p:sp>
      <p:sp>
        <p:nvSpPr>
          <p:cNvPr id="24582" name="Text Box 6"/>
          <p:cNvSpPr txBox="1">
            <a:spLocks noChangeArrowheads="1"/>
          </p:cNvSpPr>
          <p:nvPr/>
        </p:nvSpPr>
        <p:spPr bwMode="auto">
          <a:xfrm>
            <a:off x="-161925" y="76200"/>
            <a:ext cx="95631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tr-TR" sz="3600" b="1">
                <a:solidFill>
                  <a:srgbClr val="FFFF00"/>
                </a:solidFill>
              </a:rPr>
              <a:t>Di</a:t>
            </a:r>
            <a:r>
              <a:rPr lang="tr-TR" altLang="tr-TR" sz="3600" b="1">
                <a:solidFill>
                  <a:srgbClr val="FFFF00"/>
                </a:solidFill>
              </a:rPr>
              <a:t>yet karbonhidrat VLDL üretimini arttırır </a:t>
            </a:r>
            <a:endParaRPr lang="en-US" altLang="tr-TR" sz="3600" b="1">
              <a:solidFill>
                <a:srgbClr val="FFFF00"/>
              </a:solidFill>
            </a:endParaRPr>
          </a:p>
        </p:txBody>
      </p:sp>
      <p:sp>
        <p:nvSpPr>
          <p:cNvPr id="24583" name="Freeform 7"/>
          <p:cNvSpPr>
            <a:spLocks/>
          </p:cNvSpPr>
          <p:nvPr/>
        </p:nvSpPr>
        <p:spPr bwMode="auto">
          <a:xfrm>
            <a:off x="2184400" y="2209800"/>
            <a:ext cx="2311400" cy="2971800"/>
          </a:xfrm>
          <a:custGeom>
            <a:avLst/>
            <a:gdLst>
              <a:gd name="T0" fmla="*/ 2147483647 w 1456"/>
              <a:gd name="T1" fmla="*/ 2147483647 h 1872"/>
              <a:gd name="T2" fmla="*/ 2147483647 w 1456"/>
              <a:gd name="T3" fmla="*/ 2147483647 h 1872"/>
              <a:gd name="T4" fmla="*/ 2147483647 w 1456"/>
              <a:gd name="T5" fmla="*/ 2147483647 h 1872"/>
              <a:gd name="T6" fmla="*/ 2147483647 w 1456"/>
              <a:gd name="T7" fmla="*/ 2147483647 h 1872"/>
              <a:gd name="T8" fmla="*/ 2147483647 w 1456"/>
              <a:gd name="T9" fmla="*/ 2147483647 h 1872"/>
              <a:gd name="T10" fmla="*/ 2147483647 w 1456"/>
              <a:gd name="T11" fmla="*/ 2147483647 h 1872"/>
              <a:gd name="T12" fmla="*/ 2147483647 w 1456"/>
              <a:gd name="T13" fmla="*/ 2147483647 h 1872"/>
              <a:gd name="T14" fmla="*/ 2147483647 w 1456"/>
              <a:gd name="T15" fmla="*/ 0 h 1872"/>
              <a:gd name="T16" fmla="*/ 2147483647 w 1456"/>
              <a:gd name="T17" fmla="*/ 2147483647 h 1872"/>
              <a:gd name="T18" fmla="*/ 2147483647 w 1456"/>
              <a:gd name="T19" fmla="*/ 2147483647 h 1872"/>
              <a:gd name="T20" fmla="*/ 2147483647 w 1456"/>
              <a:gd name="T21" fmla="*/ 2147483647 h 18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6"/>
              <a:gd name="T34" fmla="*/ 0 h 1872"/>
              <a:gd name="T35" fmla="*/ 1456 w 1456"/>
              <a:gd name="T36" fmla="*/ 1872 h 18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6" h="1872">
                <a:moveTo>
                  <a:pt x="1072" y="1872"/>
                </a:moveTo>
                <a:cubicBezTo>
                  <a:pt x="884" y="1820"/>
                  <a:pt x="696" y="1768"/>
                  <a:pt x="544" y="1680"/>
                </a:cubicBezTo>
                <a:cubicBezTo>
                  <a:pt x="392" y="1592"/>
                  <a:pt x="248" y="1472"/>
                  <a:pt x="160" y="1344"/>
                </a:cubicBezTo>
                <a:cubicBezTo>
                  <a:pt x="72" y="1216"/>
                  <a:pt x="32" y="1056"/>
                  <a:pt x="16" y="912"/>
                </a:cubicBezTo>
                <a:cubicBezTo>
                  <a:pt x="0" y="768"/>
                  <a:pt x="24" y="600"/>
                  <a:pt x="64" y="480"/>
                </a:cubicBezTo>
                <a:cubicBezTo>
                  <a:pt x="104" y="360"/>
                  <a:pt x="184" y="264"/>
                  <a:pt x="256" y="192"/>
                </a:cubicBezTo>
                <a:cubicBezTo>
                  <a:pt x="328" y="120"/>
                  <a:pt x="408" y="80"/>
                  <a:pt x="496" y="48"/>
                </a:cubicBezTo>
                <a:cubicBezTo>
                  <a:pt x="584" y="16"/>
                  <a:pt x="696" y="0"/>
                  <a:pt x="784" y="0"/>
                </a:cubicBezTo>
                <a:cubicBezTo>
                  <a:pt x="872" y="0"/>
                  <a:pt x="944" y="16"/>
                  <a:pt x="1024" y="48"/>
                </a:cubicBezTo>
                <a:cubicBezTo>
                  <a:pt x="1104" y="80"/>
                  <a:pt x="1192" y="136"/>
                  <a:pt x="1264" y="192"/>
                </a:cubicBezTo>
                <a:cubicBezTo>
                  <a:pt x="1336" y="248"/>
                  <a:pt x="1424" y="352"/>
                  <a:pt x="1456" y="384"/>
                </a:cubicBezTo>
              </a:path>
            </a:pathLst>
          </a:custGeom>
          <a:noFill/>
          <a:ln w="254000">
            <a:solidFill>
              <a:srgbClr val="CCFFFF"/>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tr-TR"/>
          </a:p>
        </p:txBody>
      </p:sp>
      <p:sp>
        <p:nvSpPr>
          <p:cNvPr id="24584" name="Text Box 8"/>
          <p:cNvSpPr txBox="1">
            <a:spLocks noChangeArrowheads="1"/>
          </p:cNvSpPr>
          <p:nvPr/>
        </p:nvSpPr>
        <p:spPr bwMode="auto">
          <a:xfrm>
            <a:off x="682625" y="4572000"/>
            <a:ext cx="2757488"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3200" b="1">
                <a:solidFill>
                  <a:srgbClr val="CCFFFF"/>
                </a:solidFill>
              </a:rPr>
              <a:t>Di</a:t>
            </a:r>
            <a:r>
              <a:rPr lang="tr-TR" altLang="tr-TR" sz="3200" b="1">
                <a:solidFill>
                  <a:srgbClr val="CCFFFF"/>
                </a:solidFill>
              </a:rPr>
              <a:t>y</a:t>
            </a:r>
            <a:r>
              <a:rPr lang="en-US" altLang="tr-TR" sz="3200" b="1">
                <a:solidFill>
                  <a:srgbClr val="CCFFFF"/>
                </a:solidFill>
              </a:rPr>
              <a:t>et</a:t>
            </a:r>
            <a:br>
              <a:rPr lang="en-US" altLang="tr-TR" sz="3200" b="1">
                <a:solidFill>
                  <a:srgbClr val="CCFFFF"/>
                </a:solidFill>
              </a:rPr>
            </a:br>
            <a:r>
              <a:rPr lang="tr-TR" altLang="tr-TR" sz="3200" b="1">
                <a:solidFill>
                  <a:srgbClr val="CCFFFF"/>
                </a:solidFill>
              </a:rPr>
              <a:t>Karbonhidrat</a:t>
            </a:r>
            <a:endParaRPr lang="en-US" altLang="tr-TR" b="1">
              <a:solidFill>
                <a:srgbClr val="CCFFFF"/>
              </a:solidFill>
            </a:endParaRPr>
          </a:p>
        </p:txBody>
      </p:sp>
    </p:spTree>
    <p:extLst>
      <p:ext uri="{BB962C8B-B14F-4D97-AF65-F5344CB8AC3E}">
        <p14:creationId xmlns:p14="http://schemas.microsoft.com/office/powerpoint/2010/main" xmlns="" val="267337776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defRPr/>
            </a:pPr>
            <a:r>
              <a:rPr lang="tr-TR" dirty="0" smtClean="0">
                <a:solidFill>
                  <a:srgbClr val="FFFF00"/>
                </a:solidFill>
              </a:rPr>
              <a:t>İlaçlar</a:t>
            </a:r>
            <a:endParaRPr lang="en-US" dirty="0">
              <a:solidFill>
                <a:srgbClr val="FFFF00"/>
              </a:solidFill>
            </a:endParaRPr>
          </a:p>
        </p:txBody>
      </p:sp>
      <p:graphicFrame>
        <p:nvGraphicFramePr>
          <p:cNvPr id="32866" name="Group 98"/>
          <p:cNvGraphicFramePr>
            <a:graphicFrameLocks noGrp="1"/>
          </p:cNvGraphicFramePr>
          <p:nvPr>
            <p:ph idx="1"/>
          </p:nvPr>
        </p:nvGraphicFramePr>
        <p:xfrm>
          <a:off x="533400" y="1752600"/>
          <a:ext cx="8153400" cy="4029231"/>
        </p:xfrm>
        <a:graphic>
          <a:graphicData uri="http://schemas.openxmlformats.org/drawingml/2006/table">
            <a:tbl>
              <a:tblPr/>
              <a:tblGrid>
                <a:gridCol w="1828800"/>
                <a:gridCol w="1447800"/>
                <a:gridCol w="2514600"/>
                <a:gridCol w="2362200"/>
              </a:tblGrid>
              <a:tr h="457157">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77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HMG </a:t>
                      </a:r>
                      <a:r>
                        <a:rPr kumimoji="0" lang="en-US" sz="1400" b="0" i="0" u="none" strike="noStrike" cap="none" normalizeH="0" baseline="0" dirty="0" err="1" smtClean="0">
                          <a:ln>
                            <a:noFill/>
                          </a:ln>
                          <a:solidFill>
                            <a:schemeClr val="tx1"/>
                          </a:solidFill>
                          <a:effectLst/>
                          <a:latin typeface="Arial" pitchFamily="34" charset="0"/>
                        </a:rPr>
                        <a:t>CoA</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reductase</a:t>
                      </a:r>
                      <a:r>
                        <a:rPr kumimoji="0" lang="en-US" sz="1400" b="0" i="0" u="none" strike="noStrike" cap="none" normalizeH="0" baseline="0" dirty="0" smtClean="0">
                          <a:ln>
                            <a:noFill/>
                          </a:ln>
                          <a:solidFill>
                            <a:schemeClr val="tx1"/>
                          </a:solidFill>
                          <a:effectLst/>
                          <a:latin typeface="Arial" pitchFamily="34" charset="0"/>
                        </a:rPr>
                        <a:t> inhibit</a:t>
                      </a:r>
                      <a:r>
                        <a:rPr kumimoji="0" lang="tr-TR" sz="1400" b="0" i="0" u="none" strike="noStrike" cap="none" normalizeH="0" baseline="0" dirty="0" err="1" smtClean="0">
                          <a:ln>
                            <a:noFill/>
                          </a:ln>
                          <a:solidFill>
                            <a:schemeClr val="tx1"/>
                          </a:solidFill>
                          <a:effectLst/>
                          <a:latin typeface="Arial" pitchFamily="34" charset="0"/>
                        </a:rPr>
                        <a:t>örleri</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rPr>
                        <a:t>Lovastatin</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smtClean="0">
                          <a:ln>
                            <a:noFill/>
                          </a:ln>
                          <a:solidFill>
                            <a:schemeClr val="tx1"/>
                          </a:solidFill>
                          <a:effectLst/>
                          <a:latin typeface="Arial" pitchFamily="34" charset="0"/>
                        </a:rPr>
                        <a:t>Pravastatin</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1" i="0" u="none" strike="noStrike" cap="none" normalizeH="0" baseline="0" dirty="0" smtClean="0">
                          <a:ln>
                            <a:noFill/>
                          </a:ln>
                          <a:solidFill>
                            <a:schemeClr val="folHlink"/>
                          </a:solidFill>
                          <a:effectLst/>
                          <a:latin typeface="Arial" pitchFamily="34" charset="0"/>
                          <a:sym typeface="Symbol" pitchFamily="18" charset="2"/>
                        </a:rPr>
                        <a:t>LDL (18-55),</a:t>
                      </a:r>
                      <a:r>
                        <a:rPr kumimoji="0" lang="en-US" sz="1400" b="0" i="0" u="none" strike="noStrike" cap="none" normalizeH="0" baseline="0" dirty="0" smtClean="0">
                          <a:ln>
                            <a:noFill/>
                          </a:ln>
                          <a:solidFill>
                            <a:schemeClr val="tx1"/>
                          </a:solidFill>
                          <a:effectLst/>
                          <a:latin typeface="Arial" pitchFamily="34" charset="0"/>
                          <a:sym typeface="Symbol" pitchFamily="18" charset="2"/>
                        </a:rPr>
                        <a:t> HDL (5-15)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a:t>
                      </a:r>
                      <a:r>
                        <a:rPr kumimoji="0" lang="en-US" sz="1400" b="0" i="0" u="none" strike="noStrike" cap="none" normalizeH="0" baseline="0" dirty="0" err="1" smtClean="0">
                          <a:ln>
                            <a:noFill/>
                          </a:ln>
                          <a:solidFill>
                            <a:schemeClr val="tx1"/>
                          </a:solidFill>
                          <a:effectLst/>
                          <a:latin typeface="Arial" pitchFamily="34" charset="0"/>
                          <a:sym typeface="Symbol" pitchFamily="18" charset="2"/>
                        </a:rPr>
                        <a:t>Trigl</a:t>
                      </a:r>
                      <a:r>
                        <a:rPr kumimoji="0" lang="tr-TR" sz="1400" b="0" i="0" u="none" strike="noStrike" cap="none" normalizeH="0" baseline="0" dirty="0" smtClean="0">
                          <a:ln>
                            <a:noFill/>
                          </a:ln>
                          <a:solidFill>
                            <a:schemeClr val="tx1"/>
                          </a:solidFill>
                          <a:effectLst/>
                          <a:latin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sym typeface="Symbol" pitchFamily="18" charset="2"/>
                        </a:rPr>
                        <a:t> (7-30)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M</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opat</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KCFT artışı</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77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err="1" smtClean="0">
                          <a:ln>
                            <a:noFill/>
                          </a:ln>
                          <a:solidFill>
                            <a:schemeClr val="tx1"/>
                          </a:solidFill>
                          <a:effectLst/>
                          <a:latin typeface="Arial" pitchFamily="34" charset="0"/>
                        </a:rPr>
                        <a:t>olesterol</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emilim </a:t>
                      </a:r>
                      <a:r>
                        <a:rPr kumimoji="0" lang="en-US" sz="1400" b="0" i="0" u="none" strike="noStrike" cap="none" normalizeH="0" baseline="0" dirty="0" smtClean="0">
                          <a:ln>
                            <a:noFill/>
                          </a:ln>
                          <a:solidFill>
                            <a:schemeClr val="tx1"/>
                          </a:solidFill>
                          <a:effectLst/>
                          <a:latin typeface="Arial" pitchFamily="34" charset="0"/>
                        </a:rPr>
                        <a:t>inhibit</a:t>
                      </a:r>
                      <a:r>
                        <a:rPr kumimoji="0" lang="tr-TR" sz="1400" b="0" i="0" u="none" strike="noStrike" cap="none" normalizeH="0" baseline="0" dirty="0" smtClean="0">
                          <a:ln>
                            <a:noFill/>
                          </a:ln>
                          <a:solidFill>
                            <a:schemeClr val="tx1"/>
                          </a:solidFill>
                          <a:effectLst/>
                          <a:latin typeface="Arial" pitchFamily="34" charset="0"/>
                        </a:rPr>
                        <a:t>ö</a:t>
                      </a:r>
                      <a:r>
                        <a:rPr kumimoji="0" lang="en-US" sz="1400" b="0" i="0" u="none" strike="noStrike" cap="none" normalizeH="0" baseline="0" dirty="0" smtClean="0">
                          <a:ln>
                            <a:noFill/>
                          </a:ln>
                          <a:solidFill>
                            <a:schemeClr val="tx1"/>
                          </a:solidFill>
                          <a:effectLst/>
                          <a:latin typeface="Arial" pitchFamily="34" charset="0"/>
                        </a:rPr>
                        <a:t>r</a:t>
                      </a:r>
                      <a:r>
                        <a:rPr kumimoji="0" lang="tr-TR" sz="1400" b="0" i="0" u="none" strike="noStrike" cap="none" normalizeH="0" baseline="0" dirty="0" err="1" smtClean="0">
                          <a:ln>
                            <a:noFill/>
                          </a:ln>
                          <a:solidFill>
                            <a:schemeClr val="tx1"/>
                          </a:solidFill>
                          <a:effectLst/>
                          <a:latin typeface="Arial" pitchFamily="34" charset="0"/>
                        </a:rPr>
                        <a:t>leri</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Ezetimib</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LDL( 14-18),  HDL (1-3)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a:t>
                      </a:r>
                      <a:r>
                        <a:rPr kumimoji="0" lang="en-US" sz="1400" b="0" i="0" u="none" strike="noStrike" cap="none" normalizeH="0" baseline="0" dirty="0" err="1" smtClean="0">
                          <a:ln>
                            <a:noFill/>
                          </a:ln>
                          <a:solidFill>
                            <a:schemeClr val="tx1"/>
                          </a:solidFill>
                          <a:effectLst/>
                          <a:latin typeface="Arial" pitchFamily="34" charset="0"/>
                          <a:sym typeface="Symbol" pitchFamily="18" charset="2"/>
                        </a:rPr>
                        <a:t>Trigl</a:t>
                      </a:r>
                      <a:r>
                        <a:rPr kumimoji="0" lang="tr-TR" sz="1400" b="0" i="0" u="none" strike="noStrike" cap="none" normalizeH="0" baseline="0" dirty="0" smtClean="0">
                          <a:ln>
                            <a:noFill/>
                          </a:ln>
                          <a:solidFill>
                            <a:schemeClr val="tx1"/>
                          </a:solidFill>
                          <a:effectLst/>
                          <a:latin typeface="Arial" pitchFamily="34" charset="0"/>
                          <a:sym typeface="Symbol" pitchFamily="18" charset="2"/>
                        </a:rPr>
                        <a:t>.</a:t>
                      </a:r>
                      <a:r>
                        <a:rPr kumimoji="0" lang="en-US" sz="1400" b="0" i="0" u="none" strike="noStrike" cap="none" normalizeH="0" baseline="0" dirty="0" smtClean="0">
                          <a:ln>
                            <a:noFill/>
                          </a:ln>
                          <a:solidFill>
                            <a:schemeClr val="tx1"/>
                          </a:solidFill>
                          <a:effectLst/>
                          <a:latin typeface="Arial" pitchFamily="34" charset="0"/>
                          <a:sym typeface="Symbol" pitchFamily="18" charset="2"/>
                        </a:rPr>
                        <a:t> (2)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B ağrısı</a:t>
                      </a:r>
                      <a:r>
                        <a:rPr kumimoji="0" lang="en-US" sz="1400" b="0" i="0" u="none" strike="noStrike" cap="none" normalizeH="0" baseline="0" dirty="0" smtClean="0">
                          <a:ln>
                            <a:noFill/>
                          </a:ln>
                          <a:solidFill>
                            <a:schemeClr val="tx1"/>
                          </a:solidFill>
                          <a:effectLst/>
                          <a:latin typeface="Arial" pitchFamily="34" charset="0"/>
                        </a:rPr>
                        <a:t>, GI </a:t>
                      </a:r>
                      <a:r>
                        <a:rPr kumimoji="0" lang="en-US" sz="1400" b="0" i="0" u="none" strike="noStrike" cap="none" normalizeH="0" baseline="0" dirty="0" err="1" smtClean="0">
                          <a:ln>
                            <a:noFill/>
                          </a:ln>
                          <a:solidFill>
                            <a:schemeClr val="tx1"/>
                          </a:solidFill>
                          <a:effectLst/>
                          <a:latin typeface="Arial" pitchFamily="34" charset="0"/>
                        </a:rPr>
                        <a:t>distres</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411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Ni</a:t>
                      </a: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err="1" smtClean="0">
                          <a:ln>
                            <a:noFill/>
                          </a:ln>
                          <a:solidFill>
                            <a:schemeClr val="tx1"/>
                          </a:solidFill>
                          <a:effectLst/>
                          <a:latin typeface="Arial" pitchFamily="34" charset="0"/>
                        </a:rPr>
                        <a:t>otini</a:t>
                      </a: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smtClean="0">
                          <a:ln>
                            <a:noFill/>
                          </a:ln>
                          <a:solidFill>
                            <a:schemeClr val="tx1"/>
                          </a:solidFill>
                          <a:effectLst/>
                          <a:latin typeface="Arial" pitchFamily="34" charset="0"/>
                        </a:rPr>
                        <a:t> A</a:t>
                      </a:r>
                      <a:r>
                        <a:rPr kumimoji="0" lang="tr-TR" sz="1400" b="0" i="0" u="none" strike="noStrike" cap="none" normalizeH="0" baseline="0" dirty="0" smtClean="0">
                          <a:ln>
                            <a:noFill/>
                          </a:ln>
                          <a:solidFill>
                            <a:schemeClr val="tx1"/>
                          </a:solidFill>
                          <a:effectLst/>
                          <a:latin typeface="Arial" pitchFamily="34" charset="0"/>
                        </a:rPr>
                        <a:t>s</a:t>
                      </a:r>
                      <a:r>
                        <a:rPr kumimoji="0" lang="en-US" sz="1400" b="0" i="0" u="none" strike="noStrike" cap="none" normalizeH="0" baseline="0" dirty="0" err="1" smtClean="0">
                          <a:ln>
                            <a:noFill/>
                          </a:ln>
                          <a:solidFill>
                            <a:schemeClr val="tx1"/>
                          </a:solidFill>
                          <a:effectLst/>
                          <a:latin typeface="Arial" pitchFamily="34" charset="0"/>
                        </a:rPr>
                        <a:t>i</a:t>
                      </a:r>
                      <a:r>
                        <a:rPr kumimoji="0" lang="tr-TR" sz="1400" b="0" i="0" u="none" strike="noStrike" cap="none" normalizeH="0" baseline="0" dirty="0" smtClean="0">
                          <a:ln>
                            <a:noFill/>
                          </a:ln>
                          <a:solidFill>
                            <a:schemeClr val="tx1"/>
                          </a:solidFill>
                          <a:effectLst/>
                          <a:latin typeface="Arial" pitchFamily="34" charset="0"/>
                        </a:rPr>
                        <a:t>t</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tr-TR" sz="1400" b="0" i="0" u="none" strike="noStrike" cap="none" normalizeH="0" baseline="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LDL (15-30), </a:t>
                      </a:r>
                      <a:r>
                        <a:rPr kumimoji="0" lang="en-US" sz="1400" b="1" i="0" u="none" strike="noStrike" cap="none" normalizeH="0" baseline="0" dirty="0" smtClean="0">
                          <a:ln>
                            <a:noFill/>
                          </a:ln>
                          <a:solidFill>
                            <a:schemeClr val="folHlink"/>
                          </a:solidFill>
                          <a:effectLst/>
                          <a:latin typeface="Arial" pitchFamily="34" charset="0"/>
                          <a:sym typeface="Symbol" pitchFamily="18" charset="2"/>
                        </a:rPr>
                        <a:t> HDL (15-35)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1" i="0" u="none" strike="noStrike" cap="none" normalizeH="0" baseline="0" dirty="0" smtClean="0">
                          <a:ln>
                            <a:noFill/>
                          </a:ln>
                          <a:solidFill>
                            <a:schemeClr val="folHlink"/>
                          </a:solidFill>
                          <a:effectLst/>
                          <a:latin typeface="Arial" pitchFamily="34" charset="0"/>
                          <a:sym typeface="Symbol" pitchFamily="18" charset="2"/>
                        </a:rPr>
                        <a:t> </a:t>
                      </a:r>
                      <a:r>
                        <a:rPr kumimoji="0" lang="en-US" sz="1400" b="1" i="0" u="none" strike="noStrike" cap="none" normalizeH="0" baseline="0" dirty="0" err="1" smtClean="0">
                          <a:ln>
                            <a:noFill/>
                          </a:ln>
                          <a:solidFill>
                            <a:schemeClr val="folHlink"/>
                          </a:solidFill>
                          <a:effectLst/>
                          <a:latin typeface="Arial" pitchFamily="34" charset="0"/>
                          <a:sym typeface="Symbol" pitchFamily="18" charset="2"/>
                        </a:rPr>
                        <a:t>Trigl</a:t>
                      </a:r>
                      <a:r>
                        <a:rPr kumimoji="0" lang="tr-TR" sz="1400" b="1" i="0" u="none" strike="noStrike" cap="none" normalizeH="0" baseline="0" dirty="0" smtClean="0">
                          <a:ln>
                            <a:noFill/>
                          </a:ln>
                          <a:solidFill>
                            <a:schemeClr val="folHlink"/>
                          </a:solidFill>
                          <a:effectLst/>
                          <a:latin typeface="Arial" pitchFamily="34" charset="0"/>
                          <a:sym typeface="Symbol" pitchFamily="18" charset="2"/>
                        </a:rPr>
                        <a:t>.</a:t>
                      </a:r>
                      <a:r>
                        <a:rPr kumimoji="0" lang="en-US" sz="1400" b="1" i="0" u="none" strike="noStrike" cap="none" normalizeH="0" baseline="0" dirty="0" smtClean="0">
                          <a:ln>
                            <a:noFill/>
                          </a:ln>
                          <a:solidFill>
                            <a:schemeClr val="folHlink"/>
                          </a:solidFill>
                          <a:effectLst/>
                          <a:latin typeface="Arial" pitchFamily="34" charset="0"/>
                          <a:sym typeface="Symbol" pitchFamily="18" charset="2"/>
                        </a:rPr>
                        <a:t> (20-50)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Flushing, H</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pergl</a:t>
                      </a:r>
                      <a:r>
                        <a:rPr kumimoji="0" lang="tr-TR" sz="1400" b="0" i="0" u="none" strike="noStrike" cap="none" normalizeH="0" baseline="0" dirty="0" err="1" smtClean="0">
                          <a:ln>
                            <a:noFill/>
                          </a:ln>
                          <a:solidFill>
                            <a:schemeClr val="tx1"/>
                          </a:solidFill>
                          <a:effectLst/>
                          <a:latin typeface="Arial" pitchFamily="34" charset="0"/>
                        </a:rPr>
                        <a:t>isemi</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H</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peruri</a:t>
                      </a:r>
                      <a:r>
                        <a:rPr kumimoji="0" lang="tr-TR" sz="1400" b="0" i="0" u="none" strike="noStrike" cap="none" normalizeH="0" baseline="0" dirty="0" smtClean="0">
                          <a:ln>
                            <a:noFill/>
                          </a:ln>
                          <a:solidFill>
                            <a:schemeClr val="tx1"/>
                          </a:solidFill>
                          <a:effectLst/>
                          <a:latin typeface="Arial" pitchFamily="34" charset="0"/>
                        </a:rPr>
                        <a:t>semi</a:t>
                      </a:r>
                      <a:r>
                        <a:rPr kumimoji="0" lang="en-US" sz="1400" b="0" i="0" u="none" strike="noStrike" cap="none" normalizeH="0" baseline="0" dirty="0" smtClean="0">
                          <a:ln>
                            <a:noFill/>
                          </a:ln>
                          <a:solidFill>
                            <a:schemeClr val="tx1"/>
                          </a:solidFill>
                          <a:effectLst/>
                          <a:latin typeface="Arial" pitchFamily="34" charset="0"/>
                        </a:rPr>
                        <a:t>, GI </a:t>
                      </a:r>
                      <a:r>
                        <a:rPr kumimoji="0" lang="en-US" sz="1400" b="0" i="0" u="none" strike="noStrike" cap="none" normalizeH="0" baseline="0" dirty="0" err="1" smtClean="0">
                          <a:ln>
                            <a:noFill/>
                          </a:ln>
                          <a:solidFill>
                            <a:schemeClr val="tx1"/>
                          </a:solidFill>
                          <a:effectLst/>
                          <a:latin typeface="Arial" pitchFamily="34" charset="0"/>
                        </a:rPr>
                        <a:t>distres</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hepatoto</a:t>
                      </a:r>
                      <a:r>
                        <a:rPr kumimoji="0" lang="tr-TR" sz="1400" b="0" i="0" u="none" strike="noStrike" cap="none" normalizeH="0" baseline="0" dirty="0" err="1" smtClean="0">
                          <a:ln>
                            <a:noFill/>
                          </a:ln>
                          <a:solidFill>
                            <a:schemeClr val="tx1"/>
                          </a:solidFill>
                          <a:effectLst/>
                          <a:latin typeface="Arial" pitchFamily="34" charset="0"/>
                        </a:rPr>
                        <a:t>ksisite</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12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Fibri</a:t>
                      </a: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smtClean="0">
                          <a:ln>
                            <a:noFill/>
                          </a:ln>
                          <a:solidFill>
                            <a:schemeClr val="tx1"/>
                          </a:solidFill>
                          <a:effectLst/>
                          <a:latin typeface="Arial" pitchFamily="34" charset="0"/>
                        </a:rPr>
                        <a:t> A</a:t>
                      </a:r>
                      <a:r>
                        <a:rPr kumimoji="0" lang="tr-TR" sz="1400" b="0" i="0" u="none" strike="noStrike" cap="none" normalizeH="0" baseline="0" dirty="0" smtClean="0">
                          <a:ln>
                            <a:noFill/>
                          </a:ln>
                          <a:solidFill>
                            <a:schemeClr val="tx1"/>
                          </a:solidFill>
                          <a:effectLst/>
                          <a:latin typeface="Arial" pitchFamily="34" charset="0"/>
                        </a:rPr>
                        <a:t>sit</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Gemfibrozil</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err="1" smtClean="0">
                          <a:ln>
                            <a:noFill/>
                          </a:ln>
                          <a:solidFill>
                            <a:schemeClr val="tx1"/>
                          </a:solidFill>
                          <a:effectLst/>
                          <a:latin typeface="Arial" pitchFamily="34" charset="0"/>
                        </a:rPr>
                        <a:t>Fenofibrat</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LDL (5-20), HDL (10-20)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1" i="0" u="none" strike="noStrike" cap="none" normalizeH="0" baseline="0" dirty="0" smtClean="0">
                          <a:ln>
                            <a:noFill/>
                          </a:ln>
                          <a:solidFill>
                            <a:schemeClr val="folHlink"/>
                          </a:solidFill>
                          <a:effectLst/>
                          <a:latin typeface="Arial" pitchFamily="34" charset="0"/>
                          <a:sym typeface="Symbol" pitchFamily="18" charset="2"/>
                        </a:rPr>
                        <a:t></a:t>
                      </a:r>
                      <a:r>
                        <a:rPr kumimoji="0" lang="en-US" sz="1400" b="1" i="0" u="none" strike="noStrike" cap="none" normalizeH="0" baseline="0" dirty="0" err="1" smtClean="0">
                          <a:ln>
                            <a:noFill/>
                          </a:ln>
                          <a:solidFill>
                            <a:schemeClr val="folHlink"/>
                          </a:solidFill>
                          <a:effectLst/>
                          <a:latin typeface="Arial" pitchFamily="34" charset="0"/>
                          <a:sym typeface="Symbol" pitchFamily="18" charset="2"/>
                        </a:rPr>
                        <a:t>Trigl</a:t>
                      </a:r>
                      <a:r>
                        <a:rPr kumimoji="0" lang="tr-TR" sz="1400" b="1" i="0" u="none" strike="noStrike" cap="none" normalizeH="0" baseline="0" dirty="0" smtClean="0">
                          <a:ln>
                            <a:noFill/>
                          </a:ln>
                          <a:solidFill>
                            <a:schemeClr val="folHlink"/>
                          </a:solidFill>
                          <a:effectLst/>
                          <a:latin typeface="Arial" pitchFamily="34" charset="0"/>
                          <a:sym typeface="Symbol" pitchFamily="18" charset="2"/>
                        </a:rPr>
                        <a:t>.</a:t>
                      </a:r>
                      <a:r>
                        <a:rPr kumimoji="0" lang="en-US" sz="1400" b="1" i="0" u="none" strike="noStrike" cap="none" normalizeH="0" baseline="0" dirty="0" smtClean="0">
                          <a:ln>
                            <a:noFill/>
                          </a:ln>
                          <a:solidFill>
                            <a:schemeClr val="folHlink"/>
                          </a:solidFill>
                          <a:effectLst/>
                          <a:latin typeface="Arial" pitchFamily="34" charset="0"/>
                          <a:sym typeface="Symbol" pitchFamily="18" charset="2"/>
                        </a:rPr>
                        <a:t> (20-50)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D</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spepsi</a:t>
                      </a:r>
                      <a:r>
                        <a:rPr kumimoji="0" lang="tr-TR" sz="1400" b="0" i="0" u="none" strike="noStrike" cap="none" normalizeH="0" baseline="0" dirty="0" smtClean="0">
                          <a:ln>
                            <a:noFill/>
                          </a:ln>
                          <a:solidFill>
                            <a:schemeClr val="tx1"/>
                          </a:solidFill>
                          <a:effectLst/>
                          <a:latin typeface="Arial" pitchFamily="34" charset="0"/>
                        </a:rPr>
                        <a:t>, safra taşı, </a:t>
                      </a:r>
                      <a:r>
                        <a:rPr kumimoji="0" lang="tr-TR" sz="1400" b="0" i="0" u="none" strike="noStrike" cap="none" normalizeH="0" baseline="0" dirty="0" err="1" smtClean="0">
                          <a:ln>
                            <a:noFill/>
                          </a:ln>
                          <a:solidFill>
                            <a:schemeClr val="tx1"/>
                          </a:solidFill>
                          <a:effectLst/>
                          <a:latin typeface="Arial" pitchFamily="34" charset="0"/>
                        </a:rPr>
                        <a:t>miyopati</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812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Safra asidi </a:t>
                      </a:r>
                      <a:r>
                        <a:rPr kumimoji="0" lang="tr-TR" sz="1400" b="0" i="0" u="none" strike="noStrike" cap="none" normalizeH="0" baseline="0" dirty="0" err="1" smtClean="0">
                          <a:ln>
                            <a:noFill/>
                          </a:ln>
                          <a:solidFill>
                            <a:schemeClr val="tx1"/>
                          </a:solidFill>
                          <a:effectLst/>
                          <a:latin typeface="Arial" pitchFamily="34" charset="0"/>
                        </a:rPr>
                        <a:t>sekestranları</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400" b="0" i="0" u="none" strike="noStrike" cap="none" normalizeH="0" baseline="0" dirty="0" smtClean="0">
                          <a:ln>
                            <a:noFill/>
                          </a:ln>
                          <a:solidFill>
                            <a:schemeClr val="tx1"/>
                          </a:solidFill>
                          <a:effectLst/>
                          <a:latin typeface="Arial" pitchFamily="34" charset="0"/>
                        </a:rPr>
                        <a:t>K</a:t>
                      </a:r>
                      <a:r>
                        <a:rPr kumimoji="0" lang="en-US" sz="1400" b="0" i="0" u="none" strike="noStrike" cap="none" normalizeH="0" baseline="0" dirty="0" err="1" smtClean="0">
                          <a:ln>
                            <a:noFill/>
                          </a:ln>
                          <a:solidFill>
                            <a:schemeClr val="tx1"/>
                          </a:solidFill>
                          <a:effectLst/>
                          <a:latin typeface="Arial" pitchFamily="34" charset="0"/>
                        </a:rPr>
                        <a:t>olest</a:t>
                      </a:r>
                      <a:r>
                        <a:rPr kumimoji="0" lang="tr-TR" sz="1400" b="0" i="0" u="none" strike="noStrike" cap="none" normalizeH="0" baseline="0" dirty="0" smtClean="0">
                          <a:ln>
                            <a:noFill/>
                          </a:ln>
                          <a:solidFill>
                            <a:schemeClr val="tx1"/>
                          </a:solidFill>
                          <a:effectLst/>
                          <a:latin typeface="Arial" pitchFamily="34" charset="0"/>
                        </a:rPr>
                        <a:t>i</a:t>
                      </a:r>
                      <a:r>
                        <a:rPr kumimoji="0" lang="en-US" sz="1400" b="0" i="0" u="none" strike="noStrike" cap="none" normalizeH="0" baseline="0" dirty="0" err="1" smtClean="0">
                          <a:ln>
                            <a:noFill/>
                          </a:ln>
                          <a:solidFill>
                            <a:schemeClr val="tx1"/>
                          </a:solidFill>
                          <a:effectLst/>
                          <a:latin typeface="Arial" pitchFamily="34" charset="0"/>
                        </a:rPr>
                        <a:t>ramin</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LDL</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en-US" sz="1400" b="0" i="0" u="none" strike="noStrike" cap="none" normalizeH="0" baseline="0" dirty="0" smtClean="0">
                          <a:ln>
                            <a:noFill/>
                          </a:ln>
                          <a:solidFill>
                            <a:schemeClr val="tx1"/>
                          </a:solidFill>
                          <a:effectLst/>
                          <a:latin typeface="Arial" pitchFamily="34" charset="0"/>
                          <a:sym typeface="Symbol" pitchFamily="18" charset="2"/>
                        </a:rPr>
                        <a:t> HDL</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Symbol" pitchFamily="18" charset="2"/>
                        <a:buNone/>
                        <a:tabLst/>
                      </a:pPr>
                      <a:r>
                        <a:rPr kumimoji="0" lang="tr-TR" sz="1400" b="0" i="0" u="none" strike="noStrike" cap="none" normalizeH="0" baseline="0" dirty="0" err="1" smtClean="0">
                          <a:ln>
                            <a:noFill/>
                          </a:ln>
                          <a:solidFill>
                            <a:schemeClr val="tx1"/>
                          </a:solidFill>
                          <a:effectLst/>
                          <a:latin typeface="Arial" pitchFamily="34" charset="0"/>
                          <a:sym typeface="Symbol" pitchFamily="18" charset="2"/>
                        </a:rPr>
                        <a:t>Trigl</a:t>
                      </a:r>
                      <a:r>
                        <a:rPr kumimoji="0" lang="tr-TR" sz="1400" b="0" i="0" u="none" strike="noStrike" cap="none" normalizeH="0" baseline="0" dirty="0" smtClean="0">
                          <a:ln>
                            <a:noFill/>
                          </a:ln>
                          <a:solidFill>
                            <a:schemeClr val="tx1"/>
                          </a:solidFill>
                          <a:effectLst/>
                          <a:latin typeface="Arial" pitchFamily="34" charset="0"/>
                          <a:sym typeface="Symbol" pitchFamily="18" charset="2"/>
                        </a:rPr>
                        <a:t>. etkisi yok</a:t>
                      </a:r>
                      <a:endParaRPr kumimoji="0" lang="en-US" sz="1400" b="0" i="0" u="none" strike="noStrike" cap="none" normalizeH="0" baseline="0" dirty="0" smtClean="0">
                        <a:ln>
                          <a:noFill/>
                        </a:ln>
                        <a:solidFill>
                          <a:schemeClr val="tx1"/>
                        </a:solidFill>
                        <a:effectLst/>
                        <a:latin typeface="Arial" pitchFamily="34" charset="0"/>
                        <a:sym typeface="Symbol" pitchFamily="18" charset="2"/>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400" b="0" i="0" u="none" strike="noStrike" cap="none" normalizeH="0" baseline="0" dirty="0" smtClean="0">
                          <a:ln>
                            <a:noFill/>
                          </a:ln>
                          <a:solidFill>
                            <a:schemeClr val="tx1"/>
                          </a:solidFill>
                          <a:effectLst/>
                          <a:latin typeface="Arial" pitchFamily="34" charset="0"/>
                        </a:rPr>
                        <a:t>GI </a:t>
                      </a:r>
                      <a:r>
                        <a:rPr kumimoji="0" lang="en-US" sz="1400" b="0" i="0" u="none" strike="noStrike" cap="none" normalizeH="0" baseline="0" dirty="0" err="1" smtClean="0">
                          <a:ln>
                            <a:noFill/>
                          </a:ln>
                          <a:solidFill>
                            <a:schemeClr val="tx1"/>
                          </a:solidFill>
                          <a:effectLst/>
                          <a:latin typeface="Arial" pitchFamily="34" charset="0"/>
                        </a:rPr>
                        <a:t>distres</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kabızlık</a:t>
                      </a:r>
                      <a:r>
                        <a:rPr kumimoji="0" lang="en-US" sz="1400" b="0" i="0" u="none" strike="noStrike" cap="none" normalizeH="0" baseline="0" dirty="0" smtClean="0">
                          <a:ln>
                            <a:noFill/>
                          </a:ln>
                          <a:solidFill>
                            <a:schemeClr val="tx1"/>
                          </a:solidFill>
                          <a:effectLst/>
                          <a:latin typeface="Arial" pitchFamily="34" charset="0"/>
                        </a:rPr>
                        <a:t>, </a:t>
                      </a:r>
                      <a:r>
                        <a:rPr kumimoji="0" lang="tr-TR" sz="1400" b="0" i="0" u="none" strike="noStrike" cap="none" normalizeH="0" baseline="0" dirty="0" smtClean="0">
                          <a:ln>
                            <a:noFill/>
                          </a:ln>
                          <a:solidFill>
                            <a:schemeClr val="tx1"/>
                          </a:solidFill>
                          <a:effectLst/>
                          <a:latin typeface="Arial" pitchFamily="34" charset="0"/>
                        </a:rPr>
                        <a:t>diğer ilaçların emilimini azaltır</a:t>
                      </a:r>
                      <a:endParaRPr kumimoji="0" lang="en-US" sz="1400" b="0" i="0" u="none" strike="noStrike" cap="none" normalizeH="0" baseline="0" dirty="0" smtClean="0">
                        <a:ln>
                          <a:noFill/>
                        </a:ln>
                        <a:solidFill>
                          <a:schemeClr val="tx1"/>
                        </a:solidFill>
                        <a:effectLst/>
                        <a:latin typeface="Arial" pitchFamily="34"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19089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tr-TR" sz="3000" dirty="0" smtClean="0">
                <a:solidFill>
                  <a:srgbClr val="FFFF00"/>
                </a:solidFill>
              </a:rPr>
              <a:t>M</a:t>
            </a:r>
            <a:r>
              <a:rPr lang="en-US" sz="3000" dirty="0" err="1" smtClean="0">
                <a:solidFill>
                  <a:srgbClr val="FFFF00"/>
                </a:solidFill>
              </a:rPr>
              <a:t>etaboli</a:t>
            </a:r>
            <a:r>
              <a:rPr lang="tr-TR" sz="3000" dirty="0" smtClean="0">
                <a:solidFill>
                  <a:srgbClr val="FFFF00"/>
                </a:solidFill>
              </a:rPr>
              <a:t>k</a:t>
            </a:r>
            <a:r>
              <a:rPr lang="en-US" sz="3000" dirty="0" smtClean="0">
                <a:solidFill>
                  <a:srgbClr val="FFFF00"/>
                </a:solidFill>
              </a:rPr>
              <a:t> </a:t>
            </a:r>
            <a:r>
              <a:rPr lang="tr-TR" sz="3000" dirty="0" smtClean="0">
                <a:solidFill>
                  <a:srgbClr val="FFFF00"/>
                </a:solidFill>
              </a:rPr>
              <a:t>Sendrom</a:t>
            </a:r>
            <a:r>
              <a:rPr lang="en-US" sz="3000" dirty="0" smtClean="0">
                <a:solidFill>
                  <a:srgbClr val="FFFF00"/>
                </a:solidFill>
              </a:rPr>
              <a:t> (</a:t>
            </a:r>
            <a:r>
              <a:rPr lang="tr-TR" sz="3000" dirty="0" err="1" smtClean="0">
                <a:solidFill>
                  <a:srgbClr val="FFFF00"/>
                </a:solidFill>
              </a:rPr>
              <a:t>Se</a:t>
            </a:r>
            <a:r>
              <a:rPr lang="en-US" sz="3000" dirty="0" err="1" smtClean="0">
                <a:solidFill>
                  <a:srgbClr val="FFFF00"/>
                </a:solidFill>
              </a:rPr>
              <a:t>ndrom</a:t>
            </a:r>
            <a:r>
              <a:rPr lang="en-US" sz="3000" dirty="0" smtClean="0">
                <a:solidFill>
                  <a:srgbClr val="FFFF00"/>
                </a:solidFill>
              </a:rPr>
              <a:t>-</a:t>
            </a:r>
            <a:r>
              <a:rPr lang="tr-TR" sz="3000" dirty="0" smtClean="0">
                <a:solidFill>
                  <a:srgbClr val="FFFF00"/>
                </a:solidFill>
              </a:rPr>
              <a:t>X</a:t>
            </a:r>
            <a:r>
              <a:rPr lang="en-US" sz="3000" dirty="0" smtClean="0">
                <a:solidFill>
                  <a:srgbClr val="FFFF00"/>
                </a:solidFill>
              </a:rPr>
              <a:t>)</a:t>
            </a:r>
            <a:r>
              <a:rPr lang="en-US" sz="3400" dirty="0" smtClean="0">
                <a:solidFill>
                  <a:srgbClr val="FFFF00"/>
                </a:solidFill>
              </a:rPr>
              <a:t> </a:t>
            </a:r>
            <a:r>
              <a:rPr lang="tr-TR" sz="3400" dirty="0" smtClean="0"/>
              <a:t/>
            </a:r>
            <a:br>
              <a:rPr lang="tr-TR" sz="3400" dirty="0" smtClean="0"/>
            </a:br>
            <a:r>
              <a:rPr lang="en-US" sz="2600" i="1" dirty="0" smtClean="0">
                <a:solidFill>
                  <a:srgbClr val="FFC000"/>
                </a:solidFill>
              </a:rPr>
              <a:t>ATP III criteria</a:t>
            </a:r>
            <a:r>
              <a:rPr lang="tr-TR" sz="2600" i="1" dirty="0" smtClean="0">
                <a:solidFill>
                  <a:srgbClr val="FFC000"/>
                </a:solidFill>
              </a:rPr>
              <a:t> </a:t>
            </a:r>
            <a:r>
              <a:rPr lang="en-US" sz="2600" i="1" dirty="0" smtClean="0"/>
              <a:t>:</a:t>
            </a:r>
            <a:r>
              <a:rPr lang="tr-TR" sz="2600" i="1" dirty="0" smtClean="0"/>
              <a:t>  Aşağıdakilerden </a:t>
            </a:r>
            <a:r>
              <a:rPr lang="en-US" sz="2600" i="1" dirty="0" smtClean="0"/>
              <a:t>≥ 3</a:t>
            </a:r>
          </a:p>
        </p:txBody>
      </p:sp>
      <p:sp>
        <p:nvSpPr>
          <p:cNvPr id="32771" name="Rectangle 3"/>
          <p:cNvSpPr>
            <a:spLocks noGrp="1" noChangeArrowheads="1"/>
          </p:cNvSpPr>
          <p:nvPr>
            <p:ph type="body" idx="1"/>
          </p:nvPr>
        </p:nvSpPr>
        <p:spPr>
          <a:xfrm>
            <a:off x="457200" y="2057400"/>
            <a:ext cx="8229600" cy="4525963"/>
          </a:xfrm>
        </p:spPr>
        <p:txBody>
          <a:bodyPr/>
          <a:lstStyle/>
          <a:p>
            <a:pPr eaLnBrk="1" hangingPunct="1"/>
            <a:r>
              <a:rPr lang="en-US" sz="2800" dirty="0" smtClean="0"/>
              <a:t>Abdominal </a:t>
            </a:r>
            <a:r>
              <a:rPr lang="en-US" sz="2800" dirty="0" err="1" smtClean="0"/>
              <a:t>obe</a:t>
            </a:r>
            <a:r>
              <a:rPr lang="tr-TR" sz="2800" dirty="0" err="1" smtClean="0"/>
              <a:t>zite</a:t>
            </a:r>
            <a:r>
              <a:rPr lang="tr-TR" sz="2800" dirty="0" smtClean="0"/>
              <a:t> : Etnik farklılık</a:t>
            </a:r>
            <a:r>
              <a:rPr lang="en-US" sz="2800" dirty="0" smtClean="0"/>
              <a:t> </a:t>
            </a:r>
          </a:p>
          <a:p>
            <a:pPr lvl="1" eaLnBrk="1" hangingPunct="1"/>
            <a:r>
              <a:rPr lang="en-US" dirty="0" smtClean="0"/>
              <a:t>(</a:t>
            </a:r>
            <a:r>
              <a:rPr lang="tr-TR" dirty="0" smtClean="0"/>
              <a:t>Bel çevresi</a:t>
            </a:r>
            <a:r>
              <a:rPr lang="en-US" dirty="0" smtClean="0"/>
              <a:t> &gt; 102 cm ♂, &gt; 88 cm  ♀)</a:t>
            </a:r>
          </a:p>
          <a:p>
            <a:pPr eaLnBrk="1" hangingPunct="1"/>
            <a:r>
              <a:rPr lang="en-US" sz="2800" dirty="0" err="1" smtClean="0"/>
              <a:t>Trigl</a:t>
            </a:r>
            <a:r>
              <a:rPr lang="tr-TR" sz="2800" dirty="0" err="1" smtClean="0"/>
              <a:t>iserid</a:t>
            </a:r>
            <a:r>
              <a:rPr lang="en-US" sz="2800" dirty="0" smtClean="0"/>
              <a:t> &gt; 150mg/dl</a:t>
            </a:r>
          </a:p>
          <a:p>
            <a:pPr eaLnBrk="1" hangingPunct="1"/>
            <a:r>
              <a:rPr lang="en-US" sz="2800" dirty="0" smtClean="0"/>
              <a:t>HDL &lt; 40 mg/dl ♂, &lt; 50 mg/dl  ♀</a:t>
            </a:r>
          </a:p>
          <a:p>
            <a:pPr eaLnBrk="1" hangingPunct="1"/>
            <a:r>
              <a:rPr lang="tr-TR" sz="2800" dirty="0" smtClean="0"/>
              <a:t>KB</a:t>
            </a:r>
            <a:r>
              <a:rPr lang="en-US" sz="2800" dirty="0" smtClean="0"/>
              <a:t> ≥</a:t>
            </a:r>
            <a:r>
              <a:rPr lang="tr-TR" sz="2800" dirty="0" smtClean="0"/>
              <a:t> </a:t>
            </a:r>
            <a:r>
              <a:rPr lang="en-US" sz="2800" dirty="0" smtClean="0"/>
              <a:t>130/85</a:t>
            </a:r>
            <a:r>
              <a:rPr lang="tr-TR" sz="2800" dirty="0" smtClean="0"/>
              <a:t> </a:t>
            </a:r>
            <a:r>
              <a:rPr lang="tr-TR" sz="2800" dirty="0" err="1" smtClean="0"/>
              <a:t>mmHg</a:t>
            </a:r>
            <a:endParaRPr lang="en-US" sz="2800" dirty="0" smtClean="0"/>
          </a:p>
          <a:p>
            <a:pPr eaLnBrk="1" hangingPunct="1"/>
            <a:r>
              <a:rPr lang="tr-TR" sz="2800" dirty="0" smtClean="0"/>
              <a:t>AKŞ </a:t>
            </a:r>
            <a:r>
              <a:rPr lang="en-US" sz="2800" dirty="0" smtClean="0"/>
              <a:t>≥</a:t>
            </a:r>
            <a:r>
              <a:rPr lang="tr-TR" sz="2800" dirty="0" smtClean="0"/>
              <a:t> </a:t>
            </a:r>
            <a:r>
              <a:rPr lang="en-US" sz="2800" dirty="0" smtClean="0"/>
              <a:t>110 mg/dl</a:t>
            </a:r>
            <a:r>
              <a:rPr lang="tr-TR" sz="2800" dirty="0" smtClean="0"/>
              <a:t> </a:t>
            </a:r>
            <a:r>
              <a:rPr lang="tr-TR" sz="2800" dirty="0" smtClean="0">
                <a:solidFill>
                  <a:srgbClr val="FFC000"/>
                </a:solidFill>
              </a:rPr>
              <a:t>?? 100 mg/</a:t>
            </a:r>
            <a:r>
              <a:rPr lang="tr-TR" sz="2800" dirty="0" err="1" smtClean="0">
                <a:solidFill>
                  <a:srgbClr val="FFC000"/>
                </a:solidFill>
              </a:rPr>
              <a:t>dl</a:t>
            </a:r>
            <a:endParaRPr lang="en-US" sz="2800" dirty="0" smtClean="0">
              <a:solidFill>
                <a:srgbClr val="FFC000"/>
              </a:solidFill>
            </a:endParaRPr>
          </a:p>
        </p:txBody>
      </p:sp>
      <p:pic>
        <p:nvPicPr>
          <p:cNvPr id="4" name="Picture 3" descr="obesite"/>
          <p:cNvPicPr>
            <a:picLocks noChangeAspect="1" noChangeArrowheads="1"/>
          </p:cNvPicPr>
          <p:nvPr/>
        </p:nvPicPr>
        <p:blipFill>
          <a:blip r:embed="rId3" cstate="print"/>
          <a:srcRect l="8798" t="4500" r="15796" b="5428"/>
          <a:stretch>
            <a:fillRect/>
          </a:stretch>
        </p:blipFill>
        <p:spPr bwMode="auto">
          <a:xfrm>
            <a:off x="6372200" y="3284984"/>
            <a:ext cx="2555776" cy="3429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Image:HMG-CoA reductase pathway.pn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9800" y="304800"/>
            <a:ext cx="43910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893944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dirty="0" err="1" smtClean="0">
                <a:solidFill>
                  <a:srgbClr val="FFFF00"/>
                </a:solidFill>
              </a:rPr>
              <a:t>Anamnez&amp;Fizik</a:t>
            </a:r>
            <a:r>
              <a:rPr lang="tr-TR" dirty="0" smtClean="0">
                <a:solidFill>
                  <a:srgbClr val="FFFF00"/>
                </a:solidFill>
              </a:rPr>
              <a:t> Muayene </a:t>
            </a:r>
            <a:endParaRPr lang="tr-TR" dirty="0">
              <a:solidFill>
                <a:srgbClr val="FFFF00"/>
              </a:solidFill>
            </a:endParaRPr>
          </a:p>
        </p:txBody>
      </p:sp>
      <p:sp>
        <p:nvSpPr>
          <p:cNvPr id="3" name="İçerik Yer Tutucusu 2"/>
          <p:cNvSpPr>
            <a:spLocks noGrp="1"/>
          </p:cNvSpPr>
          <p:nvPr>
            <p:ph idx="1"/>
          </p:nvPr>
        </p:nvSpPr>
        <p:spPr>
          <a:xfrm>
            <a:off x="457200" y="1600200"/>
            <a:ext cx="8686800" cy="4525963"/>
          </a:xfrm>
        </p:spPr>
        <p:txBody>
          <a:bodyPr/>
          <a:lstStyle/>
          <a:p>
            <a:pPr>
              <a:defRPr/>
            </a:pPr>
            <a:r>
              <a:rPr lang="tr-TR" sz="2400" dirty="0" smtClean="0"/>
              <a:t>Çoğu </a:t>
            </a:r>
            <a:r>
              <a:rPr lang="tr-TR" sz="2400" dirty="0"/>
              <a:t>zaman </a:t>
            </a:r>
            <a:r>
              <a:rPr lang="tr-TR" sz="2400" dirty="0" err="1" smtClean="0"/>
              <a:t>asemptomatik</a:t>
            </a:r>
            <a:endParaRPr lang="tr-TR" sz="2400" dirty="0" smtClean="0"/>
          </a:p>
          <a:p>
            <a:pPr>
              <a:defRPr/>
            </a:pPr>
            <a:r>
              <a:rPr lang="tr-TR" sz="2400" dirty="0" smtClean="0"/>
              <a:t>Fizik muayene Normal-----deri, göz, </a:t>
            </a:r>
            <a:r>
              <a:rPr lang="tr-TR" sz="2400" dirty="0" err="1"/>
              <a:t>kardiyovasküler</a:t>
            </a:r>
            <a:r>
              <a:rPr lang="tr-TR" sz="2400" dirty="0"/>
              <a:t> sistem ve </a:t>
            </a:r>
            <a:r>
              <a:rPr lang="tr-TR" sz="2400" dirty="0" err="1"/>
              <a:t>gastrointestinal</a:t>
            </a:r>
            <a:r>
              <a:rPr lang="tr-TR" sz="2400" dirty="0"/>
              <a:t> sistem bulguları </a:t>
            </a:r>
            <a:endParaRPr lang="tr-TR" sz="2400" dirty="0" smtClean="0"/>
          </a:p>
          <a:p>
            <a:pPr>
              <a:defRPr/>
            </a:pPr>
            <a:r>
              <a:rPr lang="tr-TR" sz="2400" dirty="0" err="1"/>
              <a:t>Kardiyovasküler</a:t>
            </a:r>
            <a:r>
              <a:rPr lang="tr-TR" sz="2400" dirty="0"/>
              <a:t> hastalık (KVH), inme ve </a:t>
            </a:r>
            <a:r>
              <a:rPr lang="tr-TR" sz="2400" dirty="0" err="1"/>
              <a:t>periferik</a:t>
            </a:r>
            <a:r>
              <a:rPr lang="tr-TR" sz="2400" dirty="0"/>
              <a:t> arter hastalığı (PAH) </a:t>
            </a:r>
            <a:endParaRPr lang="tr-TR" sz="2400" dirty="0" smtClean="0"/>
          </a:p>
          <a:p>
            <a:pPr>
              <a:defRPr/>
            </a:pPr>
            <a:r>
              <a:rPr lang="tr-TR" sz="2400" dirty="0" err="1" smtClean="0"/>
              <a:t>Trigliserid</a:t>
            </a:r>
            <a:r>
              <a:rPr lang="tr-TR" sz="2400" dirty="0" smtClean="0"/>
              <a:t> ≥ </a:t>
            </a:r>
            <a:r>
              <a:rPr lang="tr-TR" sz="2400" dirty="0"/>
              <a:t>1000 mg/ </a:t>
            </a:r>
            <a:r>
              <a:rPr lang="tr-TR" sz="2400" dirty="0" smtClean="0"/>
              <a:t>dl--------Akut </a:t>
            </a:r>
            <a:r>
              <a:rPr lang="tr-TR" sz="2400" dirty="0" err="1" smtClean="0"/>
              <a:t>pankreatit</a:t>
            </a:r>
            <a:endParaRPr lang="tr-TR" sz="2400" dirty="0" smtClean="0"/>
          </a:p>
          <a:p>
            <a:pPr>
              <a:defRPr/>
            </a:pPr>
            <a:r>
              <a:rPr lang="tr-TR" sz="2400" dirty="0" err="1" smtClean="0"/>
              <a:t>Ksantom</a:t>
            </a:r>
            <a:r>
              <a:rPr lang="tr-TR" sz="2400" dirty="0" smtClean="0"/>
              <a:t> ------</a:t>
            </a:r>
            <a:r>
              <a:rPr lang="tr-TR" sz="2400" dirty="0" err="1" smtClean="0"/>
              <a:t>arkus</a:t>
            </a:r>
            <a:r>
              <a:rPr lang="tr-TR" sz="2400" dirty="0" smtClean="0"/>
              <a:t> </a:t>
            </a:r>
            <a:r>
              <a:rPr lang="tr-TR" sz="2400" dirty="0"/>
              <a:t>kornea ile </a:t>
            </a:r>
            <a:r>
              <a:rPr lang="tr-TR" sz="2400" dirty="0" err="1"/>
              <a:t>aşil</a:t>
            </a:r>
            <a:r>
              <a:rPr lang="tr-TR" sz="2400" dirty="0"/>
              <a:t> </a:t>
            </a:r>
            <a:r>
              <a:rPr lang="tr-TR" sz="2400" dirty="0" err="1"/>
              <a:t>tendonunda</a:t>
            </a:r>
            <a:r>
              <a:rPr lang="tr-TR" sz="2400" dirty="0"/>
              <a:t>, el bileği, dirsek </a:t>
            </a:r>
            <a:r>
              <a:rPr lang="tr-TR" sz="2400" dirty="0" err="1"/>
              <a:t>tendonlarında</a:t>
            </a:r>
            <a:r>
              <a:rPr lang="tr-TR" sz="2400" dirty="0"/>
              <a:t> ve </a:t>
            </a:r>
            <a:r>
              <a:rPr lang="tr-TR" sz="2400" dirty="0" err="1"/>
              <a:t>metakarpofalangeal</a:t>
            </a:r>
            <a:r>
              <a:rPr lang="tr-TR" sz="2400" dirty="0"/>
              <a:t> </a:t>
            </a:r>
            <a:r>
              <a:rPr lang="tr-TR" sz="2400" dirty="0" smtClean="0"/>
              <a:t>eklemlerde</a:t>
            </a:r>
          </a:p>
          <a:p>
            <a:pPr>
              <a:defRPr/>
            </a:pPr>
            <a:r>
              <a:rPr lang="tr-TR" sz="2400" dirty="0" err="1"/>
              <a:t>Lipemi</a:t>
            </a:r>
            <a:r>
              <a:rPr lang="tr-TR" sz="2400" dirty="0"/>
              <a:t> </a:t>
            </a:r>
            <a:r>
              <a:rPr lang="tr-TR" sz="2400" dirty="0" err="1" smtClean="0"/>
              <a:t>Retinalis</a:t>
            </a:r>
            <a:r>
              <a:rPr lang="tr-TR" sz="2400" dirty="0" smtClean="0"/>
              <a:t>---</a:t>
            </a:r>
            <a:r>
              <a:rPr lang="tr-TR" sz="2400" dirty="0"/>
              <a:t>krem </a:t>
            </a:r>
            <a:r>
              <a:rPr lang="tr-TR" sz="2400" dirty="0" smtClean="0"/>
              <a:t>renginde </a:t>
            </a:r>
            <a:r>
              <a:rPr lang="tr-TR" sz="2400" dirty="0" err="1" smtClean="0"/>
              <a:t>retinal</a:t>
            </a:r>
            <a:r>
              <a:rPr lang="tr-TR" sz="2400" dirty="0" smtClean="0"/>
              <a:t> </a:t>
            </a:r>
            <a:r>
              <a:rPr lang="tr-TR" sz="2400" dirty="0"/>
              <a:t>arter ve </a:t>
            </a:r>
            <a:r>
              <a:rPr lang="tr-TR" sz="2400" dirty="0" err="1" smtClean="0"/>
              <a:t>venler</a:t>
            </a:r>
            <a:endParaRPr lang="tr-TR" sz="2400" dirty="0"/>
          </a:p>
        </p:txBody>
      </p:sp>
    </p:spTree>
    <p:extLst>
      <p:ext uri="{BB962C8B-B14F-4D97-AF65-F5344CB8AC3E}">
        <p14:creationId xmlns:p14="http://schemas.microsoft.com/office/powerpoint/2010/main" xmlns="" val="173808295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endParaRPr lang="tr-TR" dirty="0"/>
          </a:p>
        </p:txBody>
      </p:sp>
      <p:sp>
        <p:nvSpPr>
          <p:cNvPr id="3" name="İçerik Yer Tutucusu 2"/>
          <p:cNvSpPr>
            <a:spLocks noGrp="1"/>
          </p:cNvSpPr>
          <p:nvPr>
            <p:ph idx="1"/>
          </p:nvPr>
        </p:nvSpPr>
        <p:spPr/>
        <p:txBody>
          <a:bodyPr/>
          <a:lstStyle/>
          <a:p>
            <a:pPr>
              <a:defRPr/>
            </a:pPr>
            <a:endParaRPr lang="tr-TR" dirty="0"/>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1938" y="115888"/>
            <a:ext cx="5818187" cy="651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6013" y="6400800"/>
            <a:ext cx="59166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0166557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fontScale="77500" lnSpcReduction="20000"/>
          </a:bodyPr>
          <a:lstStyle/>
          <a:p>
            <a:pPr>
              <a:defRPr/>
            </a:pPr>
            <a:r>
              <a:rPr lang="tr-TR" dirty="0" err="1"/>
              <a:t>K</a:t>
            </a:r>
            <a:r>
              <a:rPr lang="tr-TR" dirty="0" err="1" smtClean="0"/>
              <a:t>ardiyovasküler</a:t>
            </a:r>
            <a:r>
              <a:rPr lang="tr-TR" dirty="0" smtClean="0"/>
              <a:t> </a:t>
            </a:r>
            <a:r>
              <a:rPr lang="tr-TR" dirty="0"/>
              <a:t>risk </a:t>
            </a:r>
            <a:r>
              <a:rPr lang="tr-TR" dirty="0" smtClean="0"/>
              <a:t>faktörleri </a:t>
            </a:r>
          </a:p>
          <a:p>
            <a:pPr lvl="1">
              <a:defRPr/>
            </a:pPr>
            <a:r>
              <a:rPr lang="tr-TR" dirty="0" smtClean="0"/>
              <a:t>Yaş</a:t>
            </a:r>
            <a:r>
              <a:rPr lang="tr-TR" dirty="0"/>
              <a:t>, cinsiyet, sigara kullanımı, HT ve diyabet öyküsü, ailede erken </a:t>
            </a:r>
            <a:r>
              <a:rPr lang="tr-TR" dirty="0" smtClean="0"/>
              <a:t>yaşta </a:t>
            </a:r>
            <a:r>
              <a:rPr lang="tr-TR" dirty="0"/>
              <a:t>KVH öyküsü</a:t>
            </a:r>
            <a:endParaRPr lang="tr-TR" dirty="0" smtClean="0"/>
          </a:p>
          <a:p>
            <a:pPr>
              <a:defRPr/>
            </a:pPr>
            <a:r>
              <a:rPr lang="tr-TR" dirty="0" err="1" smtClean="0"/>
              <a:t>Sekonder</a:t>
            </a:r>
            <a:r>
              <a:rPr lang="tr-TR" dirty="0" smtClean="0"/>
              <a:t> </a:t>
            </a:r>
            <a:r>
              <a:rPr lang="tr-TR" dirty="0" err="1"/>
              <a:t>dislipidemi</a:t>
            </a:r>
            <a:r>
              <a:rPr lang="tr-TR" dirty="0"/>
              <a:t> nedenleri </a:t>
            </a:r>
            <a:r>
              <a:rPr lang="tr-TR" dirty="0" smtClean="0"/>
              <a:t>araştırılmalı</a:t>
            </a:r>
          </a:p>
          <a:p>
            <a:pPr lvl="1">
              <a:defRPr/>
            </a:pPr>
            <a:r>
              <a:rPr lang="tr-TR" dirty="0" smtClean="0"/>
              <a:t>Alkol </a:t>
            </a:r>
            <a:r>
              <a:rPr lang="tr-TR" dirty="0"/>
              <a:t>kullanımı, diyabet, </a:t>
            </a:r>
            <a:r>
              <a:rPr lang="tr-TR" dirty="0" err="1"/>
              <a:t>hipotiroidi</a:t>
            </a:r>
            <a:r>
              <a:rPr lang="tr-TR" dirty="0"/>
              <a:t>, böbrek ve karaciğer hastalıkları varlığı, </a:t>
            </a:r>
            <a:r>
              <a:rPr lang="tr-TR" dirty="0" smtClean="0"/>
              <a:t>ilaçlar </a:t>
            </a:r>
          </a:p>
          <a:p>
            <a:pPr lvl="2">
              <a:defRPr/>
            </a:pPr>
            <a:r>
              <a:rPr lang="tr-TR" dirty="0" err="1" smtClean="0"/>
              <a:t>Tiazid</a:t>
            </a:r>
            <a:r>
              <a:rPr lang="tr-TR" dirty="0" smtClean="0"/>
              <a:t> </a:t>
            </a:r>
            <a:r>
              <a:rPr lang="tr-TR" dirty="0" err="1"/>
              <a:t>Diüretikleri</a:t>
            </a:r>
            <a:r>
              <a:rPr lang="tr-TR" dirty="0"/>
              <a:t>, </a:t>
            </a:r>
            <a:r>
              <a:rPr lang="tr-TR" dirty="0" err="1"/>
              <a:t>Steroidler</a:t>
            </a:r>
            <a:r>
              <a:rPr lang="tr-TR" dirty="0"/>
              <a:t>, </a:t>
            </a:r>
            <a:r>
              <a:rPr lang="el-GR" dirty="0"/>
              <a:t>β-</a:t>
            </a:r>
            <a:r>
              <a:rPr lang="tr-TR" dirty="0" err="1"/>
              <a:t>blokerler</a:t>
            </a:r>
            <a:r>
              <a:rPr lang="tr-TR" dirty="0"/>
              <a:t>, Oral </a:t>
            </a:r>
            <a:r>
              <a:rPr lang="tr-TR" dirty="0" err="1"/>
              <a:t>kontraseptifler</a:t>
            </a:r>
            <a:r>
              <a:rPr lang="tr-TR" dirty="0"/>
              <a:t>, </a:t>
            </a:r>
            <a:r>
              <a:rPr lang="tr-TR" dirty="0" err="1"/>
              <a:t>Androjen</a:t>
            </a:r>
            <a:r>
              <a:rPr lang="tr-TR" dirty="0"/>
              <a:t> preparatları, </a:t>
            </a:r>
            <a:r>
              <a:rPr lang="tr-TR" dirty="0" err="1"/>
              <a:t>Fenotiazinler</a:t>
            </a:r>
            <a:r>
              <a:rPr lang="tr-TR" dirty="0"/>
              <a:t>, </a:t>
            </a:r>
            <a:r>
              <a:rPr lang="tr-TR" dirty="0" err="1"/>
              <a:t>Antikonvulsanlar</a:t>
            </a:r>
            <a:r>
              <a:rPr lang="tr-TR" dirty="0"/>
              <a:t>, Bazı </a:t>
            </a:r>
            <a:r>
              <a:rPr lang="tr-TR" dirty="0" err="1"/>
              <a:t>Antiviral</a:t>
            </a:r>
            <a:r>
              <a:rPr lang="tr-TR" dirty="0"/>
              <a:t> ajanlar </a:t>
            </a:r>
            <a:endParaRPr lang="tr-TR" dirty="0" smtClean="0"/>
          </a:p>
          <a:p>
            <a:pPr>
              <a:defRPr/>
            </a:pPr>
            <a:r>
              <a:rPr lang="tr-TR" dirty="0" err="1" smtClean="0"/>
              <a:t>Metabolik</a:t>
            </a:r>
            <a:r>
              <a:rPr lang="tr-TR" dirty="0" smtClean="0"/>
              <a:t> durumu ve Alışkanlıkları </a:t>
            </a:r>
          </a:p>
          <a:p>
            <a:pPr lvl="1">
              <a:defRPr/>
            </a:pPr>
            <a:r>
              <a:rPr lang="tr-TR" dirty="0"/>
              <a:t>B</a:t>
            </a:r>
            <a:r>
              <a:rPr lang="tr-TR" dirty="0" smtClean="0"/>
              <a:t>oy</a:t>
            </a:r>
            <a:r>
              <a:rPr lang="tr-TR" dirty="0"/>
              <a:t>, ağırlık, bel </a:t>
            </a:r>
            <a:r>
              <a:rPr lang="tr-TR" dirty="0" smtClean="0"/>
              <a:t>çevresi, </a:t>
            </a:r>
            <a:r>
              <a:rPr lang="tr-TR" dirty="0" err="1"/>
              <a:t>arteriyel</a:t>
            </a:r>
            <a:r>
              <a:rPr lang="tr-TR" dirty="0"/>
              <a:t> kan </a:t>
            </a:r>
            <a:r>
              <a:rPr lang="tr-TR" dirty="0" smtClean="0"/>
              <a:t>basıncı, </a:t>
            </a:r>
            <a:r>
              <a:rPr lang="tr-TR" dirty="0"/>
              <a:t>beslenme alışkanlıkları ve günlük fiziki </a:t>
            </a:r>
            <a:r>
              <a:rPr lang="tr-TR" dirty="0" smtClean="0"/>
              <a:t>aktivitesi</a:t>
            </a:r>
          </a:p>
          <a:p>
            <a:pPr lvl="1">
              <a:defRPr/>
            </a:pPr>
            <a:r>
              <a:rPr lang="tr-TR" dirty="0" err="1" smtClean="0"/>
              <a:t>Dislipidemi</a:t>
            </a:r>
            <a:r>
              <a:rPr lang="tr-TR" dirty="0" smtClean="0"/>
              <a:t> </a:t>
            </a:r>
            <a:r>
              <a:rPr lang="tr-TR" dirty="0"/>
              <a:t>öyküsü, uygulanan diyet programları ve </a:t>
            </a:r>
            <a:r>
              <a:rPr lang="tr-TR" dirty="0" smtClean="0"/>
              <a:t>ilaçlar </a:t>
            </a:r>
          </a:p>
          <a:p>
            <a:pPr lvl="1">
              <a:defRPr/>
            </a:pPr>
            <a:r>
              <a:rPr lang="tr-TR" dirty="0" err="1" smtClean="0"/>
              <a:t>Semptomatik</a:t>
            </a:r>
            <a:r>
              <a:rPr lang="tr-TR" dirty="0" smtClean="0"/>
              <a:t> </a:t>
            </a:r>
            <a:r>
              <a:rPr lang="tr-TR" dirty="0"/>
              <a:t>KVH, PAH ve </a:t>
            </a:r>
            <a:r>
              <a:rPr lang="tr-TR" dirty="0" err="1"/>
              <a:t>familyal</a:t>
            </a:r>
            <a:r>
              <a:rPr lang="tr-TR" dirty="0"/>
              <a:t> </a:t>
            </a:r>
            <a:r>
              <a:rPr lang="tr-TR" dirty="0" err="1"/>
              <a:t>hiperlipidemiler</a:t>
            </a:r>
            <a:r>
              <a:rPr lang="tr-TR" dirty="0"/>
              <a:t> açısından hasta </a:t>
            </a:r>
            <a:r>
              <a:rPr lang="tr-TR" dirty="0" smtClean="0"/>
              <a:t>değerlendirilmelidir.</a:t>
            </a:r>
            <a:endParaRPr lang="tr-TR" dirty="0"/>
          </a:p>
        </p:txBody>
      </p:sp>
      <p:sp>
        <p:nvSpPr>
          <p:cNvPr id="4" name="3 Başlık"/>
          <p:cNvSpPr>
            <a:spLocks noGrp="1"/>
          </p:cNvSpPr>
          <p:nvPr>
            <p:ph type="title"/>
          </p:nvPr>
        </p:nvSpPr>
        <p:spPr/>
        <p:txBody>
          <a:bodyPr/>
          <a:lstStyle/>
          <a:p>
            <a:pPr>
              <a:defRPr/>
            </a:pPr>
            <a:r>
              <a:rPr lang="tr-TR" dirty="0" smtClean="0">
                <a:solidFill>
                  <a:srgbClr val="FFFF00"/>
                </a:solidFill>
              </a:rPr>
              <a:t>Öykü ve FM</a:t>
            </a:r>
            <a:endParaRPr lang="tr-TR" dirty="0">
              <a:solidFill>
                <a:srgbClr val="FFFF00"/>
              </a:solidFill>
            </a:endParaRPr>
          </a:p>
        </p:txBody>
      </p:sp>
    </p:spTree>
    <p:extLst>
      <p:ext uri="{BB962C8B-B14F-4D97-AF65-F5344CB8AC3E}">
        <p14:creationId xmlns:p14="http://schemas.microsoft.com/office/powerpoint/2010/main" xmlns="" val="44829538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pPr>
              <a:defRPr/>
            </a:pPr>
            <a:r>
              <a:rPr lang="tr-TR" dirty="0" smtClean="0">
                <a:solidFill>
                  <a:srgbClr val="FFFF00"/>
                </a:solidFill>
              </a:rPr>
              <a:t>Kimleri tarayalım</a:t>
            </a:r>
            <a:endParaRPr lang="tr-TR" dirty="0">
              <a:solidFill>
                <a:srgbClr val="FFFF00"/>
              </a:solidFill>
            </a:endParaRPr>
          </a:p>
        </p:txBody>
      </p:sp>
      <p:sp>
        <p:nvSpPr>
          <p:cNvPr id="6" name="5 İçerik Yer Tutucusu"/>
          <p:cNvSpPr>
            <a:spLocks noGrp="1"/>
          </p:cNvSpPr>
          <p:nvPr>
            <p:ph idx="1"/>
          </p:nvPr>
        </p:nvSpPr>
        <p:spPr/>
        <p:txBody>
          <a:bodyPr>
            <a:normAutofit fontScale="25000" lnSpcReduction="20000"/>
          </a:bodyPr>
          <a:lstStyle/>
          <a:p>
            <a:pPr>
              <a:defRPr/>
            </a:pPr>
            <a:r>
              <a:rPr lang="tr-TR" dirty="0" smtClean="0"/>
              <a:t>• </a:t>
            </a:r>
            <a:r>
              <a:rPr lang="tr-TR" sz="3800" b="1" dirty="0" smtClean="0"/>
              <a:t>Kanıtlanmış </a:t>
            </a:r>
            <a:r>
              <a:rPr lang="tr-TR" sz="3800" b="1" dirty="0" err="1" smtClean="0"/>
              <a:t>kardiyovaskuler</a:t>
            </a:r>
            <a:r>
              <a:rPr lang="tr-TR" sz="3800" b="1" dirty="0" smtClean="0"/>
              <a:t> hastalık</a:t>
            </a:r>
          </a:p>
          <a:p>
            <a:pPr>
              <a:defRPr/>
            </a:pPr>
            <a:r>
              <a:rPr lang="tr-TR" sz="3800" b="1" dirty="0" smtClean="0"/>
              <a:t>• Tip 2 diyabet</a:t>
            </a:r>
          </a:p>
          <a:p>
            <a:pPr>
              <a:defRPr/>
            </a:pPr>
            <a:r>
              <a:rPr lang="tr-TR" sz="3800" b="1" dirty="0" smtClean="0"/>
              <a:t>• Hipertansiyon</a:t>
            </a:r>
          </a:p>
          <a:p>
            <a:pPr>
              <a:defRPr/>
            </a:pPr>
            <a:r>
              <a:rPr lang="tr-TR" sz="3800" b="1" dirty="0" smtClean="0"/>
              <a:t>• Kronik </a:t>
            </a:r>
            <a:r>
              <a:rPr lang="tr-TR" sz="3800" b="1" dirty="0" err="1" smtClean="0"/>
              <a:t>inflamatuvar</a:t>
            </a:r>
            <a:r>
              <a:rPr lang="tr-TR" sz="3800" b="1" dirty="0" smtClean="0"/>
              <a:t> hastalık</a:t>
            </a:r>
          </a:p>
          <a:p>
            <a:pPr>
              <a:defRPr/>
            </a:pPr>
            <a:r>
              <a:rPr lang="tr-TR" sz="3800" b="1" dirty="0" smtClean="0"/>
              <a:t>• Kronik </a:t>
            </a:r>
            <a:r>
              <a:rPr lang="tr-TR" sz="3800" b="1" dirty="0" err="1" smtClean="0"/>
              <a:t>bobrek</a:t>
            </a:r>
            <a:r>
              <a:rPr lang="tr-TR" sz="3800" b="1" dirty="0" smtClean="0"/>
              <a:t> hastalığı</a:t>
            </a:r>
          </a:p>
          <a:p>
            <a:pPr>
              <a:defRPr/>
            </a:pPr>
            <a:r>
              <a:rPr lang="tr-TR" sz="3800" b="1" dirty="0" smtClean="0"/>
              <a:t>• Sigara kullanımı</a:t>
            </a:r>
          </a:p>
          <a:p>
            <a:pPr>
              <a:defRPr/>
            </a:pPr>
            <a:r>
              <a:rPr lang="tr-TR" sz="3800" b="1" dirty="0" smtClean="0"/>
              <a:t>• BKİ ≥25 kg/m2 veya bel </a:t>
            </a:r>
            <a:r>
              <a:rPr lang="tr-TR" sz="3800" b="1" dirty="0" err="1" smtClean="0"/>
              <a:t>cevresi</a:t>
            </a:r>
            <a:r>
              <a:rPr lang="tr-TR" sz="3800" b="1" dirty="0" smtClean="0"/>
              <a:t> erkeklerde ≥ 90 cm; kadınlarda ≥80 cm</a:t>
            </a:r>
          </a:p>
          <a:p>
            <a:pPr>
              <a:defRPr/>
            </a:pPr>
            <a:endParaRPr lang="tr-TR" sz="3800" b="1" dirty="0" smtClean="0"/>
          </a:p>
          <a:p>
            <a:pPr>
              <a:defRPr/>
            </a:pPr>
            <a:r>
              <a:rPr lang="tr-TR" sz="3800" b="1" dirty="0" smtClean="0"/>
              <a:t>Bilinen bir hastalığı olmayan </a:t>
            </a:r>
            <a:r>
              <a:rPr lang="tr-TR" sz="3800" b="1" dirty="0" err="1" smtClean="0"/>
              <a:t>asemptomatik</a:t>
            </a:r>
            <a:r>
              <a:rPr lang="tr-TR" sz="3800" b="1" dirty="0" smtClean="0"/>
              <a:t> kişilerin ailelerinde, erken yaşta (erkek &lt;55 yaş, kadın &lt;65 yaş) </a:t>
            </a:r>
            <a:r>
              <a:rPr lang="tr-TR" sz="3800" b="1" dirty="0" err="1" smtClean="0"/>
              <a:t>kardiyovaskuler</a:t>
            </a:r>
            <a:r>
              <a:rPr lang="tr-TR" sz="3800" b="1" dirty="0" smtClean="0"/>
              <a:t> hastalık veya </a:t>
            </a:r>
            <a:r>
              <a:rPr lang="tr-TR" sz="3800" b="1" dirty="0" err="1" smtClean="0"/>
              <a:t>cok</a:t>
            </a:r>
            <a:r>
              <a:rPr lang="tr-TR" sz="3800" b="1" dirty="0" smtClean="0"/>
              <a:t> </a:t>
            </a:r>
            <a:r>
              <a:rPr lang="tr-TR" sz="3800" b="1" dirty="0" err="1" smtClean="0"/>
              <a:t>yuksek</a:t>
            </a:r>
            <a:r>
              <a:rPr lang="tr-TR" sz="3800" b="1" dirty="0" smtClean="0"/>
              <a:t> kolesterol </a:t>
            </a:r>
            <a:r>
              <a:rPr lang="tr-TR" sz="3800" b="1" dirty="0" err="1" smtClean="0"/>
              <a:t>duzeyleri</a:t>
            </a:r>
            <a:r>
              <a:rPr lang="tr-TR" sz="3800" b="1" dirty="0" smtClean="0"/>
              <a:t> varsa, </a:t>
            </a:r>
            <a:r>
              <a:rPr lang="tr-TR" sz="3800" b="1" dirty="0" err="1" smtClean="0"/>
              <a:t>dislipidemi</a:t>
            </a:r>
            <a:r>
              <a:rPr lang="tr-TR" sz="3800" b="1" dirty="0" smtClean="0"/>
              <a:t> taraması gerekir.</a:t>
            </a:r>
          </a:p>
          <a:p>
            <a:pPr>
              <a:defRPr/>
            </a:pPr>
            <a:endParaRPr lang="tr-TR" b="1" dirty="0" smtClean="0"/>
          </a:p>
          <a:p>
            <a:pPr>
              <a:defRPr/>
            </a:pPr>
            <a:r>
              <a:rPr lang="tr-TR" sz="4500" b="1" dirty="0" err="1" smtClean="0"/>
              <a:t>Asemptomatik</a:t>
            </a:r>
            <a:r>
              <a:rPr lang="tr-TR" sz="4500" b="1" dirty="0" smtClean="0"/>
              <a:t> bireylerde </a:t>
            </a:r>
            <a:r>
              <a:rPr lang="tr-TR" sz="4500" b="1" dirty="0" err="1" smtClean="0"/>
              <a:t>dislipidemi</a:t>
            </a:r>
            <a:r>
              <a:rPr lang="tr-TR" sz="4500" b="1" dirty="0" smtClean="0"/>
              <a:t> için tarama önerileri</a:t>
            </a:r>
          </a:p>
          <a:p>
            <a:pPr>
              <a:defRPr/>
            </a:pPr>
            <a:r>
              <a:rPr lang="tr-TR" sz="4500" b="1" dirty="0" err="1" smtClean="0"/>
              <a:t>Genc</a:t>
            </a:r>
            <a:r>
              <a:rPr lang="tr-TR" sz="4500" b="1" dirty="0" smtClean="0"/>
              <a:t> yaş grubu (20-50 yaş) Risk </a:t>
            </a:r>
            <a:r>
              <a:rPr lang="tr-TR" sz="4500" b="1" dirty="0" err="1" smtClean="0"/>
              <a:t>faktoru</a:t>
            </a:r>
            <a:r>
              <a:rPr lang="tr-TR" sz="4500" b="1" dirty="0" smtClean="0"/>
              <a:t> yok ise 20 yaşından itibaren 5 yılda bir kez</a:t>
            </a:r>
          </a:p>
          <a:p>
            <a:pPr>
              <a:defRPr/>
            </a:pPr>
            <a:r>
              <a:rPr lang="tr-TR" sz="4500" b="1" dirty="0" smtClean="0"/>
              <a:t>Orta yaş (50-65 yaş) 1-2 yılda bir kez</a:t>
            </a:r>
          </a:p>
          <a:p>
            <a:pPr>
              <a:defRPr/>
            </a:pPr>
            <a:r>
              <a:rPr lang="tr-TR" sz="4500" b="1" dirty="0" smtClean="0"/>
              <a:t>İleri yaş (≥65 yaş) Yılda bir kez yapılmalı</a:t>
            </a:r>
            <a:endParaRPr lang="tr-TR" sz="4500" b="1" dirty="0"/>
          </a:p>
        </p:txBody>
      </p:sp>
    </p:spTree>
    <p:extLst>
      <p:ext uri="{BB962C8B-B14F-4D97-AF65-F5344CB8AC3E}">
        <p14:creationId xmlns:p14="http://schemas.microsoft.com/office/powerpoint/2010/main" xmlns="" val="3801767155"/>
      </p:ext>
    </p:extLst>
  </p:cSld>
  <p:clrMapOvr>
    <a:masterClrMapping/>
  </p:clrMapOvr>
  <p:transition advClick="0" advTm="10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609600"/>
            <a:ext cx="8153400" cy="1600200"/>
          </a:xfrm>
        </p:spPr>
        <p:txBody>
          <a:bodyPr/>
          <a:lstStyle/>
          <a:p>
            <a:pPr>
              <a:defRPr/>
            </a:pPr>
            <a:r>
              <a:rPr lang="tr-TR" sz="2800" dirty="0" err="1">
                <a:solidFill>
                  <a:srgbClr val="FFFF00"/>
                </a:solidFill>
              </a:rPr>
              <a:t>Dislipidemik</a:t>
            </a:r>
            <a:r>
              <a:rPr lang="tr-TR" sz="2800" dirty="0">
                <a:solidFill>
                  <a:srgbClr val="FFFF00"/>
                </a:solidFill>
              </a:rPr>
              <a:t> Hastada Yapılması Önerilen Laboratuvar İncelemeleri</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638" y="2924175"/>
            <a:ext cx="9164638"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273090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endParaRPr lang="tr-TR"/>
          </a:p>
        </p:txBody>
      </p:sp>
      <p:sp>
        <p:nvSpPr>
          <p:cNvPr id="3" name="İçerik Yer Tutucusu 2"/>
          <p:cNvSpPr>
            <a:spLocks noGrp="1"/>
          </p:cNvSpPr>
          <p:nvPr>
            <p:ph idx="1"/>
          </p:nvPr>
        </p:nvSpPr>
        <p:spPr/>
        <p:txBody>
          <a:bodyPr/>
          <a:lstStyle/>
          <a:p>
            <a:pPr>
              <a:defRPr/>
            </a:pPr>
            <a:endParaRPr lang="tr-TR" dirty="0"/>
          </a:p>
        </p:txBody>
      </p:sp>
      <p:pic>
        <p:nvPicPr>
          <p:cNvPr id="3277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750" y="0"/>
            <a:ext cx="7200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1027740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pPr>
              <a:defRPr/>
            </a:pPr>
            <a:endParaRPr lang="tr-TR"/>
          </a:p>
        </p:txBody>
      </p:sp>
      <p:pic>
        <p:nvPicPr>
          <p:cNvPr id="140290" name="Picture 2"/>
          <p:cNvPicPr>
            <a:picLocks noGrp="1" noChangeAspect="1" noChangeArrowheads="1"/>
          </p:cNvPicPr>
          <p:nvPr>
            <p:ph idx="1"/>
          </p:nvPr>
        </p:nvPicPr>
        <p:blipFill>
          <a:blip r:embed="rId2" cstate="print"/>
          <a:srcRect/>
          <a:stretch>
            <a:fillRect/>
          </a:stretch>
        </p:blipFill>
        <p:spPr>
          <a:xfrm>
            <a:off x="349250" y="1946275"/>
            <a:ext cx="8469313" cy="4149725"/>
          </a:xfrm>
        </p:spPr>
      </p:pic>
    </p:spTree>
    <p:extLst>
      <p:ext uri="{BB962C8B-B14F-4D97-AF65-F5344CB8AC3E}">
        <p14:creationId xmlns:p14="http://schemas.microsoft.com/office/powerpoint/2010/main" xmlns="" val="2217203"/>
      </p:ext>
    </p:extLst>
  </p:cSld>
  <p:clrMapOvr>
    <a:masterClrMapping/>
  </p:clrMapOvr>
  <p:transition advClick="0" advTm="10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solidFill>
                  <a:srgbClr val="FFFF00"/>
                </a:solidFill>
              </a:rPr>
              <a:t>KAH eşdeğerleri</a:t>
            </a:r>
            <a:endParaRPr lang="tr-TR" dirty="0">
              <a:solidFill>
                <a:srgbClr val="FFFF00"/>
              </a:solidFill>
            </a:endParaRPr>
          </a:p>
        </p:txBody>
      </p:sp>
      <p:sp>
        <p:nvSpPr>
          <p:cNvPr id="3" name="2 İçerik Yer Tutucusu"/>
          <p:cNvSpPr>
            <a:spLocks noGrp="1"/>
          </p:cNvSpPr>
          <p:nvPr>
            <p:ph idx="1"/>
          </p:nvPr>
        </p:nvSpPr>
        <p:spPr/>
        <p:txBody>
          <a:bodyPr/>
          <a:lstStyle/>
          <a:p>
            <a:pPr>
              <a:defRPr/>
            </a:pPr>
            <a:r>
              <a:rPr lang="tr-TR" dirty="0" smtClean="0"/>
              <a:t>Diyabet</a:t>
            </a:r>
          </a:p>
          <a:p>
            <a:pPr>
              <a:defRPr/>
            </a:pPr>
            <a:r>
              <a:rPr lang="tr-TR" dirty="0" smtClean="0"/>
              <a:t>Aort </a:t>
            </a:r>
            <a:r>
              <a:rPr lang="tr-TR" dirty="0" err="1" smtClean="0"/>
              <a:t>aneurizması</a:t>
            </a:r>
            <a:endParaRPr lang="tr-TR" dirty="0" smtClean="0"/>
          </a:p>
          <a:p>
            <a:pPr>
              <a:defRPr/>
            </a:pPr>
            <a:r>
              <a:rPr lang="tr-TR" dirty="0" smtClean="0"/>
              <a:t>PAH</a:t>
            </a:r>
          </a:p>
          <a:p>
            <a:pPr>
              <a:defRPr/>
            </a:pPr>
            <a:r>
              <a:rPr lang="tr-TR" dirty="0" err="1" smtClean="0"/>
              <a:t>Karotis</a:t>
            </a:r>
            <a:r>
              <a:rPr lang="tr-TR" dirty="0" smtClean="0"/>
              <a:t> darlığı</a:t>
            </a:r>
          </a:p>
          <a:p>
            <a:pPr>
              <a:defRPr/>
            </a:pPr>
            <a:r>
              <a:rPr lang="tr-TR" dirty="0" err="1" smtClean="0"/>
              <a:t>Framingam</a:t>
            </a:r>
            <a:r>
              <a:rPr lang="tr-TR" dirty="0" smtClean="0"/>
              <a:t> risk skoru &gt; %20</a:t>
            </a:r>
          </a:p>
          <a:p>
            <a:pPr>
              <a:defRPr/>
            </a:pPr>
            <a:endParaRPr lang="tr-TR" dirty="0"/>
          </a:p>
        </p:txBody>
      </p:sp>
    </p:spTree>
    <p:extLst>
      <p:ext uri="{BB962C8B-B14F-4D97-AF65-F5344CB8AC3E}">
        <p14:creationId xmlns:p14="http://schemas.microsoft.com/office/powerpoint/2010/main" xmlns="" val="413326876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dirty="0"/>
          </a:p>
        </p:txBody>
      </p:sp>
      <p:sp>
        <p:nvSpPr>
          <p:cNvPr id="3" name="2 İçerik Yer Tutucusu"/>
          <p:cNvSpPr>
            <a:spLocks noGrp="1"/>
          </p:cNvSpPr>
          <p:nvPr>
            <p:ph idx="1"/>
          </p:nvPr>
        </p:nvSpPr>
        <p:spPr/>
        <p:txBody>
          <a:bodyPr>
            <a:normAutofit lnSpcReduction="10000"/>
          </a:bodyPr>
          <a:lstStyle/>
          <a:p>
            <a:pPr>
              <a:defRPr/>
            </a:pPr>
            <a:r>
              <a:rPr lang="tr-TR" b="1" dirty="0" smtClean="0"/>
              <a:t>Kanıtlanmış </a:t>
            </a:r>
            <a:r>
              <a:rPr lang="tr-TR" b="1" dirty="0" err="1" smtClean="0"/>
              <a:t>aterosklerotik</a:t>
            </a:r>
            <a:r>
              <a:rPr lang="tr-TR" b="1" dirty="0" smtClean="0"/>
              <a:t> </a:t>
            </a:r>
            <a:r>
              <a:rPr lang="tr-TR" b="1" dirty="0" err="1" smtClean="0"/>
              <a:t>kardiyovaskuler</a:t>
            </a:r>
            <a:r>
              <a:rPr lang="tr-TR" b="1" dirty="0" smtClean="0"/>
              <a:t> hastalık (ASKVH) varlığı (</a:t>
            </a:r>
            <a:r>
              <a:rPr lang="tr-TR" b="1" dirty="0" err="1" smtClean="0"/>
              <a:t>Gecirilmiş</a:t>
            </a:r>
            <a:r>
              <a:rPr lang="tr-TR" b="1" dirty="0" smtClean="0"/>
              <a:t>;</a:t>
            </a:r>
          </a:p>
          <a:p>
            <a:pPr>
              <a:defRPr/>
            </a:pPr>
            <a:r>
              <a:rPr lang="tr-TR" dirty="0" err="1" smtClean="0"/>
              <a:t>miyokard</a:t>
            </a:r>
            <a:r>
              <a:rPr lang="tr-TR" dirty="0" smtClean="0"/>
              <a:t> </a:t>
            </a:r>
            <a:r>
              <a:rPr lang="tr-TR" dirty="0" err="1" smtClean="0"/>
              <a:t>infarktusu</a:t>
            </a:r>
            <a:r>
              <a:rPr lang="tr-TR" dirty="0" smtClean="0"/>
              <a:t> (MI), akut koroner sendrom, koroner arter bypass operasyonu,</a:t>
            </a:r>
          </a:p>
          <a:p>
            <a:pPr>
              <a:defRPr/>
            </a:pPr>
            <a:r>
              <a:rPr lang="tr-TR" dirty="0" err="1" smtClean="0"/>
              <a:t>revaskularizasyon</a:t>
            </a:r>
            <a:r>
              <a:rPr lang="tr-TR" dirty="0" smtClean="0"/>
              <a:t> işlemleri, </a:t>
            </a:r>
            <a:r>
              <a:rPr lang="tr-TR" dirty="0" err="1" smtClean="0"/>
              <a:t>periferik</a:t>
            </a:r>
            <a:r>
              <a:rPr lang="tr-TR" dirty="0" smtClean="0"/>
              <a:t> arter hastalığı (PAH), </a:t>
            </a:r>
            <a:r>
              <a:rPr lang="tr-TR" dirty="0" err="1" smtClean="0"/>
              <a:t>abdominal</a:t>
            </a:r>
            <a:r>
              <a:rPr lang="tr-TR" dirty="0" smtClean="0"/>
              <a:t> aort anevrizması</a:t>
            </a:r>
          </a:p>
          <a:p>
            <a:pPr>
              <a:defRPr/>
            </a:pPr>
            <a:r>
              <a:rPr lang="tr-TR" dirty="0" smtClean="0"/>
              <a:t>(AAA), </a:t>
            </a:r>
            <a:r>
              <a:rPr lang="tr-TR" dirty="0" err="1" smtClean="0"/>
              <a:t>karotis</a:t>
            </a:r>
            <a:r>
              <a:rPr lang="tr-TR" dirty="0" smtClean="0"/>
              <a:t> arter darlığı, </a:t>
            </a:r>
            <a:r>
              <a:rPr lang="tr-TR" dirty="0" err="1" smtClean="0"/>
              <a:t>iskemik</a:t>
            </a:r>
            <a:r>
              <a:rPr lang="tr-TR" dirty="0" smtClean="0"/>
              <a:t> inme)</a:t>
            </a:r>
          </a:p>
          <a:p>
            <a:pPr>
              <a:defRPr/>
            </a:pPr>
            <a:r>
              <a:rPr lang="nn-NO" b="1" dirty="0" smtClean="0"/>
              <a:t>• Tip 2 diyabet ya da organ hasarı olan Tip 1 diyabet</a:t>
            </a:r>
          </a:p>
          <a:p>
            <a:pPr>
              <a:defRPr/>
            </a:pPr>
            <a:r>
              <a:rPr lang="tr-TR" b="1" dirty="0" smtClean="0"/>
              <a:t>• KBH (orta-şiddetli) (GFR &lt;60 mL/</a:t>
            </a:r>
            <a:r>
              <a:rPr lang="tr-TR" b="1" dirty="0" err="1" smtClean="0"/>
              <a:t>dk</a:t>
            </a:r>
            <a:r>
              <a:rPr lang="tr-TR" b="1" dirty="0" smtClean="0"/>
              <a:t>/1,73 m2)</a:t>
            </a:r>
            <a:endParaRPr lang="tr-TR" dirty="0"/>
          </a:p>
        </p:txBody>
      </p:sp>
    </p:spTree>
    <p:extLst>
      <p:ext uri="{BB962C8B-B14F-4D97-AF65-F5344CB8AC3E}">
        <p14:creationId xmlns:p14="http://schemas.microsoft.com/office/powerpoint/2010/main" xmlns="" val="2463997560"/>
      </p:ext>
    </p:extLst>
  </p:cSld>
  <p:clrMapOvr>
    <a:masterClrMapping/>
  </p:clrMapOvr>
  <p:transition advClick="0"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3074" name="Picture 2"/>
          <p:cNvPicPr>
            <a:picLocks noChangeAspect="1" noChangeArrowheads="1"/>
          </p:cNvPicPr>
          <p:nvPr/>
        </p:nvPicPr>
        <p:blipFill>
          <a:blip r:embed="rId2" cstate="print"/>
          <a:srcRect/>
          <a:stretch>
            <a:fillRect/>
          </a:stretch>
        </p:blipFill>
        <p:spPr bwMode="auto">
          <a:xfrm>
            <a:off x="0" y="2492896"/>
            <a:ext cx="9144000" cy="3028925"/>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sz="4000" dirty="0">
                <a:solidFill>
                  <a:srgbClr val="FFFF00"/>
                </a:solidFill>
              </a:rPr>
              <a:t>Toplam </a:t>
            </a:r>
            <a:r>
              <a:rPr lang="tr-TR" sz="4000" dirty="0" err="1">
                <a:solidFill>
                  <a:srgbClr val="FFFF00"/>
                </a:solidFill>
              </a:rPr>
              <a:t>kardiyovaskuler</a:t>
            </a:r>
            <a:r>
              <a:rPr lang="tr-TR" sz="4000" dirty="0">
                <a:solidFill>
                  <a:srgbClr val="FFFF00"/>
                </a:solidFill>
              </a:rPr>
              <a:t> riskin değerlendirilmesi</a:t>
            </a:r>
          </a:p>
        </p:txBody>
      </p:sp>
      <p:sp>
        <p:nvSpPr>
          <p:cNvPr id="3" name="İçerik Yer Tutucusu 2"/>
          <p:cNvSpPr>
            <a:spLocks noGrp="1"/>
          </p:cNvSpPr>
          <p:nvPr>
            <p:ph idx="1"/>
          </p:nvPr>
        </p:nvSpPr>
        <p:spPr/>
        <p:txBody>
          <a:bodyPr>
            <a:normAutofit fontScale="92500" lnSpcReduction="10000"/>
          </a:bodyPr>
          <a:lstStyle/>
          <a:p>
            <a:pPr>
              <a:defRPr/>
            </a:pPr>
            <a:r>
              <a:rPr lang="tr-TR" dirty="0" smtClean="0"/>
              <a:t>SCORE (</a:t>
            </a:r>
            <a:r>
              <a:rPr lang="tr-TR" dirty="0" err="1" smtClean="0"/>
              <a:t>Systematic</a:t>
            </a:r>
            <a:r>
              <a:rPr lang="tr-TR" dirty="0" smtClean="0"/>
              <a:t> </a:t>
            </a:r>
            <a:r>
              <a:rPr lang="tr-TR" dirty="0" err="1"/>
              <a:t>Coronary</a:t>
            </a:r>
            <a:r>
              <a:rPr lang="tr-TR" dirty="0"/>
              <a:t> Risk </a:t>
            </a:r>
            <a:r>
              <a:rPr lang="tr-TR" dirty="0" smtClean="0"/>
              <a:t>Evaluation) (ESC/EAS)</a:t>
            </a:r>
          </a:p>
          <a:p>
            <a:pPr>
              <a:defRPr/>
            </a:pPr>
            <a:r>
              <a:rPr lang="tr-TR" dirty="0" smtClean="0"/>
              <a:t>Türk toplumu için mevcut değil</a:t>
            </a:r>
          </a:p>
          <a:p>
            <a:pPr>
              <a:defRPr/>
            </a:pPr>
            <a:r>
              <a:rPr lang="tr-TR" b="1" i="1" dirty="0"/>
              <a:t>Y</a:t>
            </a:r>
            <a:r>
              <a:rPr lang="tr-TR" b="1" i="1" dirty="0" smtClean="0"/>
              <a:t>aş</a:t>
            </a:r>
            <a:endParaRPr lang="tr-TR" b="1" i="1" dirty="0"/>
          </a:p>
          <a:p>
            <a:pPr>
              <a:defRPr/>
            </a:pPr>
            <a:r>
              <a:rPr lang="tr-TR" b="1" i="1" dirty="0" smtClean="0"/>
              <a:t>Cinsiyet</a:t>
            </a:r>
          </a:p>
          <a:p>
            <a:pPr>
              <a:defRPr/>
            </a:pPr>
            <a:r>
              <a:rPr lang="tr-TR" b="1" i="1" dirty="0"/>
              <a:t>S</a:t>
            </a:r>
            <a:r>
              <a:rPr lang="tr-TR" b="1" i="1" dirty="0" smtClean="0"/>
              <a:t>igara kullanımı</a:t>
            </a:r>
          </a:p>
          <a:p>
            <a:pPr>
              <a:defRPr/>
            </a:pPr>
            <a:r>
              <a:rPr lang="tr-TR" b="1" i="1" dirty="0" err="1"/>
              <a:t>S</a:t>
            </a:r>
            <a:r>
              <a:rPr lang="tr-TR" b="1" i="1" dirty="0" err="1" smtClean="0"/>
              <a:t>istolik</a:t>
            </a:r>
            <a:r>
              <a:rPr lang="tr-TR" b="1" i="1" dirty="0" smtClean="0"/>
              <a:t> </a:t>
            </a:r>
            <a:r>
              <a:rPr lang="tr-TR" b="1" i="1" dirty="0"/>
              <a:t>kan basıncı </a:t>
            </a:r>
            <a:endParaRPr lang="tr-TR" dirty="0"/>
          </a:p>
          <a:p>
            <a:pPr>
              <a:defRPr/>
            </a:pPr>
            <a:r>
              <a:rPr lang="tr-TR" b="1" i="1" dirty="0" smtClean="0"/>
              <a:t>Total Kolesterol</a:t>
            </a:r>
          </a:p>
          <a:p>
            <a:pPr>
              <a:defRPr/>
            </a:pPr>
            <a:r>
              <a:rPr lang="tr-TR" dirty="0" smtClean="0"/>
              <a:t>10 </a:t>
            </a:r>
            <a:r>
              <a:rPr lang="tr-TR" dirty="0"/>
              <a:t>yıllık </a:t>
            </a:r>
            <a:r>
              <a:rPr lang="tr-TR" dirty="0" smtClean="0"/>
              <a:t>ölümcül </a:t>
            </a:r>
            <a:r>
              <a:rPr lang="tr-TR" dirty="0"/>
              <a:t>ASKVH riski</a:t>
            </a:r>
            <a:endParaRPr lang="tr-TR" dirty="0" smtClean="0"/>
          </a:p>
          <a:p>
            <a:pPr>
              <a:defRPr/>
            </a:pPr>
            <a:endParaRPr lang="tr-TR" dirty="0"/>
          </a:p>
        </p:txBody>
      </p:sp>
    </p:spTree>
    <p:extLst>
      <p:ext uri="{BB962C8B-B14F-4D97-AF65-F5344CB8AC3E}">
        <p14:creationId xmlns:p14="http://schemas.microsoft.com/office/powerpoint/2010/main" xmlns="" val="2788523588"/>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endParaRPr lang="tr-TR"/>
          </a:p>
        </p:txBody>
      </p:sp>
      <p:sp>
        <p:nvSpPr>
          <p:cNvPr id="3" name="İçerik Yer Tutucusu 2"/>
          <p:cNvSpPr>
            <a:spLocks noGrp="1"/>
          </p:cNvSpPr>
          <p:nvPr>
            <p:ph idx="1"/>
          </p:nvPr>
        </p:nvSpPr>
        <p:spPr/>
        <p:txBody>
          <a:bodyPr/>
          <a:lstStyle/>
          <a:p>
            <a:pPr>
              <a:defRPr/>
            </a:pPr>
            <a:endParaRPr lang="tr-TR" dirty="0"/>
          </a:p>
        </p:txBody>
      </p:sp>
      <p:pic>
        <p:nvPicPr>
          <p:cNvPr id="3789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313" y="-6350"/>
            <a:ext cx="8135937" cy="645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Metin kutusu 3"/>
          <p:cNvSpPr txBox="1">
            <a:spLocks noChangeArrowheads="1"/>
          </p:cNvSpPr>
          <p:nvPr/>
        </p:nvSpPr>
        <p:spPr bwMode="auto">
          <a:xfrm>
            <a:off x="179388" y="6453188"/>
            <a:ext cx="1051401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600"/>
              <a:t>http://www.escardio.org/static_file/Escardio/Subspecialty/EACPR/Documents/score-charts.pdf</a:t>
            </a:r>
          </a:p>
        </p:txBody>
      </p:sp>
    </p:spTree>
    <p:extLst>
      <p:ext uri="{BB962C8B-B14F-4D97-AF65-F5344CB8AC3E}">
        <p14:creationId xmlns:p14="http://schemas.microsoft.com/office/powerpoint/2010/main" xmlns="" val="225936247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defRPr/>
            </a:pPr>
            <a:r>
              <a:rPr lang="tr-TR" dirty="0" smtClean="0"/>
              <a:t>SCORE değerlendirme</a:t>
            </a:r>
            <a:endParaRPr lang="tr-TR" dirty="0"/>
          </a:p>
        </p:txBody>
      </p:sp>
      <p:sp>
        <p:nvSpPr>
          <p:cNvPr id="3" name="İçerik Yer Tutucusu 2"/>
          <p:cNvSpPr>
            <a:spLocks noGrp="1"/>
          </p:cNvSpPr>
          <p:nvPr>
            <p:ph idx="1"/>
          </p:nvPr>
        </p:nvSpPr>
        <p:spPr/>
        <p:txBody>
          <a:bodyPr/>
          <a:lstStyle/>
          <a:p>
            <a:pPr>
              <a:defRPr/>
            </a:pPr>
            <a:endParaRPr lang="tr-TR" dirty="0"/>
          </a:p>
        </p:txBody>
      </p:sp>
      <p:pic>
        <p:nvPicPr>
          <p:cNvPr id="3891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73238"/>
            <a:ext cx="9144000" cy="459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6013" y="6400800"/>
            <a:ext cx="59166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8229462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3994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3388" y="1181100"/>
            <a:ext cx="8277225" cy="531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67179908"/>
      </p:ext>
    </p:extLst>
  </p:cSld>
  <p:clrMapOvr>
    <a:masterClrMapping/>
  </p:clrMapOvr>
  <p:transition advClick="0" advTm="10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4096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8475" y="838200"/>
            <a:ext cx="8320088" cy="551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96087378"/>
      </p:ext>
    </p:extLst>
  </p:cSld>
  <p:clrMapOvr>
    <a:masterClrMapping/>
  </p:clrMapOvr>
  <p:transition advClick="0" advTm="10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4198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762000"/>
            <a:ext cx="48768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14669766"/>
      </p:ext>
    </p:extLst>
  </p:cSld>
  <p:clrMapOvr>
    <a:masterClrMapping/>
  </p:clrMapOvr>
  <p:transition advClick="0" advTm="10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150530" name="Picture 2"/>
          <p:cNvPicPr>
            <a:picLocks noGrp="1" noChangeAspect="1" noChangeArrowheads="1"/>
          </p:cNvPicPr>
          <p:nvPr>
            <p:ph sz="half" idx="1"/>
          </p:nvPr>
        </p:nvPicPr>
        <p:blipFill>
          <a:blip r:embed="rId2" cstate="print"/>
          <a:srcRect/>
          <a:stretch>
            <a:fillRect/>
          </a:stretch>
        </p:blipFill>
        <p:spPr>
          <a:xfrm>
            <a:off x="228600" y="152400"/>
            <a:ext cx="8534400" cy="6477000"/>
          </a:xfrm>
        </p:spPr>
      </p:pic>
    </p:spTree>
    <p:extLst>
      <p:ext uri="{BB962C8B-B14F-4D97-AF65-F5344CB8AC3E}">
        <p14:creationId xmlns:p14="http://schemas.microsoft.com/office/powerpoint/2010/main" xmlns="" val="2129561238"/>
      </p:ext>
    </p:extLst>
  </p:cSld>
  <p:clrMapOvr>
    <a:masterClrMapping/>
  </p:clrMapOvr>
  <p:transition advClick="0" advTm="10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noAutofit/>
          </a:bodyPr>
          <a:lstStyle/>
          <a:p>
            <a:pPr>
              <a:defRPr/>
            </a:pPr>
            <a:r>
              <a:rPr lang="tr-TR" sz="1800" dirty="0" smtClean="0"/>
              <a:t>Diyabetik hastada; risk </a:t>
            </a:r>
            <a:r>
              <a:rPr lang="tr-TR" sz="1800" dirty="0" err="1" smtClean="0"/>
              <a:t>faktorleri</a:t>
            </a:r>
            <a:r>
              <a:rPr lang="tr-TR" sz="1800" dirty="0" smtClean="0"/>
              <a:t>, </a:t>
            </a:r>
            <a:r>
              <a:rPr lang="tr-TR" sz="1800" dirty="0" err="1" smtClean="0"/>
              <a:t>kardiyovaskuler</a:t>
            </a:r>
            <a:r>
              <a:rPr lang="tr-TR" sz="1800" dirty="0" smtClean="0"/>
              <a:t> hastalık ve belirgin bozukluklar yoksa, </a:t>
            </a:r>
            <a:r>
              <a:rPr lang="tr-TR" sz="1800" dirty="0" err="1" smtClean="0"/>
              <a:t>aclık</a:t>
            </a:r>
            <a:endParaRPr lang="tr-TR" sz="1800" dirty="0" smtClean="0"/>
          </a:p>
          <a:p>
            <a:pPr>
              <a:defRPr/>
            </a:pPr>
            <a:r>
              <a:rPr lang="tr-TR" sz="1800" dirty="0" err="1" smtClean="0"/>
              <a:t>lipid</a:t>
            </a:r>
            <a:r>
              <a:rPr lang="tr-TR" sz="1800" dirty="0" smtClean="0"/>
              <a:t> profili yılda bir </a:t>
            </a:r>
            <a:r>
              <a:rPr lang="tr-TR" sz="1800" dirty="0" err="1" smtClean="0"/>
              <a:t>olculmelidir</a:t>
            </a:r>
            <a:r>
              <a:rPr lang="tr-TR" sz="1800" dirty="0" smtClean="0"/>
              <a:t>. </a:t>
            </a:r>
            <a:r>
              <a:rPr lang="tr-TR" sz="1800" dirty="0" err="1" smtClean="0"/>
              <a:t>Duşuk</a:t>
            </a:r>
            <a:r>
              <a:rPr lang="tr-TR" sz="1800" dirty="0" smtClean="0"/>
              <a:t> riskli </a:t>
            </a:r>
            <a:r>
              <a:rPr lang="tr-TR" sz="1800" dirty="0" err="1" smtClean="0"/>
              <a:t>lipid</a:t>
            </a:r>
            <a:r>
              <a:rPr lang="tr-TR" sz="1800" dirty="0" smtClean="0"/>
              <a:t> değerleri saptananlarda (LDL-K &lt;100 mg/</a:t>
            </a:r>
          </a:p>
          <a:p>
            <a:pPr>
              <a:defRPr/>
            </a:pPr>
            <a:r>
              <a:rPr lang="tr-TR" sz="1800" dirty="0" err="1" smtClean="0"/>
              <a:t>dL</a:t>
            </a:r>
            <a:r>
              <a:rPr lang="tr-TR" sz="1800" dirty="0" smtClean="0"/>
              <a:t>, HDL-K &gt;50 mg/</a:t>
            </a:r>
            <a:r>
              <a:rPr lang="tr-TR" sz="1800" dirty="0" err="1" smtClean="0"/>
              <a:t>dL</a:t>
            </a:r>
            <a:r>
              <a:rPr lang="tr-TR" sz="1800" dirty="0" smtClean="0"/>
              <a:t> ve TG &lt;150 mg/</a:t>
            </a:r>
            <a:r>
              <a:rPr lang="tr-TR" sz="1800" dirty="0" err="1" smtClean="0"/>
              <a:t>dL</a:t>
            </a:r>
            <a:r>
              <a:rPr lang="tr-TR" sz="1800" dirty="0" smtClean="0"/>
              <a:t>), </a:t>
            </a:r>
            <a:r>
              <a:rPr lang="tr-TR" sz="1800" dirty="0" err="1" smtClean="0"/>
              <a:t>lipid</a:t>
            </a:r>
            <a:r>
              <a:rPr lang="tr-TR" sz="1800" dirty="0" smtClean="0"/>
              <a:t> profili </a:t>
            </a:r>
            <a:r>
              <a:rPr lang="tr-TR" sz="1800" dirty="0" smtClean="0">
                <a:solidFill>
                  <a:srgbClr val="FFC000"/>
                </a:solidFill>
              </a:rPr>
              <a:t>iki yılda bir</a:t>
            </a:r>
            <a:endParaRPr lang="tr-TR" sz="1800" dirty="0" smtClean="0"/>
          </a:p>
          <a:p>
            <a:pPr>
              <a:defRPr/>
            </a:pPr>
            <a:r>
              <a:rPr lang="tr-TR" sz="1800" dirty="0" smtClean="0"/>
              <a:t>Ancak, bunların dışında tedavi alan ve riskli gruplarda</a:t>
            </a:r>
            <a:r>
              <a:rPr lang="tr-TR" sz="1800" dirty="0" smtClean="0">
                <a:solidFill>
                  <a:srgbClr val="FFC000"/>
                </a:solidFill>
              </a:rPr>
              <a:t> daha sık (3-6 ayda bir) olcum </a:t>
            </a:r>
            <a:r>
              <a:rPr lang="tr-TR" sz="1800" dirty="0" smtClean="0"/>
              <a:t>yapılmalıdır</a:t>
            </a:r>
            <a:endParaRPr lang="tr-TR" sz="1800" dirty="0"/>
          </a:p>
        </p:txBody>
      </p:sp>
      <p:sp>
        <p:nvSpPr>
          <p:cNvPr id="4" name="3 İçerik Yer Tutucusu"/>
          <p:cNvSpPr>
            <a:spLocks noGrp="1"/>
          </p:cNvSpPr>
          <p:nvPr>
            <p:ph sz="half" idx="2"/>
          </p:nvPr>
        </p:nvSpPr>
        <p:spPr>
          <a:xfrm>
            <a:off x="4702175" y="1798638"/>
            <a:ext cx="4441825" cy="4227512"/>
          </a:xfrm>
        </p:spPr>
        <p:txBody>
          <a:bodyPr>
            <a:noAutofit/>
          </a:bodyPr>
          <a:lstStyle/>
          <a:p>
            <a:pPr>
              <a:defRPr/>
            </a:pPr>
            <a:r>
              <a:rPr lang="tr-TR" sz="1800" dirty="0" smtClean="0"/>
              <a:t>Tip 1 diyabette (Tip 1 DM) orta </a:t>
            </a:r>
            <a:r>
              <a:rPr lang="tr-TR" sz="1800" dirty="0" err="1" smtClean="0"/>
              <a:t>duzeyde</a:t>
            </a:r>
            <a:r>
              <a:rPr lang="tr-TR" sz="1800" dirty="0" smtClean="0"/>
              <a:t> bir </a:t>
            </a:r>
            <a:r>
              <a:rPr lang="tr-TR" sz="1800" dirty="0" err="1" smtClean="0"/>
              <a:t>glisemik</a:t>
            </a:r>
            <a:r>
              <a:rPr lang="tr-TR" sz="1800" dirty="0" smtClean="0"/>
              <a:t> kontrol</a:t>
            </a:r>
          </a:p>
          <a:p>
            <a:pPr>
              <a:defRPr/>
            </a:pPr>
            <a:r>
              <a:rPr lang="tr-TR" sz="1800" dirty="0" smtClean="0"/>
              <a:t>bozukluğu, LDL-K kolesterol ve TG </a:t>
            </a:r>
            <a:r>
              <a:rPr lang="tr-TR" sz="1800" dirty="0" err="1" smtClean="0"/>
              <a:t>duzeyinde</a:t>
            </a:r>
            <a:r>
              <a:rPr lang="tr-TR" sz="1800" dirty="0" smtClean="0"/>
              <a:t> hafif bir artışa yol acarken, HDL-K </a:t>
            </a:r>
            <a:r>
              <a:rPr lang="tr-TR" sz="1800" dirty="0" err="1" smtClean="0"/>
              <a:t>duzeyleri</a:t>
            </a:r>
            <a:r>
              <a:rPr lang="tr-TR" sz="1800" dirty="0" smtClean="0"/>
              <a:t> ise</a:t>
            </a:r>
          </a:p>
          <a:p>
            <a:pPr>
              <a:defRPr/>
            </a:pPr>
            <a:r>
              <a:rPr lang="tr-TR" sz="1800" dirty="0" smtClean="0"/>
              <a:t>hemen hemen </a:t>
            </a:r>
            <a:r>
              <a:rPr lang="tr-TR" sz="1800" dirty="0" err="1" smtClean="0"/>
              <a:t>hic</a:t>
            </a:r>
            <a:r>
              <a:rPr lang="tr-TR" sz="1800" dirty="0" smtClean="0"/>
              <a:t> etkilenmemektedir. </a:t>
            </a:r>
          </a:p>
          <a:p>
            <a:pPr>
              <a:defRPr/>
            </a:pPr>
            <a:r>
              <a:rPr lang="tr-TR" sz="1800" dirty="0" smtClean="0"/>
              <a:t>Tip 2 DM hastalarında ise, ‘diyabetik </a:t>
            </a:r>
            <a:r>
              <a:rPr lang="tr-TR" sz="1800" dirty="0" err="1" smtClean="0"/>
              <a:t>dislipidemi</a:t>
            </a:r>
            <a:r>
              <a:rPr lang="tr-TR" sz="1800" dirty="0" smtClean="0"/>
              <a:t>’ </a:t>
            </a:r>
            <a:r>
              <a:rPr lang="tr-TR" sz="1800" dirty="0" err="1" smtClean="0"/>
              <a:t>gorulmektedir</a:t>
            </a:r>
            <a:r>
              <a:rPr lang="tr-TR" sz="1800" dirty="0" smtClean="0"/>
              <a:t>. Bunun tipik </a:t>
            </a:r>
            <a:r>
              <a:rPr lang="tr-TR" sz="1800" dirty="0" err="1" smtClean="0"/>
              <a:t>ozellliği</a:t>
            </a:r>
            <a:r>
              <a:rPr lang="tr-TR" sz="1800" dirty="0" smtClean="0"/>
              <a:t>; </a:t>
            </a:r>
            <a:r>
              <a:rPr lang="tr-TR" sz="1800" dirty="0" err="1" smtClean="0"/>
              <a:t>yuksek</a:t>
            </a:r>
            <a:r>
              <a:rPr lang="tr-TR" sz="1800" dirty="0" smtClean="0"/>
              <a:t> serum TG</a:t>
            </a:r>
          </a:p>
          <a:p>
            <a:pPr>
              <a:defRPr/>
            </a:pPr>
            <a:r>
              <a:rPr lang="tr-TR" sz="1800" dirty="0" err="1" smtClean="0"/>
              <a:t>duzeyleri</a:t>
            </a:r>
            <a:r>
              <a:rPr lang="tr-TR" sz="1800" dirty="0" smtClean="0"/>
              <a:t>, </a:t>
            </a:r>
            <a:r>
              <a:rPr lang="tr-TR" sz="1800" dirty="0" err="1" smtClean="0"/>
              <a:t>duşuk</a:t>
            </a:r>
            <a:r>
              <a:rPr lang="tr-TR" sz="1800" dirty="0" smtClean="0"/>
              <a:t> HDL-K ve artmış </a:t>
            </a:r>
            <a:r>
              <a:rPr lang="tr-TR" sz="1800" dirty="0" err="1" smtClean="0"/>
              <a:t>kucuk</a:t>
            </a:r>
            <a:r>
              <a:rPr lang="tr-TR" sz="1800" dirty="0" smtClean="0"/>
              <a:t> yoğun LDL </a:t>
            </a:r>
            <a:r>
              <a:rPr lang="tr-TR" sz="1800" dirty="0" err="1" smtClean="0"/>
              <a:t>partikulleridir</a:t>
            </a:r>
            <a:r>
              <a:rPr lang="tr-TR" sz="1800" dirty="0" smtClean="0"/>
              <a:t>.</a:t>
            </a:r>
          </a:p>
          <a:p>
            <a:pPr>
              <a:defRPr/>
            </a:pPr>
            <a:r>
              <a:rPr lang="tr-TR" sz="1800" dirty="0" smtClean="0"/>
              <a:t>Tip 2 diyabetik hastalarda en yaygın </a:t>
            </a:r>
            <a:r>
              <a:rPr lang="tr-TR" sz="1800" dirty="0" err="1" smtClean="0"/>
              <a:t>dislipidemi</a:t>
            </a:r>
            <a:r>
              <a:rPr lang="tr-TR" sz="1800" dirty="0" smtClean="0"/>
              <a:t> </a:t>
            </a:r>
            <a:r>
              <a:rPr lang="tr-TR" sz="1800" dirty="0" err="1" smtClean="0"/>
              <a:t>paternidir</a:t>
            </a:r>
            <a:r>
              <a:rPr lang="tr-TR" sz="1800" dirty="0" smtClean="0"/>
              <a:t>. </a:t>
            </a:r>
          </a:p>
        </p:txBody>
      </p:sp>
    </p:spTree>
    <p:extLst>
      <p:ext uri="{BB962C8B-B14F-4D97-AF65-F5344CB8AC3E}">
        <p14:creationId xmlns:p14="http://schemas.microsoft.com/office/powerpoint/2010/main" xmlns="" val="1875920801"/>
      </p:ext>
    </p:extLst>
  </p:cSld>
  <p:clrMapOvr>
    <a:masterClrMapping/>
  </p:clrMapOvr>
  <p:transition advClick="0" advTm="10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3"/>
          <p:cNvPicPr>
            <a:picLocks noChangeAspect="1"/>
          </p:cNvPicPr>
          <p:nvPr/>
        </p:nvPicPr>
        <p:blipFill>
          <a:blip r:embed="rId2" cstate="print">
            <a:extLst>
              <a:ext uri="{28A0092B-C50C-407E-A947-70E740481C1C}">
                <a14:useLocalDpi xmlns:a14="http://schemas.microsoft.com/office/drawing/2010/main" xmlns="" val="0"/>
              </a:ext>
            </a:extLst>
          </a:blip>
          <a:srcRect l="5370" t="4547" r="2963"/>
          <a:stretch>
            <a:fillRect/>
          </a:stretch>
        </p:blipFill>
        <p:spPr bwMode="auto">
          <a:xfrm>
            <a:off x="533400" y="914400"/>
            <a:ext cx="83058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ZoneTexte 4"/>
          <p:cNvSpPr txBox="1">
            <a:spLocks noChangeArrowheads="1"/>
          </p:cNvSpPr>
          <p:nvPr/>
        </p:nvSpPr>
        <p:spPr bwMode="auto">
          <a:xfrm>
            <a:off x="685800" y="6581775"/>
            <a:ext cx="3054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sz="1200">
                <a:cs typeface="Arial" charset="0"/>
              </a:rPr>
              <a:t>Verges B</a:t>
            </a:r>
            <a:r>
              <a:rPr lang="fr-FR" altLang="tr-TR" sz="1200" i="1">
                <a:cs typeface="Arial" charset="0"/>
              </a:rPr>
              <a:t>. Diabetologia </a:t>
            </a:r>
            <a:r>
              <a:rPr lang="fr-FR" altLang="tr-TR" sz="1200">
                <a:cs typeface="Arial" charset="0"/>
              </a:rPr>
              <a:t>2015; 58: 886-889 </a:t>
            </a:r>
          </a:p>
        </p:txBody>
      </p:sp>
      <p:sp>
        <p:nvSpPr>
          <p:cNvPr id="45060" name="ZoneTexte 5"/>
          <p:cNvSpPr txBox="1">
            <a:spLocks noChangeArrowheads="1"/>
          </p:cNvSpPr>
          <p:nvPr/>
        </p:nvSpPr>
        <p:spPr bwMode="auto">
          <a:xfrm>
            <a:off x="800100" y="317500"/>
            <a:ext cx="3243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2400" b="1">
                <a:solidFill>
                  <a:srgbClr val="FFFF00"/>
                </a:solidFill>
              </a:rPr>
              <a:t>Diyabetik dislipidemi</a:t>
            </a:r>
            <a:endParaRPr lang="fr-FR" altLang="tr-TR" sz="2400" b="1">
              <a:solidFill>
                <a:srgbClr val="FFFF00"/>
              </a:solidFill>
            </a:endParaRPr>
          </a:p>
        </p:txBody>
      </p:sp>
    </p:spTree>
    <p:extLst>
      <p:ext uri="{BB962C8B-B14F-4D97-AF65-F5344CB8AC3E}">
        <p14:creationId xmlns:p14="http://schemas.microsoft.com/office/powerpoint/2010/main" xmlns="" val="340008199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r-TR" dirty="0" err="1" smtClean="0">
                <a:solidFill>
                  <a:srgbClr val="FFC000"/>
                </a:solidFill>
                <a:effectLst>
                  <a:outerShdw blurRad="38100" dist="38100" dir="2700000" algn="tl">
                    <a:srgbClr val="0064E2"/>
                  </a:outerShdw>
                </a:effectLst>
                <a:ea typeface="ＭＳ Ｐゴシック" charset="-128"/>
              </a:rPr>
              <a:t>Metabolik</a:t>
            </a:r>
            <a:r>
              <a:rPr lang="tr-TR" dirty="0" smtClean="0">
                <a:solidFill>
                  <a:srgbClr val="FFC000"/>
                </a:solidFill>
                <a:effectLst>
                  <a:outerShdw blurRad="38100" dist="38100" dir="2700000" algn="tl">
                    <a:srgbClr val="0064E2"/>
                  </a:outerShdw>
                </a:effectLst>
                <a:ea typeface="ＭＳ Ｐゴシック" charset="-128"/>
              </a:rPr>
              <a:t> sendrom</a:t>
            </a:r>
            <a:endParaRPr lang="en-US" dirty="0" smtClean="0">
              <a:solidFill>
                <a:srgbClr val="FFC000"/>
              </a:solidFill>
              <a:effectLst>
                <a:outerShdw blurRad="38100" dist="38100" dir="2700000" algn="tl">
                  <a:srgbClr val="0064E2"/>
                </a:outerShdw>
              </a:effectLst>
              <a:ea typeface="ＭＳ Ｐゴシック" charset="-128"/>
            </a:endParaRPr>
          </a:p>
        </p:txBody>
      </p:sp>
      <p:sp>
        <p:nvSpPr>
          <p:cNvPr id="3" name="Content Placeholder 2"/>
          <p:cNvSpPr>
            <a:spLocks noGrp="1"/>
          </p:cNvSpPr>
          <p:nvPr>
            <p:ph idx="1"/>
          </p:nvPr>
        </p:nvSpPr>
        <p:spPr/>
        <p:txBody>
          <a:bodyPr/>
          <a:lstStyle/>
          <a:p>
            <a:pPr>
              <a:buFont typeface="Wingdings" charset="2"/>
              <a:buChar char=""/>
              <a:defRPr/>
            </a:pPr>
            <a:r>
              <a:rPr lang="tr-TR" dirty="0" smtClean="0">
                <a:effectLst>
                  <a:outerShdw blurRad="38100" dist="38100" dir="2700000" algn="tl">
                    <a:srgbClr val="0064E2"/>
                  </a:outerShdw>
                </a:effectLst>
                <a:ea typeface="ＭＳ Ｐゴシック" charset="-128"/>
              </a:rPr>
              <a:t>Aşağıdakilerden üç ve üzeri varsa</a:t>
            </a:r>
            <a:r>
              <a:rPr lang="en-US" dirty="0" smtClean="0">
                <a:effectLst>
                  <a:outerShdw blurRad="38100" dist="38100" dir="2700000" algn="tl">
                    <a:srgbClr val="0064E2"/>
                  </a:outerShdw>
                </a:effectLst>
                <a:ea typeface="ＭＳ Ｐゴシック" charset="-128"/>
              </a:rPr>
              <a:t>:</a:t>
            </a:r>
          </a:p>
          <a:p>
            <a:pPr lvl="1">
              <a:buFont typeface="Wingdings" charset="2"/>
              <a:buChar char=""/>
              <a:defRPr/>
            </a:pPr>
            <a:r>
              <a:rPr lang="tr-TR" sz="2400" dirty="0" err="1" smtClean="0">
                <a:effectLst>
                  <a:outerShdw blurRad="38100" dist="38100" dir="2700000" algn="tl">
                    <a:srgbClr val="0064E2"/>
                  </a:outerShdw>
                </a:effectLst>
                <a:ea typeface="ＭＳ Ｐゴシック" charset="-128"/>
              </a:rPr>
              <a:t>Abdominal</a:t>
            </a:r>
            <a:r>
              <a:rPr lang="tr-TR" sz="2400" dirty="0" smtClean="0">
                <a:effectLst>
                  <a:outerShdw blurRad="38100" dist="38100" dir="2700000" algn="tl">
                    <a:srgbClr val="0064E2"/>
                  </a:outerShdw>
                </a:effectLst>
                <a:ea typeface="ＭＳ Ｐゴシック" charset="-128"/>
              </a:rPr>
              <a:t> </a:t>
            </a:r>
            <a:r>
              <a:rPr lang="tr-TR" sz="2400" dirty="0" err="1" smtClean="0">
                <a:effectLst>
                  <a:outerShdw blurRad="38100" dist="38100" dir="2700000" algn="tl">
                    <a:srgbClr val="0064E2"/>
                  </a:outerShdw>
                </a:effectLst>
                <a:ea typeface="ＭＳ Ｐゴシック" charset="-128"/>
              </a:rPr>
              <a:t>obezite</a:t>
            </a:r>
            <a:r>
              <a:rPr lang="tr-TR" sz="2400" dirty="0" smtClean="0">
                <a:effectLst>
                  <a:outerShdw blurRad="38100" dist="38100" dir="2700000" algn="tl">
                    <a:srgbClr val="0064E2"/>
                  </a:outerShdw>
                </a:effectLst>
                <a:ea typeface="ＭＳ Ｐゴシック" charset="-128"/>
              </a:rPr>
              <a:t> </a:t>
            </a:r>
            <a:r>
              <a:rPr lang="en-US" sz="2400" dirty="0" smtClean="0">
                <a:effectLst>
                  <a:outerShdw blurRad="38100" dist="38100" dir="2700000" algn="tl">
                    <a:srgbClr val="0064E2"/>
                  </a:outerShdw>
                </a:effectLst>
                <a:ea typeface="ＭＳ Ｐゴシック" charset="-128"/>
              </a:rPr>
              <a:t>(</a:t>
            </a:r>
            <a:r>
              <a:rPr lang="tr-TR" sz="2400" dirty="0" smtClean="0">
                <a:effectLst>
                  <a:outerShdw blurRad="38100" dist="38100" dir="2700000" algn="tl">
                    <a:srgbClr val="0064E2"/>
                  </a:outerShdw>
                </a:effectLst>
                <a:ea typeface="ＭＳ Ｐゴシック" charset="-128"/>
              </a:rPr>
              <a:t>Bel çevresi )İ</a:t>
            </a:r>
            <a:r>
              <a:rPr lang="en-US" sz="2400" dirty="0" smtClean="0">
                <a:effectLst>
                  <a:outerShdw blurRad="38100" dist="38100" dir="2700000" algn="tl">
                    <a:srgbClr val="0064E2"/>
                  </a:outerShdw>
                </a:effectLst>
                <a:ea typeface="ＭＳ Ｐゴシック" charset="-128"/>
              </a:rPr>
              <a:t>: </a:t>
            </a:r>
            <a:r>
              <a:rPr lang="tr-TR" sz="2400" dirty="0" smtClean="0">
                <a:effectLst>
                  <a:outerShdw blurRad="38100" dist="38100" dir="2700000" algn="tl">
                    <a:srgbClr val="0064E2"/>
                  </a:outerShdw>
                </a:effectLst>
                <a:ea typeface="ＭＳ Ｐゴシック" charset="-128"/>
              </a:rPr>
              <a:t>erkek </a:t>
            </a:r>
            <a:r>
              <a:rPr lang="en-US" sz="2400" u="sng" dirty="0" smtClean="0">
                <a:effectLst>
                  <a:outerShdw blurRad="38100" dist="38100" dir="2700000" algn="tl">
                    <a:srgbClr val="0064E2"/>
                  </a:outerShdw>
                </a:effectLst>
                <a:ea typeface="ＭＳ Ｐゴシック" charset="-128"/>
              </a:rPr>
              <a:t>&gt; </a:t>
            </a:r>
            <a:r>
              <a:rPr lang="en-US" sz="2400" dirty="0" smtClean="0">
                <a:effectLst>
                  <a:outerShdw blurRad="38100" dist="38100" dir="2700000" algn="tl">
                    <a:srgbClr val="0064E2"/>
                  </a:outerShdw>
                </a:effectLst>
                <a:ea typeface="ＭＳ Ｐゴシック" charset="-128"/>
              </a:rPr>
              <a:t>102 cm </a:t>
            </a:r>
            <a:r>
              <a:rPr lang="tr-TR" sz="2400" dirty="0" smtClean="0">
                <a:effectLst>
                  <a:outerShdw blurRad="38100" dist="38100" dir="2700000" algn="tl">
                    <a:srgbClr val="0064E2"/>
                  </a:outerShdw>
                </a:effectLst>
                <a:ea typeface="ＭＳ Ｐゴシック" charset="-128"/>
              </a:rPr>
              <a:t>kadın</a:t>
            </a:r>
            <a:r>
              <a:rPr lang="en-US" sz="2400" dirty="0" smtClean="0">
                <a:effectLst>
                  <a:outerShdw blurRad="38100" dist="38100" dir="2700000" algn="tl">
                    <a:srgbClr val="0064E2"/>
                  </a:outerShdw>
                </a:effectLst>
                <a:ea typeface="ＭＳ Ｐゴシック" charset="-128"/>
              </a:rPr>
              <a:t>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88 cm</a:t>
            </a:r>
          </a:p>
          <a:p>
            <a:pPr lvl="1">
              <a:buFont typeface="Wingdings" charset="2"/>
              <a:buChar char=""/>
              <a:defRPr/>
            </a:pPr>
            <a:r>
              <a:rPr lang="en-US" sz="2400" dirty="0" err="1" smtClean="0">
                <a:effectLst>
                  <a:outerShdw blurRad="38100" dist="38100" dir="2700000" algn="tl">
                    <a:srgbClr val="0064E2"/>
                  </a:outerShdw>
                </a:effectLst>
                <a:ea typeface="ＭＳ Ｐゴシック" charset="-128"/>
              </a:rPr>
              <a:t>Trigl</a:t>
            </a:r>
            <a:r>
              <a:rPr lang="tr-TR" sz="2400" dirty="0" err="1" smtClean="0">
                <a:effectLst>
                  <a:outerShdw blurRad="38100" dist="38100" dir="2700000" algn="tl">
                    <a:srgbClr val="0064E2"/>
                  </a:outerShdw>
                </a:effectLst>
                <a:ea typeface="ＭＳ Ｐゴシック" charset="-128"/>
              </a:rPr>
              <a:t>iserid</a:t>
            </a:r>
            <a:r>
              <a:rPr lang="tr-TR" sz="2400" dirty="0" smtClean="0">
                <a:effectLst>
                  <a:outerShdw blurRad="38100" dist="38100" dir="2700000" algn="tl">
                    <a:srgbClr val="0064E2"/>
                  </a:outerShdw>
                </a:effectLst>
                <a:ea typeface="ＭＳ Ｐゴシック" charset="-128"/>
              </a:rPr>
              <a:t> yüksekliği </a:t>
            </a:r>
            <a:r>
              <a:rPr lang="en-US" sz="2400" dirty="0" smtClean="0">
                <a:effectLst>
                  <a:outerShdw blurRad="38100" dist="38100" dir="2700000" algn="tl">
                    <a:srgbClr val="0064E2"/>
                  </a:outerShdw>
                </a:effectLst>
                <a:ea typeface="ＭＳ Ｐゴシック" charset="-128"/>
              </a:rPr>
              <a:t>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150 mg/</a:t>
            </a:r>
            <a:r>
              <a:rPr lang="en-US" sz="2400" dirty="0" err="1" smtClean="0">
                <a:effectLst>
                  <a:outerShdw blurRad="38100" dist="38100" dir="2700000" algn="tl">
                    <a:srgbClr val="0064E2"/>
                  </a:outerShdw>
                </a:effectLst>
                <a:ea typeface="ＭＳ Ｐゴシック" charset="-128"/>
              </a:rPr>
              <a:t>dL</a:t>
            </a:r>
            <a:endParaRPr lang="en-US" sz="2400" dirty="0" smtClean="0">
              <a:effectLst>
                <a:outerShdw blurRad="38100" dist="38100" dir="2700000" algn="tl">
                  <a:srgbClr val="0064E2"/>
                </a:outerShdw>
              </a:effectLst>
              <a:ea typeface="ＭＳ Ｐゴシック" charset="-128"/>
            </a:endParaRPr>
          </a:p>
          <a:p>
            <a:pPr lvl="1">
              <a:buFont typeface="Wingdings" charset="2"/>
              <a:buChar char=""/>
              <a:defRPr/>
            </a:pPr>
            <a:r>
              <a:rPr lang="tr-TR" sz="2400" dirty="0" smtClean="0">
                <a:effectLst>
                  <a:outerShdw blurRad="38100" dist="38100" dir="2700000" algn="tl">
                    <a:srgbClr val="0064E2"/>
                  </a:outerShdw>
                </a:effectLst>
                <a:ea typeface="ＭＳ Ｐゴシック" charset="-128"/>
              </a:rPr>
              <a:t>Azalmış HDL </a:t>
            </a:r>
            <a:r>
              <a:rPr lang="tr-TR" sz="2400" dirty="0" err="1" smtClean="0">
                <a:effectLst>
                  <a:outerShdw blurRad="38100" dist="38100" dir="2700000" algn="tl">
                    <a:srgbClr val="0064E2"/>
                  </a:outerShdw>
                </a:effectLst>
                <a:ea typeface="ＭＳ Ｐゴシック" charset="-128"/>
              </a:rPr>
              <a:t>kolsterol</a:t>
            </a:r>
            <a:r>
              <a:rPr lang="tr-TR" sz="2400" dirty="0" smtClean="0">
                <a:effectLst>
                  <a:outerShdw blurRad="38100" dist="38100" dir="2700000" algn="tl">
                    <a:srgbClr val="0064E2"/>
                  </a:outerShdw>
                </a:effectLst>
                <a:ea typeface="ＭＳ Ｐゴシック" charset="-128"/>
              </a:rPr>
              <a:t> </a:t>
            </a:r>
            <a:r>
              <a:rPr lang="en-US" sz="2400" dirty="0" smtClean="0">
                <a:effectLst>
                  <a:outerShdw blurRad="38100" dist="38100" dir="2700000" algn="tl">
                    <a:srgbClr val="0064E2"/>
                  </a:outerShdw>
                </a:effectLst>
                <a:ea typeface="ＭＳ Ｐゴシック" charset="-128"/>
              </a:rPr>
              <a:t>: </a:t>
            </a:r>
            <a:r>
              <a:rPr lang="tr-TR" sz="2400" dirty="0" smtClean="0">
                <a:effectLst>
                  <a:outerShdw blurRad="38100" dist="38100" dir="2700000" algn="tl">
                    <a:srgbClr val="0064E2"/>
                  </a:outerShdw>
                </a:effectLst>
                <a:ea typeface="ＭＳ Ｐゴシック" charset="-128"/>
              </a:rPr>
              <a:t>erkek</a:t>
            </a:r>
            <a:r>
              <a:rPr lang="en-US" sz="2400" dirty="0" smtClean="0">
                <a:effectLst>
                  <a:outerShdw blurRad="38100" dist="38100" dir="2700000" algn="tl">
                    <a:srgbClr val="0064E2"/>
                  </a:outerShdw>
                </a:effectLst>
                <a:ea typeface="ＭＳ Ｐゴシック" charset="-128"/>
              </a:rPr>
              <a:t> &lt; 40 mg/</a:t>
            </a:r>
            <a:r>
              <a:rPr lang="en-US" sz="2400" dirty="0" err="1" smtClean="0">
                <a:effectLst>
                  <a:outerShdw blurRad="38100" dist="38100" dir="2700000" algn="tl">
                    <a:srgbClr val="0064E2"/>
                  </a:outerShdw>
                </a:effectLst>
                <a:ea typeface="ＭＳ Ｐゴシック" charset="-128"/>
              </a:rPr>
              <a:t>dL</a:t>
            </a:r>
            <a:r>
              <a:rPr lang="en-US" sz="2400" dirty="0" smtClean="0">
                <a:effectLst>
                  <a:outerShdw blurRad="38100" dist="38100" dir="2700000" algn="tl">
                    <a:srgbClr val="0064E2"/>
                  </a:outerShdw>
                </a:effectLst>
                <a:ea typeface="ＭＳ Ｐゴシック" charset="-128"/>
              </a:rPr>
              <a:t> </a:t>
            </a:r>
            <a:r>
              <a:rPr lang="tr-TR" sz="2400" dirty="0" smtClean="0">
                <a:effectLst>
                  <a:outerShdw blurRad="38100" dist="38100" dir="2700000" algn="tl">
                    <a:srgbClr val="0064E2"/>
                  </a:outerShdw>
                </a:effectLst>
                <a:ea typeface="ＭＳ Ｐゴシック" charset="-128"/>
              </a:rPr>
              <a:t>kadın </a:t>
            </a:r>
            <a:r>
              <a:rPr lang="en-US" sz="2400" dirty="0" smtClean="0">
                <a:effectLst>
                  <a:outerShdw blurRad="38100" dist="38100" dir="2700000" algn="tl">
                    <a:srgbClr val="0064E2"/>
                  </a:outerShdw>
                </a:effectLst>
                <a:ea typeface="ＭＳ Ｐゴシック" charset="-128"/>
              </a:rPr>
              <a:t>&lt; 50 mg/</a:t>
            </a:r>
            <a:r>
              <a:rPr lang="en-US" sz="2400" dirty="0" err="1" smtClean="0">
                <a:effectLst>
                  <a:outerShdw blurRad="38100" dist="38100" dir="2700000" algn="tl">
                    <a:srgbClr val="0064E2"/>
                  </a:outerShdw>
                </a:effectLst>
                <a:ea typeface="ＭＳ Ｐゴシック" charset="-128"/>
              </a:rPr>
              <a:t>dL</a:t>
            </a:r>
            <a:endParaRPr lang="en-US" sz="2400" dirty="0" smtClean="0">
              <a:effectLst>
                <a:outerShdw blurRad="38100" dist="38100" dir="2700000" algn="tl">
                  <a:srgbClr val="0064E2"/>
                </a:outerShdw>
              </a:effectLst>
              <a:ea typeface="ＭＳ Ｐゴシック" charset="-128"/>
            </a:endParaRPr>
          </a:p>
          <a:p>
            <a:pPr lvl="1">
              <a:buFont typeface="Wingdings" charset="2"/>
              <a:buChar char=""/>
              <a:defRPr/>
            </a:pPr>
            <a:r>
              <a:rPr lang="en-US" sz="2400" dirty="0" smtClean="0">
                <a:effectLst>
                  <a:outerShdw blurRad="38100" dist="38100" dir="2700000" algn="tl">
                    <a:srgbClr val="0064E2"/>
                  </a:outerShdw>
                </a:effectLst>
                <a:ea typeface="ＭＳ Ｐゴシック" charset="-128"/>
              </a:rPr>
              <a:t>H</a:t>
            </a:r>
            <a:r>
              <a:rPr lang="tr-TR" sz="2400" dirty="0" smtClean="0">
                <a:effectLst>
                  <a:outerShdw blurRad="38100" dist="38100" dir="2700000" algn="tl">
                    <a:srgbClr val="0064E2"/>
                  </a:outerShdw>
                </a:effectLst>
                <a:ea typeface="ＭＳ Ｐゴシック" charset="-128"/>
              </a:rPr>
              <a:t>i</a:t>
            </a:r>
            <a:r>
              <a:rPr lang="en-US" sz="2400" dirty="0" smtClean="0">
                <a:effectLst>
                  <a:outerShdw blurRad="38100" dist="38100" dir="2700000" algn="tl">
                    <a:srgbClr val="0064E2"/>
                  </a:outerShdw>
                </a:effectLst>
                <a:ea typeface="ＭＳ Ｐゴシック" charset="-128"/>
              </a:rPr>
              <a:t>pert</a:t>
            </a:r>
            <a:r>
              <a:rPr lang="tr-TR" sz="2400" dirty="0" smtClean="0">
                <a:effectLst>
                  <a:outerShdw blurRad="38100" dist="38100" dir="2700000" algn="tl">
                    <a:srgbClr val="0064E2"/>
                  </a:outerShdw>
                </a:effectLst>
                <a:ea typeface="ＭＳ Ｐゴシック" charset="-128"/>
              </a:rPr>
              <a:t>a</a:t>
            </a:r>
            <a:r>
              <a:rPr lang="en-US" sz="2400" dirty="0" err="1" smtClean="0">
                <a:effectLst>
                  <a:outerShdw blurRad="38100" dist="38100" dir="2700000" algn="tl">
                    <a:srgbClr val="0064E2"/>
                  </a:outerShdw>
                </a:effectLst>
                <a:ea typeface="ＭＳ Ｐゴシック" charset="-128"/>
              </a:rPr>
              <a:t>nsi</a:t>
            </a:r>
            <a:r>
              <a:rPr lang="tr-TR" sz="2400" dirty="0" smtClean="0">
                <a:effectLst>
                  <a:outerShdw blurRad="38100" dist="38100" dir="2700000" algn="tl">
                    <a:srgbClr val="0064E2"/>
                  </a:outerShdw>
                </a:effectLst>
                <a:ea typeface="ＭＳ Ｐゴシック" charset="-128"/>
              </a:rPr>
              <a:t>y</a:t>
            </a:r>
            <a:r>
              <a:rPr lang="en-US" sz="2400" dirty="0" smtClean="0">
                <a:effectLst>
                  <a:outerShdw blurRad="38100" dist="38100" dir="2700000" algn="tl">
                    <a:srgbClr val="0064E2"/>
                  </a:outerShdw>
                </a:effectLst>
                <a:ea typeface="ＭＳ Ｐゴシック" charset="-128"/>
              </a:rPr>
              <a:t>on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130/85</a:t>
            </a:r>
          </a:p>
          <a:p>
            <a:pPr lvl="1">
              <a:buFont typeface="Wingdings" charset="2"/>
              <a:buChar char=""/>
              <a:defRPr/>
            </a:pPr>
            <a:r>
              <a:rPr lang="tr-TR" sz="2400" dirty="0" smtClean="0">
                <a:effectLst>
                  <a:outerShdw blurRad="38100" dist="38100" dir="2700000" algn="tl">
                    <a:srgbClr val="0064E2"/>
                  </a:outerShdw>
                </a:effectLst>
                <a:ea typeface="ＭＳ Ｐゴシック" charset="-128"/>
              </a:rPr>
              <a:t>Bozulmuş Açlık Şekeri </a:t>
            </a:r>
            <a:r>
              <a:rPr lang="en-US" sz="2400" dirty="0" smtClean="0">
                <a:effectLst>
                  <a:outerShdw blurRad="38100" dist="38100" dir="2700000" algn="tl">
                    <a:srgbClr val="0064E2"/>
                  </a:outerShdw>
                </a:effectLst>
                <a:ea typeface="ＭＳ Ｐゴシック" charset="-128"/>
              </a:rPr>
              <a:t> </a:t>
            </a:r>
            <a:r>
              <a:rPr lang="en-US" sz="2400" u="sng" dirty="0" smtClean="0">
                <a:effectLst>
                  <a:outerShdw blurRad="38100" dist="38100" dir="2700000" algn="tl">
                    <a:srgbClr val="0064E2"/>
                  </a:outerShdw>
                </a:effectLst>
                <a:ea typeface="ＭＳ Ｐゴシック" charset="-128"/>
              </a:rPr>
              <a:t>&gt;</a:t>
            </a:r>
            <a:r>
              <a:rPr lang="en-US" sz="2400" dirty="0" smtClean="0">
                <a:effectLst>
                  <a:outerShdw blurRad="38100" dist="38100" dir="2700000" algn="tl">
                    <a:srgbClr val="0064E2"/>
                  </a:outerShdw>
                </a:effectLst>
                <a:ea typeface="ＭＳ Ｐゴシック" charset="-128"/>
              </a:rPr>
              <a:t> 100 mg/</a:t>
            </a:r>
            <a:r>
              <a:rPr lang="en-US" sz="2400" dirty="0" err="1" smtClean="0">
                <a:effectLst>
                  <a:outerShdw blurRad="38100" dist="38100" dir="2700000" algn="tl">
                    <a:srgbClr val="0064E2"/>
                  </a:outerShdw>
                </a:effectLst>
                <a:ea typeface="ＭＳ Ｐゴシック" charset="-128"/>
              </a:rPr>
              <a:t>dL</a:t>
            </a:r>
            <a:endParaRPr lang="en-US" sz="2400" dirty="0" smtClean="0">
              <a:effectLst>
                <a:outerShdw blurRad="38100" dist="38100" dir="2700000" algn="tl">
                  <a:srgbClr val="0064E2"/>
                </a:outerShdw>
              </a:effectLst>
              <a:ea typeface="ＭＳ Ｐゴシック" charset="-128"/>
            </a:endParaRPr>
          </a:p>
          <a:p>
            <a:pPr lvl="1">
              <a:buFont typeface="Wingdings" charset="2"/>
              <a:buChar char=""/>
              <a:defRPr/>
            </a:pPr>
            <a:endParaRPr lang="en-US" sz="2400" u="sng" dirty="0" smtClean="0">
              <a:effectLst>
                <a:outerShdw blurRad="38100" dist="38100" dir="2700000" algn="tl">
                  <a:srgbClr val="0064E2"/>
                </a:outerShdw>
              </a:effectLst>
              <a:ea typeface="ＭＳ Ｐゴシック" charset="-128"/>
            </a:endParaRPr>
          </a:p>
        </p:txBody>
      </p:sp>
    </p:spTree>
    <p:extLst>
      <p:ext uri="{BB962C8B-B14F-4D97-AF65-F5344CB8AC3E}">
        <p14:creationId xmlns:p14="http://schemas.microsoft.com/office/powerpoint/2010/main" xmlns="" val="279739449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tr-TR" smtClean="0">
                <a:solidFill>
                  <a:srgbClr val="FFFF00"/>
                </a:solidFill>
                <a:ea typeface="ＭＳ Ｐゴシック" charset="-128"/>
              </a:rPr>
              <a:t>Measurement and Definition</a:t>
            </a:r>
          </a:p>
        </p:txBody>
      </p:sp>
      <p:sp>
        <p:nvSpPr>
          <p:cNvPr id="25603" name="Rectangle 3"/>
          <p:cNvSpPr>
            <a:spLocks noGrp="1" noChangeArrowheads="1"/>
          </p:cNvSpPr>
          <p:nvPr>
            <p:ph type="body" idx="1"/>
          </p:nvPr>
        </p:nvSpPr>
        <p:spPr>
          <a:xfrm>
            <a:off x="992188" y="1306513"/>
            <a:ext cx="7772400" cy="4114800"/>
          </a:xfrm>
        </p:spPr>
        <p:txBody>
          <a:bodyPr/>
          <a:lstStyle/>
          <a:p>
            <a:pPr lvl="1">
              <a:lnSpc>
                <a:spcPct val="80000"/>
              </a:lnSpc>
            </a:pPr>
            <a:r>
              <a:rPr lang="en-US" altLang="tr-TR" sz="3600" dirty="0" smtClean="0">
                <a:solidFill>
                  <a:srgbClr val="FFFFFF"/>
                </a:solidFill>
                <a:ea typeface="ＭＳ Ｐゴシック" charset="-128"/>
              </a:rPr>
              <a:t>Distribution of body fat. </a:t>
            </a:r>
          </a:p>
          <a:p>
            <a:pPr lvl="2">
              <a:lnSpc>
                <a:spcPct val="80000"/>
              </a:lnSpc>
            </a:pPr>
            <a:r>
              <a:rPr lang="en-US" altLang="tr-TR" sz="3600" dirty="0" smtClean="0">
                <a:solidFill>
                  <a:srgbClr val="FFFFFF"/>
                </a:solidFill>
                <a:ea typeface="ＭＳ Ｐゴシック" charset="-128"/>
              </a:rPr>
              <a:t>Visceral adiposity </a:t>
            </a:r>
            <a:endParaRPr lang="tr-TR" altLang="tr-TR" sz="3600" dirty="0" smtClean="0">
              <a:solidFill>
                <a:srgbClr val="FFFFFF"/>
              </a:solidFill>
              <a:ea typeface="ＭＳ Ｐゴシック" charset="-128"/>
            </a:endParaRPr>
          </a:p>
          <a:p>
            <a:pPr lvl="1">
              <a:lnSpc>
                <a:spcPct val="90000"/>
              </a:lnSpc>
            </a:pPr>
            <a:r>
              <a:rPr lang="en-US" altLang="tr-TR" sz="2000" dirty="0">
                <a:solidFill>
                  <a:srgbClr val="FFFFFF"/>
                </a:solidFill>
                <a:ea typeface="ＭＳ Ｐゴシック" charset="-128"/>
              </a:rPr>
              <a:t>Waist : hip ratio</a:t>
            </a:r>
          </a:p>
          <a:p>
            <a:pPr lvl="1">
              <a:lnSpc>
                <a:spcPct val="90000"/>
              </a:lnSpc>
            </a:pPr>
            <a:r>
              <a:rPr lang="en-US" altLang="tr-TR" sz="2000" dirty="0">
                <a:solidFill>
                  <a:srgbClr val="FFFFFF"/>
                </a:solidFill>
                <a:ea typeface="ＭＳ Ｐゴシック" charset="-128"/>
              </a:rPr>
              <a:t>Waist circumference</a:t>
            </a:r>
          </a:p>
          <a:p>
            <a:pPr lvl="2">
              <a:lnSpc>
                <a:spcPct val="90000"/>
              </a:lnSpc>
            </a:pPr>
            <a:r>
              <a:rPr lang="en-US" altLang="tr-TR" sz="2000" dirty="0">
                <a:solidFill>
                  <a:srgbClr val="FFFFFF"/>
                </a:solidFill>
                <a:ea typeface="ＭＳ Ｐゴシック" charset="-128"/>
              </a:rPr>
              <a:t>(88 cm) in women</a:t>
            </a:r>
          </a:p>
          <a:p>
            <a:pPr lvl="2">
              <a:lnSpc>
                <a:spcPct val="90000"/>
              </a:lnSpc>
            </a:pPr>
            <a:r>
              <a:rPr lang="en-US" altLang="tr-TR" sz="2000" dirty="0">
                <a:solidFill>
                  <a:srgbClr val="FFFFFF"/>
                </a:solidFill>
                <a:ea typeface="ＭＳ Ｐゴシック" charset="-128"/>
              </a:rPr>
              <a:t>(102 cm) in men </a:t>
            </a:r>
          </a:p>
          <a:p>
            <a:pPr lvl="2">
              <a:lnSpc>
                <a:spcPct val="80000"/>
              </a:lnSpc>
            </a:pPr>
            <a:endParaRPr lang="en-US" altLang="tr-TR" sz="3600" dirty="0" smtClean="0">
              <a:solidFill>
                <a:srgbClr val="FFFFFF"/>
              </a:solidFill>
              <a:ea typeface="ＭＳ Ｐゴシック" charset="-128"/>
            </a:endParaRPr>
          </a:p>
        </p:txBody>
      </p:sp>
    </p:spTree>
    <p:extLst>
      <p:ext uri="{BB962C8B-B14F-4D97-AF65-F5344CB8AC3E}">
        <p14:creationId xmlns:p14="http://schemas.microsoft.com/office/powerpoint/2010/main" xmlns="" val="30168628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idx="4294967295"/>
          </p:nvPr>
        </p:nvSpPr>
        <p:spPr>
          <a:xfrm>
            <a:off x="381000" y="228600"/>
            <a:ext cx="8229600" cy="1143000"/>
          </a:xfrm>
        </p:spPr>
        <p:txBody>
          <a:bodyPr>
            <a:normAutofit fontScale="90000"/>
          </a:bodyPr>
          <a:lstStyle/>
          <a:p>
            <a:pPr eaLnBrk="1" fontAlgn="auto" hangingPunct="1">
              <a:spcAft>
                <a:spcPts val="0"/>
              </a:spcAft>
              <a:defRPr/>
            </a:pPr>
            <a:r>
              <a:rPr lang="en-US" sz="2800" dirty="0">
                <a:effectLst>
                  <a:outerShdw blurRad="38100" dist="38100" dir="2700000" algn="tl">
                    <a:srgbClr val="000000"/>
                  </a:outerShdw>
                </a:effectLst>
              </a:rPr>
              <a:t/>
            </a:r>
            <a:br>
              <a:rPr lang="en-US" sz="2800" dirty="0">
                <a:effectLst>
                  <a:outerShdw blurRad="38100" dist="38100" dir="2700000" algn="tl">
                    <a:srgbClr val="000000"/>
                  </a:outerShdw>
                </a:effectLst>
              </a:rPr>
            </a:br>
            <a:r>
              <a:rPr lang="en-US" sz="2800" dirty="0">
                <a:solidFill>
                  <a:srgbClr val="FFFF00"/>
                </a:solidFill>
                <a:effectLst>
                  <a:outerShdw blurRad="38100" dist="38100" dir="2700000" algn="tl">
                    <a:srgbClr val="000000"/>
                  </a:outerShdw>
                </a:effectLst>
              </a:rPr>
              <a:t>LDL-C </a:t>
            </a:r>
            <a:r>
              <a:rPr lang="tr-TR" sz="2800" dirty="0" smtClean="0">
                <a:solidFill>
                  <a:srgbClr val="FFFF00"/>
                </a:solidFill>
                <a:effectLst>
                  <a:outerShdw blurRad="38100" dist="38100" dir="2700000" algn="tl">
                    <a:srgbClr val="000000"/>
                  </a:outerShdw>
                </a:effectLst>
              </a:rPr>
              <a:t>düşürmek ve KKH rölatif riski arasındaki ilişki </a:t>
            </a:r>
            <a:endParaRPr lang="en-US" sz="2800" dirty="0">
              <a:solidFill>
                <a:srgbClr val="FFFF00"/>
              </a:solidFill>
              <a:effectLst>
                <a:outerShdw blurRad="38100" dist="38100" dir="2700000" algn="tl">
                  <a:srgbClr val="000000"/>
                </a:outerShdw>
              </a:effectLst>
            </a:endParaRPr>
          </a:p>
        </p:txBody>
      </p:sp>
      <p:sp>
        <p:nvSpPr>
          <p:cNvPr id="47107" name="Rectangle 3"/>
          <p:cNvSpPr>
            <a:spLocks noChangeArrowheads="1"/>
          </p:cNvSpPr>
          <p:nvPr/>
        </p:nvSpPr>
        <p:spPr bwMode="auto">
          <a:xfrm>
            <a:off x="228600" y="6248400"/>
            <a:ext cx="8691563" cy="439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80000"/>
              </a:lnSpc>
              <a:spcBef>
                <a:spcPct val="25000"/>
              </a:spcBef>
            </a:pPr>
            <a:endParaRPr lang="en-US" altLang="tr-TR" sz="1400">
              <a:latin typeface="Tahoma" pitchFamily="34" charset="0"/>
            </a:endParaRPr>
          </a:p>
          <a:p>
            <a:pPr>
              <a:lnSpc>
                <a:spcPct val="80000"/>
              </a:lnSpc>
              <a:spcBef>
                <a:spcPct val="25000"/>
              </a:spcBef>
            </a:pPr>
            <a:r>
              <a:rPr lang="en-US" altLang="tr-TR" sz="1400">
                <a:latin typeface="Tahoma" pitchFamily="34" charset="0"/>
              </a:rPr>
              <a:t>Robinson JG et al. </a:t>
            </a:r>
            <a:r>
              <a:rPr lang="en-US" altLang="tr-TR" sz="1400" i="1">
                <a:latin typeface="Tahoma" pitchFamily="34" charset="0"/>
              </a:rPr>
              <a:t>J Am Coll Cardiol.</a:t>
            </a:r>
            <a:r>
              <a:rPr lang="en-US" altLang="tr-TR" sz="1400">
                <a:latin typeface="Tahoma" pitchFamily="34" charset="0"/>
              </a:rPr>
              <a:t> 2005;46:1855–1862.</a:t>
            </a:r>
          </a:p>
        </p:txBody>
      </p:sp>
      <p:grpSp>
        <p:nvGrpSpPr>
          <p:cNvPr id="47108" name="Group 4"/>
          <p:cNvGrpSpPr>
            <a:grpSpLocks/>
          </p:cNvGrpSpPr>
          <p:nvPr/>
        </p:nvGrpSpPr>
        <p:grpSpPr bwMode="auto">
          <a:xfrm>
            <a:off x="1219200" y="1828800"/>
            <a:ext cx="6224588" cy="4381500"/>
            <a:chOff x="774" y="833"/>
            <a:chExt cx="3867" cy="2444"/>
          </a:xfrm>
        </p:grpSpPr>
        <p:sp>
          <p:nvSpPr>
            <p:cNvPr id="47115" name="Text Box 5"/>
            <p:cNvSpPr txBox="1">
              <a:spLocks noChangeArrowheads="1"/>
            </p:cNvSpPr>
            <p:nvPr/>
          </p:nvSpPr>
          <p:spPr bwMode="invGray">
            <a:xfrm>
              <a:off x="1746" y="2966"/>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15</a:t>
              </a:r>
            </a:p>
          </p:txBody>
        </p:sp>
        <p:sp>
          <p:nvSpPr>
            <p:cNvPr id="47116" name="Text Box 6"/>
            <p:cNvSpPr txBox="1">
              <a:spLocks noChangeArrowheads="1"/>
            </p:cNvSpPr>
            <p:nvPr/>
          </p:nvSpPr>
          <p:spPr bwMode="invGray">
            <a:xfrm>
              <a:off x="2274" y="2966"/>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20</a:t>
              </a:r>
            </a:p>
          </p:txBody>
        </p:sp>
        <p:sp>
          <p:nvSpPr>
            <p:cNvPr id="47117" name="Text Box 7"/>
            <p:cNvSpPr txBox="1">
              <a:spLocks noChangeArrowheads="1"/>
            </p:cNvSpPr>
            <p:nvPr/>
          </p:nvSpPr>
          <p:spPr bwMode="invGray">
            <a:xfrm>
              <a:off x="2822" y="2966"/>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25</a:t>
              </a:r>
            </a:p>
          </p:txBody>
        </p:sp>
        <p:sp>
          <p:nvSpPr>
            <p:cNvPr id="47118" name="Text Box 8"/>
            <p:cNvSpPr txBox="1">
              <a:spLocks noChangeArrowheads="1"/>
            </p:cNvSpPr>
            <p:nvPr/>
          </p:nvSpPr>
          <p:spPr bwMode="invGray">
            <a:xfrm>
              <a:off x="3372" y="2966"/>
              <a:ext cx="131"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30</a:t>
              </a:r>
            </a:p>
          </p:txBody>
        </p:sp>
        <p:sp>
          <p:nvSpPr>
            <p:cNvPr id="47119" name="Text Box 9"/>
            <p:cNvSpPr txBox="1">
              <a:spLocks noChangeArrowheads="1"/>
            </p:cNvSpPr>
            <p:nvPr/>
          </p:nvSpPr>
          <p:spPr bwMode="invGray">
            <a:xfrm>
              <a:off x="3911" y="2966"/>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35</a:t>
              </a:r>
            </a:p>
          </p:txBody>
        </p:sp>
        <p:sp>
          <p:nvSpPr>
            <p:cNvPr id="47120" name="Text Box 10"/>
            <p:cNvSpPr txBox="1">
              <a:spLocks noChangeArrowheads="1"/>
            </p:cNvSpPr>
            <p:nvPr/>
          </p:nvSpPr>
          <p:spPr bwMode="invGray">
            <a:xfrm>
              <a:off x="4450" y="2966"/>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600">
                  <a:latin typeface="Tahoma" pitchFamily="34" charset="0"/>
                </a:rPr>
                <a:t>40</a:t>
              </a:r>
            </a:p>
          </p:txBody>
        </p:sp>
        <p:sp>
          <p:nvSpPr>
            <p:cNvPr id="47121" name="Rectangle 11"/>
            <p:cNvSpPr>
              <a:spLocks noChangeArrowheads="1"/>
            </p:cNvSpPr>
            <p:nvPr/>
          </p:nvSpPr>
          <p:spPr bwMode="auto">
            <a:xfrm rot="-5400000">
              <a:off x="785" y="1182"/>
              <a:ext cx="138" cy="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lIns="0" tIns="0" rIns="0" bIns="0">
              <a:spAutoFit/>
            </a:bodyPr>
            <a:lstStyle>
              <a:lvl1pPr defTabSz="893763" eaLnBrk="0" hangingPunct="0">
                <a:defRPr>
                  <a:solidFill>
                    <a:schemeClr val="tx1"/>
                  </a:solidFill>
                  <a:latin typeface="Arial" charset="0"/>
                </a:defRPr>
              </a:lvl1pPr>
              <a:lvl2pPr marL="742950" indent="-285750" defTabSz="893763" eaLnBrk="0" hangingPunct="0">
                <a:defRPr>
                  <a:solidFill>
                    <a:schemeClr val="tx1"/>
                  </a:solidFill>
                  <a:latin typeface="Arial" charset="0"/>
                </a:defRPr>
              </a:lvl2pPr>
              <a:lvl3pPr marL="1143000" indent="-228600" defTabSz="893763" eaLnBrk="0" hangingPunct="0">
                <a:defRPr>
                  <a:solidFill>
                    <a:schemeClr val="tx1"/>
                  </a:solidFill>
                  <a:latin typeface="Arial" charset="0"/>
                </a:defRPr>
              </a:lvl3pPr>
              <a:lvl4pPr marL="1600200" indent="-228600" defTabSz="893763" eaLnBrk="0" hangingPunct="0">
                <a:defRPr>
                  <a:solidFill>
                    <a:schemeClr val="tx1"/>
                  </a:solidFill>
                  <a:latin typeface="Arial" charset="0"/>
                </a:defRPr>
              </a:lvl4pPr>
              <a:lvl5pPr marL="2057400" indent="-228600" defTabSz="893763" eaLnBrk="0" hangingPunct="0">
                <a:defRPr>
                  <a:solidFill>
                    <a:schemeClr val="tx1"/>
                  </a:solidFill>
                  <a:latin typeface="Arial" charset="0"/>
                </a:defRPr>
              </a:lvl5pPr>
              <a:lvl6pPr marL="2514600" indent="-228600" defTabSz="893763" eaLnBrk="0" fontAlgn="base" hangingPunct="0">
                <a:spcBef>
                  <a:spcPct val="0"/>
                </a:spcBef>
                <a:spcAft>
                  <a:spcPct val="0"/>
                </a:spcAft>
                <a:defRPr>
                  <a:solidFill>
                    <a:schemeClr val="tx1"/>
                  </a:solidFill>
                  <a:latin typeface="Arial" charset="0"/>
                </a:defRPr>
              </a:lvl6pPr>
              <a:lvl7pPr marL="2971800" indent="-228600" defTabSz="893763" eaLnBrk="0" fontAlgn="base" hangingPunct="0">
                <a:spcBef>
                  <a:spcPct val="0"/>
                </a:spcBef>
                <a:spcAft>
                  <a:spcPct val="0"/>
                </a:spcAft>
                <a:defRPr>
                  <a:solidFill>
                    <a:schemeClr val="tx1"/>
                  </a:solidFill>
                  <a:latin typeface="Arial" charset="0"/>
                </a:defRPr>
              </a:lvl7pPr>
              <a:lvl8pPr marL="3429000" indent="-228600" defTabSz="893763" eaLnBrk="0" fontAlgn="base" hangingPunct="0">
                <a:spcBef>
                  <a:spcPct val="0"/>
                </a:spcBef>
                <a:spcAft>
                  <a:spcPct val="0"/>
                </a:spcAft>
                <a:defRPr>
                  <a:solidFill>
                    <a:schemeClr val="tx1"/>
                  </a:solidFill>
                  <a:latin typeface="Arial" charset="0"/>
                </a:defRPr>
              </a:lvl8pPr>
              <a:lvl9pPr marL="3886200" indent="-228600" defTabSz="893763" eaLnBrk="0" fontAlgn="base" hangingPunct="0">
                <a:spcBef>
                  <a:spcPct val="0"/>
                </a:spcBef>
                <a:spcAft>
                  <a:spcPct val="0"/>
                </a:spcAft>
                <a:defRPr>
                  <a:solidFill>
                    <a:schemeClr val="tx1"/>
                  </a:solidFill>
                  <a:latin typeface="Arial" charset="0"/>
                </a:defRPr>
              </a:lvl9pPr>
            </a:lstStyle>
            <a:p>
              <a:endParaRPr lang="tr-TR" altLang="tr-TR" sz="1600">
                <a:solidFill>
                  <a:srgbClr val="FFFFFF"/>
                </a:solidFill>
                <a:latin typeface="Tahoma" pitchFamily="34" charset="0"/>
              </a:endParaRPr>
            </a:p>
          </p:txBody>
        </p:sp>
        <p:sp>
          <p:nvSpPr>
            <p:cNvPr id="47122" name="Freeform 12"/>
            <p:cNvSpPr>
              <a:spLocks/>
            </p:cNvSpPr>
            <p:nvPr/>
          </p:nvSpPr>
          <p:spPr bwMode="invGray">
            <a:xfrm>
              <a:off x="1485" y="1970"/>
              <a:ext cx="3156" cy="433"/>
            </a:xfrm>
            <a:custGeom>
              <a:avLst/>
              <a:gdLst>
                <a:gd name="T0" fmla="*/ 0 w 2943"/>
                <a:gd name="T1" fmla="*/ 3 h 556"/>
                <a:gd name="T2" fmla="*/ 12769 w 2943"/>
                <a:gd name="T3" fmla="*/ 0 h 556"/>
                <a:gd name="T4" fmla="*/ 0 60000 65536"/>
                <a:gd name="T5" fmla="*/ 0 60000 65536"/>
                <a:gd name="T6" fmla="*/ 0 w 2943"/>
                <a:gd name="T7" fmla="*/ 0 h 556"/>
                <a:gd name="T8" fmla="*/ 2943 w 2943"/>
                <a:gd name="T9" fmla="*/ 556 h 556"/>
              </a:gdLst>
              <a:ahLst/>
              <a:cxnLst>
                <a:cxn ang="T4">
                  <a:pos x="T0" y="T1"/>
                </a:cxn>
                <a:cxn ang="T5">
                  <a:pos x="T2" y="T3"/>
                </a:cxn>
              </a:cxnLst>
              <a:rect l="T6" t="T7" r="T8" b="T9"/>
              <a:pathLst>
                <a:path w="2943" h="556">
                  <a:moveTo>
                    <a:pt x="0" y="556"/>
                  </a:moveTo>
                  <a:cubicBezTo>
                    <a:pt x="571" y="359"/>
                    <a:pt x="1901" y="90"/>
                    <a:pt x="2943" y="0"/>
                  </a:cubicBezTo>
                </a:path>
              </a:pathLst>
            </a:cu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lstStyle/>
            <a:p>
              <a:endParaRPr lang="tr-TR"/>
            </a:p>
          </p:txBody>
        </p:sp>
        <p:sp>
          <p:nvSpPr>
            <p:cNvPr id="47123" name="Freeform 13"/>
            <p:cNvSpPr>
              <a:spLocks/>
            </p:cNvSpPr>
            <p:nvPr/>
          </p:nvSpPr>
          <p:spPr bwMode="invGray">
            <a:xfrm>
              <a:off x="1491" y="1764"/>
              <a:ext cx="3150" cy="346"/>
            </a:xfrm>
            <a:custGeom>
              <a:avLst/>
              <a:gdLst>
                <a:gd name="T0" fmla="*/ 0 w 2938"/>
                <a:gd name="T1" fmla="*/ 2 h 446"/>
                <a:gd name="T2" fmla="*/ 6553 w 2938"/>
                <a:gd name="T3" fmla="*/ 2 h 446"/>
                <a:gd name="T4" fmla="*/ 12687 w 2938"/>
                <a:gd name="T5" fmla="*/ 0 h 446"/>
                <a:gd name="T6" fmla="*/ 0 60000 65536"/>
                <a:gd name="T7" fmla="*/ 0 60000 65536"/>
                <a:gd name="T8" fmla="*/ 0 60000 65536"/>
                <a:gd name="T9" fmla="*/ 0 w 2938"/>
                <a:gd name="T10" fmla="*/ 0 h 446"/>
                <a:gd name="T11" fmla="*/ 2938 w 2938"/>
                <a:gd name="T12" fmla="*/ 446 h 446"/>
              </a:gdLst>
              <a:ahLst/>
              <a:cxnLst>
                <a:cxn ang="T6">
                  <a:pos x="T0" y="T1"/>
                </a:cxn>
                <a:cxn ang="T7">
                  <a:pos x="T2" y="T3"/>
                </a:cxn>
                <a:cxn ang="T8">
                  <a:pos x="T4" y="T5"/>
                </a:cxn>
              </a:cxnLst>
              <a:rect l="T9" t="T10" r="T11" b="T12"/>
              <a:pathLst>
                <a:path w="2938" h="446">
                  <a:moveTo>
                    <a:pt x="0" y="446"/>
                  </a:moveTo>
                  <a:cubicBezTo>
                    <a:pt x="253" y="417"/>
                    <a:pt x="994" y="360"/>
                    <a:pt x="1517" y="269"/>
                  </a:cubicBezTo>
                  <a:cubicBezTo>
                    <a:pt x="2011" y="182"/>
                    <a:pt x="2642" y="56"/>
                    <a:pt x="2938" y="0"/>
                  </a:cubicBezTo>
                </a:path>
              </a:pathLst>
            </a:cu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lstStyle/>
            <a:p>
              <a:endParaRPr lang="tr-TR"/>
            </a:p>
          </p:txBody>
        </p:sp>
        <p:sp>
          <p:nvSpPr>
            <p:cNvPr id="47124" name="Freeform 14"/>
            <p:cNvSpPr>
              <a:spLocks/>
            </p:cNvSpPr>
            <p:nvPr/>
          </p:nvSpPr>
          <p:spPr bwMode="invGray">
            <a:xfrm>
              <a:off x="1496" y="1873"/>
              <a:ext cx="3131" cy="376"/>
            </a:xfrm>
            <a:custGeom>
              <a:avLst/>
              <a:gdLst>
                <a:gd name="T0" fmla="*/ 0 w 2920"/>
                <a:gd name="T1" fmla="*/ 2 h 482"/>
                <a:gd name="T2" fmla="*/ 12639 w 2920"/>
                <a:gd name="T3" fmla="*/ 0 h 482"/>
                <a:gd name="T4" fmla="*/ 0 60000 65536"/>
                <a:gd name="T5" fmla="*/ 0 60000 65536"/>
                <a:gd name="T6" fmla="*/ 0 w 2920"/>
                <a:gd name="T7" fmla="*/ 0 h 482"/>
                <a:gd name="T8" fmla="*/ 2920 w 2920"/>
                <a:gd name="T9" fmla="*/ 482 h 482"/>
              </a:gdLst>
              <a:ahLst/>
              <a:cxnLst>
                <a:cxn ang="T4">
                  <a:pos x="T0" y="T1"/>
                </a:cxn>
                <a:cxn ang="T5">
                  <a:pos x="T2" y="T3"/>
                </a:cxn>
              </a:cxnLst>
              <a:rect l="T6" t="T7" r="T8" b="T9"/>
              <a:pathLst>
                <a:path w="2920" h="482">
                  <a:moveTo>
                    <a:pt x="0" y="482"/>
                  </a:moveTo>
                  <a:cubicBezTo>
                    <a:pt x="568" y="345"/>
                    <a:pt x="2311" y="99"/>
                    <a:pt x="2920" y="0"/>
                  </a:cubicBezTo>
                </a:path>
              </a:pathLst>
            </a:custGeom>
            <a:noFill/>
            <a:ln w="28575">
              <a:solidFill>
                <a:schemeClr val="tx1"/>
              </a:solidFill>
              <a:prstDash val="dash"/>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lstStyle/>
            <a:p>
              <a:endParaRPr lang="tr-TR"/>
            </a:p>
          </p:txBody>
        </p:sp>
        <p:sp>
          <p:nvSpPr>
            <p:cNvPr id="47125" name="Line 15"/>
            <p:cNvSpPr>
              <a:spLocks noChangeShapeType="1"/>
            </p:cNvSpPr>
            <p:nvPr/>
          </p:nvSpPr>
          <p:spPr bwMode="invGray">
            <a:xfrm flipV="1">
              <a:off x="1491" y="1792"/>
              <a:ext cx="3136" cy="455"/>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26" name="Line 16"/>
            <p:cNvSpPr>
              <a:spLocks noChangeShapeType="1"/>
            </p:cNvSpPr>
            <p:nvPr/>
          </p:nvSpPr>
          <p:spPr bwMode="invGray">
            <a:xfrm>
              <a:off x="1482" y="2889"/>
              <a:ext cx="3155" cy="1"/>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nvGrpSpPr>
            <p:cNvPr id="47127" name="Group 17"/>
            <p:cNvGrpSpPr>
              <a:grpSpLocks/>
            </p:cNvGrpSpPr>
            <p:nvPr/>
          </p:nvGrpSpPr>
          <p:grpSpPr bwMode="auto">
            <a:xfrm>
              <a:off x="1435" y="889"/>
              <a:ext cx="55" cy="1999"/>
              <a:chOff x="1550" y="1167"/>
              <a:chExt cx="57" cy="2567"/>
            </a:xfrm>
          </p:grpSpPr>
          <p:sp>
            <p:nvSpPr>
              <p:cNvPr id="47271" name="Line 18"/>
              <p:cNvSpPr>
                <a:spLocks noChangeShapeType="1"/>
              </p:cNvSpPr>
              <p:nvPr/>
            </p:nvSpPr>
            <p:spPr bwMode="invGray">
              <a:xfrm rot="-5400000">
                <a:off x="323" y="2451"/>
                <a:ext cx="256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2" name="Line 19"/>
              <p:cNvSpPr>
                <a:spLocks noChangeShapeType="1"/>
              </p:cNvSpPr>
              <p:nvPr/>
            </p:nvSpPr>
            <p:spPr bwMode="invGray">
              <a:xfrm>
                <a:off x="1550" y="3538"/>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3" name="Line 20"/>
              <p:cNvSpPr>
                <a:spLocks noChangeShapeType="1"/>
              </p:cNvSpPr>
              <p:nvPr/>
            </p:nvSpPr>
            <p:spPr bwMode="invGray">
              <a:xfrm>
                <a:off x="1550" y="3139"/>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4" name="Line 21"/>
              <p:cNvSpPr>
                <a:spLocks noChangeShapeType="1"/>
              </p:cNvSpPr>
              <p:nvPr/>
            </p:nvSpPr>
            <p:spPr bwMode="invGray">
              <a:xfrm>
                <a:off x="1550" y="2741"/>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5" name="Line 22"/>
              <p:cNvSpPr>
                <a:spLocks noChangeShapeType="1"/>
              </p:cNvSpPr>
              <p:nvPr/>
            </p:nvSpPr>
            <p:spPr bwMode="invGray">
              <a:xfrm>
                <a:off x="1550" y="2353"/>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6" name="Line 23"/>
              <p:cNvSpPr>
                <a:spLocks noChangeShapeType="1"/>
              </p:cNvSpPr>
              <p:nvPr/>
            </p:nvSpPr>
            <p:spPr bwMode="invGray">
              <a:xfrm>
                <a:off x="1550" y="1955"/>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7" name="Line 24"/>
              <p:cNvSpPr>
                <a:spLocks noChangeShapeType="1"/>
              </p:cNvSpPr>
              <p:nvPr/>
            </p:nvSpPr>
            <p:spPr bwMode="invGray">
              <a:xfrm>
                <a:off x="1550" y="1567"/>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8" name="Line 25"/>
              <p:cNvSpPr>
                <a:spLocks noChangeShapeType="1"/>
              </p:cNvSpPr>
              <p:nvPr/>
            </p:nvSpPr>
            <p:spPr bwMode="invGray">
              <a:xfrm>
                <a:off x="1550" y="1178"/>
                <a:ext cx="52"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128" name="Text Box 26"/>
            <p:cNvSpPr txBox="1">
              <a:spLocks noChangeArrowheads="1"/>
            </p:cNvSpPr>
            <p:nvPr/>
          </p:nvSpPr>
          <p:spPr bwMode="invGray">
            <a:xfrm>
              <a:off x="1190" y="2660"/>
              <a:ext cx="198"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–20</a:t>
              </a:r>
            </a:p>
          </p:txBody>
        </p:sp>
        <p:sp>
          <p:nvSpPr>
            <p:cNvPr id="47129" name="Text Box 27"/>
            <p:cNvSpPr txBox="1">
              <a:spLocks noChangeArrowheads="1"/>
            </p:cNvSpPr>
            <p:nvPr/>
          </p:nvSpPr>
          <p:spPr bwMode="invGray">
            <a:xfrm>
              <a:off x="1322" y="2353"/>
              <a:ext cx="66"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0</a:t>
              </a:r>
            </a:p>
          </p:txBody>
        </p:sp>
        <p:sp>
          <p:nvSpPr>
            <p:cNvPr id="47130" name="Text Box 28"/>
            <p:cNvSpPr txBox="1">
              <a:spLocks noChangeArrowheads="1"/>
            </p:cNvSpPr>
            <p:nvPr/>
          </p:nvSpPr>
          <p:spPr bwMode="invGray">
            <a:xfrm>
              <a:off x="1256" y="2042"/>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20</a:t>
              </a:r>
            </a:p>
          </p:txBody>
        </p:sp>
        <p:sp>
          <p:nvSpPr>
            <p:cNvPr id="47131" name="Text Box 29"/>
            <p:cNvSpPr txBox="1">
              <a:spLocks noChangeArrowheads="1"/>
            </p:cNvSpPr>
            <p:nvPr/>
          </p:nvSpPr>
          <p:spPr bwMode="invGray">
            <a:xfrm>
              <a:off x="1256" y="1741"/>
              <a:ext cx="132" cy="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40</a:t>
              </a:r>
            </a:p>
          </p:txBody>
        </p:sp>
        <p:sp>
          <p:nvSpPr>
            <p:cNvPr id="47132" name="Text Box 30"/>
            <p:cNvSpPr txBox="1">
              <a:spLocks noChangeArrowheads="1"/>
            </p:cNvSpPr>
            <p:nvPr/>
          </p:nvSpPr>
          <p:spPr bwMode="invGray">
            <a:xfrm>
              <a:off x="1256" y="1439"/>
              <a:ext cx="132"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60</a:t>
              </a:r>
            </a:p>
          </p:txBody>
        </p:sp>
        <p:sp>
          <p:nvSpPr>
            <p:cNvPr id="47133" name="Text Box 31"/>
            <p:cNvSpPr txBox="1">
              <a:spLocks noChangeArrowheads="1"/>
            </p:cNvSpPr>
            <p:nvPr/>
          </p:nvSpPr>
          <p:spPr bwMode="invGray">
            <a:xfrm>
              <a:off x="1256" y="1129"/>
              <a:ext cx="132"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80</a:t>
              </a:r>
            </a:p>
          </p:txBody>
        </p:sp>
        <p:sp>
          <p:nvSpPr>
            <p:cNvPr id="47134" name="Text Box 32"/>
            <p:cNvSpPr txBox="1">
              <a:spLocks noChangeArrowheads="1"/>
            </p:cNvSpPr>
            <p:nvPr/>
          </p:nvSpPr>
          <p:spPr bwMode="invGray">
            <a:xfrm>
              <a:off x="1190" y="834"/>
              <a:ext cx="198" cy="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tr-TR" sz="1600">
                  <a:latin typeface="Tahoma" pitchFamily="34" charset="0"/>
                </a:rPr>
                <a:t>100</a:t>
              </a:r>
            </a:p>
          </p:txBody>
        </p:sp>
        <p:sp>
          <p:nvSpPr>
            <p:cNvPr id="47135" name="Text Box 33"/>
            <p:cNvSpPr txBox="1">
              <a:spLocks noChangeArrowheads="1"/>
            </p:cNvSpPr>
            <p:nvPr/>
          </p:nvSpPr>
          <p:spPr bwMode="invGray">
            <a:xfrm>
              <a:off x="2228" y="3121"/>
              <a:ext cx="1661"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a:latin typeface="Tahoma" pitchFamily="34" charset="0"/>
                </a:rPr>
                <a:t>LDL-C </a:t>
              </a:r>
              <a:r>
                <a:rPr lang="tr-TR" altLang="tr-TR">
                  <a:latin typeface="Tahoma" pitchFamily="34" charset="0"/>
                </a:rPr>
                <a:t>azalma </a:t>
              </a:r>
              <a:r>
                <a:rPr lang="en-US" altLang="tr-TR">
                  <a:latin typeface="Tahoma" pitchFamily="34" charset="0"/>
                </a:rPr>
                <a:t>, %</a:t>
              </a:r>
            </a:p>
          </p:txBody>
        </p:sp>
        <p:sp>
          <p:nvSpPr>
            <p:cNvPr id="47136" name="Text Box 34"/>
            <p:cNvSpPr txBox="1">
              <a:spLocks noChangeArrowheads="1"/>
            </p:cNvSpPr>
            <p:nvPr/>
          </p:nvSpPr>
          <p:spPr bwMode="invGray">
            <a:xfrm rot="-5400000">
              <a:off x="-6" y="1717"/>
              <a:ext cx="1925"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a:latin typeface="Tahoma" pitchFamily="34" charset="0"/>
                </a:rPr>
                <a:t>Non</a:t>
              </a:r>
              <a:r>
                <a:rPr lang="tr-TR" altLang="tr-TR">
                  <a:latin typeface="Tahoma" pitchFamily="34" charset="0"/>
                </a:rPr>
                <a:t>-</a:t>
              </a:r>
              <a:r>
                <a:rPr lang="en-US" altLang="tr-TR">
                  <a:latin typeface="Tahoma" pitchFamily="34" charset="0"/>
                </a:rPr>
                <a:t>fatal MI and </a:t>
              </a:r>
              <a:r>
                <a:rPr lang="tr-TR" altLang="tr-TR">
                  <a:latin typeface="Tahoma" pitchFamily="34" charset="0"/>
                </a:rPr>
                <a:t>KKH </a:t>
              </a:r>
            </a:p>
            <a:p>
              <a:r>
                <a:rPr lang="tr-TR" altLang="tr-TR">
                  <a:latin typeface="Tahoma" pitchFamily="34" charset="0"/>
                </a:rPr>
                <a:t>ölüm </a:t>
              </a:r>
              <a:r>
                <a:rPr lang="en-US" altLang="tr-TR">
                  <a:latin typeface="Tahoma" pitchFamily="34" charset="0"/>
                </a:rPr>
                <a:t> r</a:t>
              </a:r>
              <a:r>
                <a:rPr lang="tr-TR" altLang="tr-TR">
                  <a:latin typeface="Tahoma" pitchFamily="34" charset="0"/>
                </a:rPr>
                <a:t>ölatif risk azalması </a:t>
              </a:r>
              <a:r>
                <a:rPr lang="en-US" altLang="tr-TR">
                  <a:latin typeface="Tahoma" pitchFamily="34" charset="0"/>
                </a:rPr>
                <a:t>, %</a:t>
              </a:r>
            </a:p>
          </p:txBody>
        </p:sp>
        <p:grpSp>
          <p:nvGrpSpPr>
            <p:cNvPr id="47137" name="Group 35"/>
            <p:cNvGrpSpPr>
              <a:grpSpLocks/>
            </p:cNvGrpSpPr>
            <p:nvPr/>
          </p:nvGrpSpPr>
          <p:grpSpPr bwMode="auto">
            <a:xfrm>
              <a:off x="3205" y="833"/>
              <a:ext cx="1290" cy="728"/>
              <a:chOff x="3205" y="833"/>
              <a:chExt cx="1290" cy="728"/>
            </a:xfrm>
          </p:grpSpPr>
          <p:sp>
            <p:nvSpPr>
              <p:cNvPr id="47205" name="AutoShape 36"/>
              <p:cNvSpPr>
                <a:spLocks noChangeArrowheads="1"/>
              </p:cNvSpPr>
              <p:nvPr/>
            </p:nvSpPr>
            <p:spPr bwMode="invGray">
              <a:xfrm flipV="1">
                <a:off x="3220" y="1496"/>
                <a:ext cx="47" cy="43"/>
              </a:xfrm>
              <a:prstGeom prst="diamond">
                <a:avLst/>
              </a:prstGeom>
              <a:solidFill>
                <a:srgbClr val="99CC00"/>
              </a:solidFill>
              <a:ln w="19050">
                <a:solidFill>
                  <a:srgbClr val="99CC00"/>
                </a:solidFill>
                <a:miter lim="800000"/>
                <a:headEnd/>
                <a:tailEnd/>
              </a:ln>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06" name="Text Box 37"/>
              <p:cNvSpPr txBox="1">
                <a:spLocks noChangeArrowheads="1"/>
              </p:cNvSpPr>
              <p:nvPr/>
            </p:nvSpPr>
            <p:spPr bwMode="invGray">
              <a:xfrm>
                <a:off x="3349" y="1475"/>
                <a:ext cx="9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4S</a:t>
                </a:r>
              </a:p>
            </p:txBody>
          </p:sp>
          <p:sp>
            <p:nvSpPr>
              <p:cNvPr id="47207" name="AutoShape 38"/>
              <p:cNvSpPr>
                <a:spLocks noChangeArrowheads="1"/>
              </p:cNvSpPr>
              <p:nvPr/>
            </p:nvSpPr>
            <p:spPr bwMode="invGray">
              <a:xfrm>
                <a:off x="3942" y="1501"/>
                <a:ext cx="57" cy="57"/>
              </a:xfrm>
              <a:prstGeom prst="diamond">
                <a:avLst/>
              </a:prstGeom>
              <a:solidFill>
                <a:srgbClr val="FF0000"/>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208" name="Text Box 39"/>
              <p:cNvSpPr txBox="1">
                <a:spLocks noChangeArrowheads="1"/>
              </p:cNvSpPr>
              <p:nvPr/>
            </p:nvSpPr>
            <p:spPr bwMode="invGray">
              <a:xfrm>
                <a:off x="4042" y="1475"/>
                <a:ext cx="265"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CARDS</a:t>
                </a:r>
              </a:p>
            </p:txBody>
          </p:sp>
          <p:grpSp>
            <p:nvGrpSpPr>
              <p:cNvPr id="47209" name="Group 40"/>
              <p:cNvGrpSpPr>
                <a:grpSpLocks/>
              </p:cNvGrpSpPr>
              <p:nvPr/>
            </p:nvGrpSpPr>
            <p:grpSpPr bwMode="auto">
              <a:xfrm>
                <a:off x="3205" y="1402"/>
                <a:ext cx="85" cy="73"/>
                <a:chOff x="4373" y="2724"/>
                <a:chExt cx="55" cy="55"/>
              </a:xfrm>
            </p:grpSpPr>
            <p:grpSp>
              <p:nvGrpSpPr>
                <p:cNvPr id="47265" name="Group 41"/>
                <p:cNvGrpSpPr>
                  <a:grpSpLocks/>
                </p:cNvGrpSpPr>
                <p:nvPr/>
              </p:nvGrpSpPr>
              <p:grpSpPr bwMode="auto">
                <a:xfrm>
                  <a:off x="4373" y="2724"/>
                  <a:ext cx="54" cy="54"/>
                  <a:chOff x="4320" y="2671"/>
                  <a:chExt cx="54" cy="54"/>
                </a:xfrm>
              </p:grpSpPr>
              <p:sp>
                <p:nvSpPr>
                  <p:cNvPr id="47269" name="Line 42"/>
                  <p:cNvSpPr>
                    <a:spLocks noChangeShapeType="1"/>
                  </p:cNvSpPr>
                  <p:nvPr/>
                </p:nvSpPr>
                <p:spPr bwMode="invGray">
                  <a:xfrm>
                    <a:off x="4320" y="2697"/>
                    <a:ext cx="54" cy="0"/>
                  </a:xfrm>
                  <a:prstGeom prst="line">
                    <a:avLst/>
                  </a:prstGeom>
                  <a:noFill/>
                  <a:ln w="1905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70" name="Line 43"/>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nvGrpSpPr>
                <p:cNvPr id="47266" name="Group 44"/>
                <p:cNvGrpSpPr>
                  <a:grpSpLocks/>
                </p:cNvGrpSpPr>
                <p:nvPr/>
              </p:nvGrpSpPr>
              <p:grpSpPr bwMode="auto">
                <a:xfrm rot="2519233">
                  <a:off x="4374" y="2725"/>
                  <a:ext cx="54" cy="54"/>
                  <a:chOff x="4320" y="2671"/>
                  <a:chExt cx="54" cy="54"/>
                </a:xfrm>
              </p:grpSpPr>
              <p:sp>
                <p:nvSpPr>
                  <p:cNvPr id="47267" name="Line 45"/>
                  <p:cNvSpPr>
                    <a:spLocks noChangeShapeType="1"/>
                  </p:cNvSpPr>
                  <p:nvPr/>
                </p:nvSpPr>
                <p:spPr bwMode="invGray">
                  <a:xfrm>
                    <a:off x="4320" y="2697"/>
                    <a:ext cx="54" cy="0"/>
                  </a:xfrm>
                  <a:prstGeom prst="line">
                    <a:avLst/>
                  </a:prstGeom>
                  <a:noFill/>
                  <a:ln w="1270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68" name="Line 46"/>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sp>
            <p:nvSpPr>
              <p:cNvPr id="47210" name="Text Box 47"/>
              <p:cNvSpPr txBox="1">
                <a:spLocks noChangeArrowheads="1"/>
              </p:cNvSpPr>
              <p:nvPr/>
            </p:nvSpPr>
            <p:spPr bwMode="invGray">
              <a:xfrm>
                <a:off x="3349" y="1394"/>
                <a:ext cx="264"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POSCH</a:t>
                </a:r>
              </a:p>
            </p:txBody>
          </p:sp>
          <p:sp>
            <p:nvSpPr>
              <p:cNvPr id="47211" name="Text Box 48"/>
              <p:cNvSpPr txBox="1">
                <a:spLocks noChangeArrowheads="1"/>
              </p:cNvSpPr>
              <p:nvPr/>
            </p:nvSpPr>
            <p:spPr bwMode="invGray">
              <a:xfrm>
                <a:off x="4042" y="1394"/>
                <a:ext cx="431"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ASCOT-LLA</a:t>
                </a:r>
              </a:p>
            </p:txBody>
          </p:sp>
          <p:grpSp>
            <p:nvGrpSpPr>
              <p:cNvPr id="47212" name="Group 49"/>
              <p:cNvGrpSpPr>
                <a:grpSpLocks/>
              </p:cNvGrpSpPr>
              <p:nvPr/>
            </p:nvGrpSpPr>
            <p:grpSpPr bwMode="auto">
              <a:xfrm>
                <a:off x="3231" y="1336"/>
                <a:ext cx="41" cy="44"/>
                <a:chOff x="3188" y="2645"/>
                <a:chExt cx="70" cy="85"/>
              </a:xfrm>
            </p:grpSpPr>
            <p:grpSp>
              <p:nvGrpSpPr>
                <p:cNvPr id="47261" name="Group 50"/>
                <p:cNvGrpSpPr>
                  <a:grpSpLocks/>
                </p:cNvGrpSpPr>
                <p:nvPr/>
              </p:nvGrpSpPr>
              <p:grpSpPr bwMode="auto">
                <a:xfrm>
                  <a:off x="3190" y="2645"/>
                  <a:ext cx="66" cy="85"/>
                  <a:chOff x="3234" y="2684"/>
                  <a:chExt cx="66" cy="85"/>
                </a:xfrm>
              </p:grpSpPr>
              <p:sp>
                <p:nvSpPr>
                  <p:cNvPr id="47263" name="Line 51"/>
                  <p:cNvSpPr>
                    <a:spLocks noChangeShapeType="1"/>
                  </p:cNvSpPr>
                  <p:nvPr/>
                </p:nvSpPr>
                <p:spPr bwMode="invGray">
                  <a:xfrm>
                    <a:off x="3234" y="2684"/>
                    <a:ext cx="66" cy="85"/>
                  </a:xfrm>
                  <a:prstGeom prst="line">
                    <a:avLst/>
                  </a:prstGeom>
                  <a:noFill/>
                  <a:ln w="12700">
                    <a:solidFill>
                      <a:srgbClr val="FFCC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64" name="Line 52"/>
                  <p:cNvSpPr>
                    <a:spLocks noChangeShapeType="1"/>
                  </p:cNvSpPr>
                  <p:nvPr/>
                </p:nvSpPr>
                <p:spPr bwMode="invGray">
                  <a:xfrm flipH="1">
                    <a:off x="3234" y="2684"/>
                    <a:ext cx="66" cy="85"/>
                  </a:xfrm>
                  <a:prstGeom prst="line">
                    <a:avLst/>
                  </a:prstGeom>
                  <a:noFill/>
                  <a:ln w="12700">
                    <a:solidFill>
                      <a:srgbClr val="FFCC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262" name="Rectangle 53"/>
                <p:cNvSpPr>
                  <a:spLocks noChangeArrowheads="1"/>
                </p:cNvSpPr>
                <p:nvPr/>
              </p:nvSpPr>
              <p:spPr bwMode="invGray">
                <a:xfrm>
                  <a:off x="3188" y="2653"/>
                  <a:ext cx="70" cy="68"/>
                </a:xfrm>
                <a:prstGeom prst="rect">
                  <a:avLst/>
                </a:prstGeom>
                <a:noFill/>
                <a:ln w="12700">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sp>
            <p:nvSpPr>
              <p:cNvPr id="47213" name="Text Box 54"/>
              <p:cNvSpPr txBox="1">
                <a:spLocks noChangeArrowheads="1"/>
              </p:cNvSpPr>
              <p:nvPr/>
            </p:nvSpPr>
            <p:spPr bwMode="invGray">
              <a:xfrm>
                <a:off x="3349" y="1315"/>
                <a:ext cx="228"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NHLBI</a:t>
                </a:r>
              </a:p>
            </p:txBody>
          </p:sp>
          <p:sp>
            <p:nvSpPr>
              <p:cNvPr id="47214" name="Text Box 55"/>
              <p:cNvSpPr txBox="1">
                <a:spLocks noChangeArrowheads="1"/>
              </p:cNvSpPr>
              <p:nvPr/>
            </p:nvSpPr>
            <p:spPr bwMode="invGray">
              <a:xfrm>
                <a:off x="4042" y="1314"/>
                <a:ext cx="363"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PROSPER</a:t>
                </a:r>
              </a:p>
            </p:txBody>
          </p:sp>
          <p:sp>
            <p:nvSpPr>
              <p:cNvPr id="47215" name="Rectangle 56"/>
              <p:cNvSpPr>
                <a:spLocks noChangeArrowheads="1"/>
              </p:cNvSpPr>
              <p:nvPr/>
            </p:nvSpPr>
            <p:spPr bwMode="invGray">
              <a:xfrm>
                <a:off x="3939" y="1262"/>
                <a:ext cx="39" cy="34"/>
              </a:xfrm>
              <a:prstGeom prst="rect">
                <a:avLst/>
              </a:prstGeom>
              <a:solidFill>
                <a:srgbClr val="339966"/>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16" name="AutoShape 57"/>
              <p:cNvSpPr>
                <a:spLocks noChangeArrowheads="1"/>
              </p:cNvSpPr>
              <p:nvPr/>
            </p:nvSpPr>
            <p:spPr bwMode="invGray">
              <a:xfrm flipV="1">
                <a:off x="3226" y="1260"/>
                <a:ext cx="41" cy="37"/>
              </a:xfrm>
              <a:prstGeom prst="triangle">
                <a:avLst>
                  <a:gd name="adj" fmla="val 50000"/>
                </a:avLst>
              </a:prstGeom>
              <a:noFill/>
              <a:ln w="190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217" name="Text Box 58"/>
              <p:cNvSpPr txBox="1">
                <a:spLocks noChangeArrowheads="1"/>
              </p:cNvSpPr>
              <p:nvPr/>
            </p:nvSpPr>
            <p:spPr bwMode="invGray">
              <a:xfrm>
                <a:off x="3349" y="1236"/>
                <a:ext cx="137"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LRC</a:t>
                </a:r>
              </a:p>
            </p:txBody>
          </p:sp>
          <p:sp>
            <p:nvSpPr>
              <p:cNvPr id="47218" name="Text Box 59"/>
              <p:cNvSpPr txBox="1">
                <a:spLocks noChangeArrowheads="1"/>
              </p:cNvSpPr>
              <p:nvPr/>
            </p:nvSpPr>
            <p:spPr bwMode="invGray">
              <a:xfrm>
                <a:off x="4042" y="1236"/>
                <a:ext cx="249"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ALERT</a:t>
                </a:r>
              </a:p>
            </p:txBody>
          </p:sp>
          <p:sp>
            <p:nvSpPr>
              <p:cNvPr id="47219" name="AutoShape 60"/>
              <p:cNvSpPr>
                <a:spLocks noChangeArrowheads="1"/>
              </p:cNvSpPr>
              <p:nvPr/>
            </p:nvSpPr>
            <p:spPr bwMode="invGray">
              <a:xfrm flipV="1">
                <a:off x="3229" y="1176"/>
                <a:ext cx="47" cy="44"/>
              </a:xfrm>
              <a:prstGeom prst="diamond">
                <a:avLst/>
              </a:prstGeom>
              <a:noFill/>
              <a:ln w="1905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20" name="Text Box 61"/>
              <p:cNvSpPr txBox="1">
                <a:spLocks noChangeArrowheads="1"/>
              </p:cNvSpPr>
              <p:nvPr/>
            </p:nvSpPr>
            <p:spPr bwMode="invGray">
              <a:xfrm>
                <a:off x="3349" y="1155"/>
                <a:ext cx="257"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Upjohn</a:t>
                </a:r>
              </a:p>
            </p:txBody>
          </p:sp>
          <p:sp>
            <p:nvSpPr>
              <p:cNvPr id="47221" name="Text Box 62"/>
              <p:cNvSpPr txBox="1">
                <a:spLocks noChangeArrowheads="1"/>
              </p:cNvSpPr>
              <p:nvPr/>
            </p:nvSpPr>
            <p:spPr bwMode="invGray">
              <a:xfrm>
                <a:off x="4042" y="1155"/>
                <a:ext cx="153"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HPS</a:t>
                </a:r>
              </a:p>
            </p:txBody>
          </p:sp>
          <p:grpSp>
            <p:nvGrpSpPr>
              <p:cNvPr id="47222" name="Group 63"/>
              <p:cNvGrpSpPr>
                <a:grpSpLocks/>
              </p:cNvGrpSpPr>
              <p:nvPr/>
            </p:nvGrpSpPr>
            <p:grpSpPr bwMode="auto">
              <a:xfrm>
                <a:off x="3927" y="926"/>
                <a:ext cx="69" cy="71"/>
                <a:chOff x="3188" y="2645"/>
                <a:chExt cx="70" cy="85"/>
              </a:xfrm>
            </p:grpSpPr>
            <p:grpSp>
              <p:nvGrpSpPr>
                <p:cNvPr id="47257" name="Group 64"/>
                <p:cNvGrpSpPr>
                  <a:grpSpLocks/>
                </p:cNvGrpSpPr>
                <p:nvPr/>
              </p:nvGrpSpPr>
              <p:grpSpPr bwMode="auto">
                <a:xfrm>
                  <a:off x="3190" y="2645"/>
                  <a:ext cx="66" cy="85"/>
                  <a:chOff x="3234" y="2684"/>
                  <a:chExt cx="66" cy="85"/>
                </a:xfrm>
              </p:grpSpPr>
              <p:sp>
                <p:nvSpPr>
                  <p:cNvPr id="47259" name="Line 65"/>
                  <p:cNvSpPr>
                    <a:spLocks noChangeShapeType="1"/>
                  </p:cNvSpPr>
                  <p:nvPr/>
                </p:nvSpPr>
                <p:spPr bwMode="invGray">
                  <a:xfrm>
                    <a:off x="3234" y="2684"/>
                    <a:ext cx="66" cy="85"/>
                  </a:xfrm>
                  <a:prstGeom prst="line">
                    <a:avLst/>
                  </a:prstGeom>
                  <a:noFill/>
                  <a:ln w="28575">
                    <a:solidFill>
                      <a:srgbClr val="3366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60" name="Line 66"/>
                  <p:cNvSpPr>
                    <a:spLocks noChangeShapeType="1"/>
                  </p:cNvSpPr>
                  <p:nvPr/>
                </p:nvSpPr>
                <p:spPr bwMode="invGray">
                  <a:xfrm flipH="1">
                    <a:off x="3234" y="2684"/>
                    <a:ext cx="66" cy="85"/>
                  </a:xfrm>
                  <a:prstGeom prst="line">
                    <a:avLst/>
                  </a:prstGeom>
                  <a:noFill/>
                  <a:ln w="28575">
                    <a:solidFill>
                      <a:srgbClr val="3366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258" name="Rectangle 67"/>
                <p:cNvSpPr>
                  <a:spLocks noChangeArrowheads="1"/>
                </p:cNvSpPr>
                <p:nvPr/>
              </p:nvSpPr>
              <p:spPr bwMode="invGray">
                <a:xfrm>
                  <a:off x="3188" y="2653"/>
                  <a:ext cx="70" cy="68"/>
                </a:xfrm>
                <a:prstGeom prst="rect">
                  <a:avLst/>
                </a:prstGeom>
                <a:noFill/>
                <a:ln w="19050">
                  <a:solidFill>
                    <a:srgbClr val="3366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nvGrpSpPr>
              <p:cNvPr id="47223" name="Group 68"/>
              <p:cNvGrpSpPr>
                <a:grpSpLocks/>
              </p:cNvGrpSpPr>
              <p:nvPr/>
            </p:nvGrpSpPr>
            <p:grpSpPr bwMode="auto">
              <a:xfrm>
                <a:off x="3231" y="1090"/>
                <a:ext cx="47" cy="54"/>
                <a:chOff x="3234" y="2684"/>
                <a:chExt cx="66" cy="85"/>
              </a:xfrm>
            </p:grpSpPr>
            <p:sp>
              <p:nvSpPr>
                <p:cNvPr id="47255" name="Line 69"/>
                <p:cNvSpPr>
                  <a:spLocks noChangeShapeType="1"/>
                </p:cNvSpPr>
                <p:nvPr/>
              </p:nvSpPr>
              <p:spPr bwMode="invGray">
                <a:xfrm>
                  <a:off x="3234" y="2684"/>
                  <a:ext cx="66" cy="85"/>
                </a:xfrm>
                <a:prstGeom prst="line">
                  <a:avLst/>
                </a:prstGeom>
                <a:noFill/>
                <a:ln w="19050">
                  <a:solidFill>
                    <a:srgbClr val="00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56" name="Line 70"/>
                <p:cNvSpPr>
                  <a:spLocks noChangeShapeType="1"/>
                </p:cNvSpPr>
                <p:nvPr/>
              </p:nvSpPr>
              <p:spPr bwMode="invGray">
                <a:xfrm flipH="1">
                  <a:off x="3234" y="2684"/>
                  <a:ext cx="66" cy="85"/>
                </a:xfrm>
                <a:prstGeom prst="line">
                  <a:avLst/>
                </a:prstGeom>
                <a:noFill/>
                <a:ln w="19050">
                  <a:solidFill>
                    <a:srgbClr val="00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224" name="Text Box 71"/>
              <p:cNvSpPr txBox="1">
                <a:spLocks noChangeArrowheads="1"/>
              </p:cNvSpPr>
              <p:nvPr/>
            </p:nvSpPr>
            <p:spPr bwMode="invGray">
              <a:xfrm>
                <a:off x="3349" y="1075"/>
                <a:ext cx="441"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Los Angeles</a:t>
                </a:r>
              </a:p>
            </p:txBody>
          </p:sp>
          <p:sp>
            <p:nvSpPr>
              <p:cNvPr id="47225" name="Text Box 72"/>
              <p:cNvSpPr txBox="1">
                <a:spLocks noChangeArrowheads="1"/>
              </p:cNvSpPr>
              <p:nvPr/>
            </p:nvSpPr>
            <p:spPr bwMode="invGray">
              <a:xfrm>
                <a:off x="4042" y="1074"/>
                <a:ext cx="453"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AF/TexCAPS</a:t>
                </a:r>
              </a:p>
            </p:txBody>
          </p:sp>
          <p:grpSp>
            <p:nvGrpSpPr>
              <p:cNvPr id="47226" name="Group 73"/>
              <p:cNvGrpSpPr>
                <a:grpSpLocks/>
              </p:cNvGrpSpPr>
              <p:nvPr/>
            </p:nvGrpSpPr>
            <p:grpSpPr bwMode="auto">
              <a:xfrm>
                <a:off x="3217" y="1011"/>
                <a:ext cx="62" cy="53"/>
                <a:chOff x="2804" y="1411"/>
                <a:chExt cx="63" cy="63"/>
              </a:xfrm>
            </p:grpSpPr>
            <p:sp>
              <p:nvSpPr>
                <p:cNvPr id="47253" name="Line 74"/>
                <p:cNvSpPr>
                  <a:spLocks noChangeShapeType="1"/>
                </p:cNvSpPr>
                <p:nvPr/>
              </p:nvSpPr>
              <p:spPr bwMode="invGray">
                <a:xfrm>
                  <a:off x="2804" y="1442"/>
                  <a:ext cx="63" cy="0"/>
                </a:xfrm>
                <a:prstGeom prst="line">
                  <a:avLst/>
                </a:prstGeom>
                <a:noFill/>
                <a:ln w="19050">
                  <a:solidFill>
                    <a:srgbClr val="9933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54" name="Line 75"/>
                <p:cNvSpPr>
                  <a:spLocks noChangeShapeType="1"/>
                </p:cNvSpPr>
                <p:nvPr/>
              </p:nvSpPr>
              <p:spPr bwMode="invGray">
                <a:xfrm rot="5400000">
                  <a:off x="2804" y="1443"/>
                  <a:ext cx="63" cy="0"/>
                </a:xfrm>
                <a:prstGeom prst="line">
                  <a:avLst/>
                </a:prstGeom>
                <a:noFill/>
                <a:ln w="19050">
                  <a:solidFill>
                    <a:srgbClr val="9933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nvGrpSpPr>
              <p:cNvPr id="47227" name="Group 76"/>
              <p:cNvGrpSpPr>
                <a:grpSpLocks/>
              </p:cNvGrpSpPr>
              <p:nvPr/>
            </p:nvGrpSpPr>
            <p:grpSpPr bwMode="auto">
              <a:xfrm>
                <a:off x="3936" y="1014"/>
                <a:ext cx="55" cy="65"/>
                <a:chOff x="3848" y="1351"/>
                <a:chExt cx="56" cy="56"/>
              </a:xfrm>
            </p:grpSpPr>
            <p:sp>
              <p:nvSpPr>
                <p:cNvPr id="47249" name="AutoShape 77"/>
                <p:cNvSpPr>
                  <a:spLocks noChangeArrowheads="1"/>
                </p:cNvSpPr>
                <p:nvPr/>
              </p:nvSpPr>
              <p:spPr bwMode="invGray">
                <a:xfrm rot="2700000">
                  <a:off x="3848" y="1351"/>
                  <a:ext cx="56" cy="56"/>
                </a:xfrm>
                <a:prstGeom prst="diamond">
                  <a:avLst/>
                </a:prstGeom>
                <a:noFill/>
                <a:ln w="952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250" name="Group 78"/>
                <p:cNvGrpSpPr>
                  <a:grpSpLocks/>
                </p:cNvGrpSpPr>
                <p:nvPr/>
              </p:nvGrpSpPr>
              <p:grpSpPr bwMode="auto">
                <a:xfrm>
                  <a:off x="3856" y="1359"/>
                  <a:ext cx="40" cy="40"/>
                  <a:chOff x="3733" y="1180"/>
                  <a:chExt cx="28" cy="28"/>
                </a:xfrm>
              </p:grpSpPr>
              <p:sp>
                <p:nvSpPr>
                  <p:cNvPr id="47251" name="Line 79"/>
                  <p:cNvSpPr>
                    <a:spLocks noChangeShapeType="1"/>
                  </p:cNvSpPr>
                  <p:nvPr/>
                </p:nvSpPr>
                <p:spPr bwMode="invGray">
                  <a:xfrm>
                    <a:off x="3733" y="1194"/>
                    <a:ext cx="28"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52" name="Line 80"/>
                  <p:cNvSpPr>
                    <a:spLocks noChangeShapeType="1"/>
                  </p:cNvSpPr>
                  <p:nvPr/>
                </p:nvSpPr>
                <p:spPr bwMode="invGray">
                  <a:xfrm rot="5400000">
                    <a:off x="3733" y="1194"/>
                    <a:ext cx="28" cy="0"/>
                  </a:xfrm>
                  <a:prstGeom prst="line">
                    <a:avLst/>
                  </a:prstGeom>
                  <a:noFill/>
                  <a:ln w="12700">
                    <a:solidFill>
                      <a:schemeClr val="hlink"/>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sp>
            <p:nvSpPr>
              <p:cNvPr id="47228" name="Text Box 81"/>
              <p:cNvSpPr txBox="1">
                <a:spLocks noChangeArrowheads="1"/>
              </p:cNvSpPr>
              <p:nvPr/>
            </p:nvSpPr>
            <p:spPr bwMode="invGray">
              <a:xfrm>
                <a:off x="3349" y="993"/>
                <a:ext cx="170" cy="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MRC</a:t>
                </a:r>
              </a:p>
            </p:txBody>
          </p:sp>
          <p:sp>
            <p:nvSpPr>
              <p:cNvPr id="47229" name="Text Box 82"/>
              <p:cNvSpPr txBox="1">
                <a:spLocks noChangeArrowheads="1"/>
              </p:cNvSpPr>
              <p:nvPr/>
            </p:nvSpPr>
            <p:spPr bwMode="invGray">
              <a:xfrm>
                <a:off x="4042" y="996"/>
                <a:ext cx="189"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LIPID</a:t>
                </a:r>
              </a:p>
            </p:txBody>
          </p:sp>
          <p:sp>
            <p:nvSpPr>
              <p:cNvPr id="47230" name="AutoShape 83"/>
              <p:cNvSpPr>
                <a:spLocks noChangeArrowheads="1"/>
              </p:cNvSpPr>
              <p:nvPr/>
            </p:nvSpPr>
            <p:spPr bwMode="invGray">
              <a:xfrm>
                <a:off x="3230" y="939"/>
                <a:ext cx="39" cy="35"/>
              </a:xfrm>
              <a:prstGeom prst="triangle">
                <a:avLst>
                  <a:gd name="adj" fmla="val 50000"/>
                </a:avLst>
              </a:prstGeom>
              <a:noFill/>
              <a:ln w="190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31" name="Text Box 84"/>
              <p:cNvSpPr txBox="1">
                <a:spLocks noChangeArrowheads="1"/>
              </p:cNvSpPr>
              <p:nvPr/>
            </p:nvSpPr>
            <p:spPr bwMode="invGray">
              <a:xfrm>
                <a:off x="3349" y="914"/>
                <a:ext cx="165"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Oslo</a:t>
                </a:r>
              </a:p>
            </p:txBody>
          </p:sp>
          <p:sp>
            <p:nvSpPr>
              <p:cNvPr id="47232" name="Text Box 85"/>
              <p:cNvSpPr txBox="1">
                <a:spLocks noChangeArrowheads="1"/>
              </p:cNvSpPr>
              <p:nvPr/>
            </p:nvSpPr>
            <p:spPr bwMode="invGray">
              <a:xfrm>
                <a:off x="4042" y="914"/>
                <a:ext cx="211"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CARE</a:t>
                </a:r>
              </a:p>
            </p:txBody>
          </p:sp>
          <p:sp>
            <p:nvSpPr>
              <p:cNvPr id="47233" name="Oval 86"/>
              <p:cNvSpPr>
                <a:spLocks noChangeArrowheads="1"/>
              </p:cNvSpPr>
              <p:nvPr/>
            </p:nvSpPr>
            <p:spPr bwMode="invGray">
              <a:xfrm>
                <a:off x="3225" y="860"/>
                <a:ext cx="37" cy="34"/>
              </a:xfrm>
              <a:prstGeom prst="ellipse">
                <a:avLst/>
              </a:prstGeom>
              <a:noFill/>
              <a:ln w="19050">
                <a:solidFill>
                  <a:srgbClr val="808000"/>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34" name="Text Box 87"/>
              <p:cNvSpPr txBox="1">
                <a:spLocks noChangeArrowheads="1"/>
              </p:cNvSpPr>
              <p:nvPr/>
            </p:nvSpPr>
            <p:spPr bwMode="invGray">
              <a:xfrm>
                <a:off x="3349" y="833"/>
                <a:ext cx="273"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London</a:t>
                </a:r>
              </a:p>
            </p:txBody>
          </p:sp>
          <p:sp>
            <p:nvSpPr>
              <p:cNvPr id="47235" name="Text Box 88"/>
              <p:cNvSpPr txBox="1">
                <a:spLocks noChangeArrowheads="1"/>
              </p:cNvSpPr>
              <p:nvPr/>
            </p:nvSpPr>
            <p:spPr bwMode="invGray">
              <a:xfrm>
                <a:off x="4042" y="833"/>
                <a:ext cx="387"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tr-TR" sz="1000">
                    <a:latin typeface="Tahoma" pitchFamily="34" charset="0"/>
                  </a:rPr>
                  <a:t>WOSCOPS</a:t>
                </a:r>
              </a:p>
            </p:txBody>
          </p:sp>
          <p:grpSp>
            <p:nvGrpSpPr>
              <p:cNvPr id="47236" name="Group 89"/>
              <p:cNvGrpSpPr>
                <a:grpSpLocks/>
              </p:cNvGrpSpPr>
              <p:nvPr/>
            </p:nvGrpSpPr>
            <p:grpSpPr bwMode="auto">
              <a:xfrm>
                <a:off x="3929" y="854"/>
                <a:ext cx="63" cy="52"/>
                <a:chOff x="3730" y="1173"/>
                <a:chExt cx="40" cy="40"/>
              </a:xfrm>
            </p:grpSpPr>
            <p:sp>
              <p:nvSpPr>
                <p:cNvPr id="47245" name="AutoShape 90"/>
                <p:cNvSpPr>
                  <a:spLocks noChangeArrowheads="1"/>
                </p:cNvSpPr>
                <p:nvPr/>
              </p:nvSpPr>
              <p:spPr bwMode="invGray">
                <a:xfrm>
                  <a:off x="3730" y="1173"/>
                  <a:ext cx="40" cy="40"/>
                </a:xfrm>
                <a:prstGeom prst="diamond">
                  <a:avLst/>
                </a:prstGeom>
                <a:noFill/>
                <a:ln w="9525">
                  <a:solidFill>
                    <a:srgbClr val="FF9999"/>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246" name="Group 91"/>
                <p:cNvGrpSpPr>
                  <a:grpSpLocks/>
                </p:cNvGrpSpPr>
                <p:nvPr/>
              </p:nvGrpSpPr>
              <p:grpSpPr bwMode="auto">
                <a:xfrm>
                  <a:off x="3736" y="1179"/>
                  <a:ext cx="28" cy="28"/>
                  <a:chOff x="3733" y="1180"/>
                  <a:chExt cx="28" cy="28"/>
                </a:xfrm>
              </p:grpSpPr>
              <p:sp>
                <p:nvSpPr>
                  <p:cNvPr id="47247" name="Line 92"/>
                  <p:cNvSpPr>
                    <a:spLocks noChangeShapeType="1"/>
                  </p:cNvSpPr>
                  <p:nvPr/>
                </p:nvSpPr>
                <p:spPr bwMode="invGray">
                  <a:xfrm>
                    <a:off x="3733" y="1194"/>
                    <a:ext cx="28" cy="0"/>
                  </a:xfrm>
                  <a:prstGeom prst="line">
                    <a:avLst/>
                  </a:prstGeom>
                  <a:noFill/>
                  <a:ln w="12700">
                    <a:solidFill>
                      <a:srgbClr val="FF9999"/>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48" name="Line 93"/>
                  <p:cNvSpPr>
                    <a:spLocks noChangeShapeType="1"/>
                  </p:cNvSpPr>
                  <p:nvPr/>
                </p:nvSpPr>
                <p:spPr bwMode="invGray">
                  <a:xfrm rot="5400000">
                    <a:off x="3733" y="1194"/>
                    <a:ext cx="28" cy="0"/>
                  </a:xfrm>
                  <a:prstGeom prst="line">
                    <a:avLst/>
                  </a:prstGeom>
                  <a:noFill/>
                  <a:ln w="12700">
                    <a:solidFill>
                      <a:srgbClr val="FF9999"/>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grpSp>
            <p:nvGrpSpPr>
              <p:cNvPr id="47237" name="Group 94"/>
              <p:cNvGrpSpPr>
                <a:grpSpLocks/>
              </p:cNvGrpSpPr>
              <p:nvPr/>
            </p:nvGrpSpPr>
            <p:grpSpPr bwMode="auto">
              <a:xfrm>
                <a:off x="3934" y="1102"/>
                <a:ext cx="61" cy="44"/>
                <a:chOff x="3102" y="2369"/>
                <a:chExt cx="56" cy="56"/>
              </a:xfrm>
            </p:grpSpPr>
            <p:sp>
              <p:nvSpPr>
                <p:cNvPr id="47241" name="Oval 95"/>
                <p:cNvSpPr>
                  <a:spLocks noChangeArrowheads="1"/>
                </p:cNvSpPr>
                <p:nvPr/>
              </p:nvSpPr>
              <p:spPr bwMode="invGray">
                <a:xfrm>
                  <a:off x="3102" y="2369"/>
                  <a:ext cx="56" cy="56"/>
                </a:xfrm>
                <a:prstGeom prst="ellipse">
                  <a:avLst/>
                </a:prstGeom>
                <a:noFill/>
                <a:ln w="19050">
                  <a:solidFill>
                    <a:srgbClr val="CCFFFF"/>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242" name="Group 96"/>
                <p:cNvGrpSpPr>
                  <a:grpSpLocks/>
                </p:cNvGrpSpPr>
                <p:nvPr/>
              </p:nvGrpSpPr>
              <p:grpSpPr bwMode="auto">
                <a:xfrm rot="2917486">
                  <a:off x="3107" y="2373"/>
                  <a:ext cx="48" cy="48"/>
                  <a:chOff x="3162" y="2364"/>
                  <a:chExt cx="48" cy="48"/>
                </a:xfrm>
              </p:grpSpPr>
              <p:sp>
                <p:nvSpPr>
                  <p:cNvPr id="47243" name="Line 97"/>
                  <p:cNvSpPr>
                    <a:spLocks noChangeShapeType="1"/>
                  </p:cNvSpPr>
                  <p:nvPr/>
                </p:nvSpPr>
                <p:spPr bwMode="invGray">
                  <a:xfrm>
                    <a:off x="3186" y="2364"/>
                    <a:ext cx="0" cy="48"/>
                  </a:xfrm>
                  <a:prstGeom prst="line">
                    <a:avLst/>
                  </a:prstGeom>
                  <a:noFill/>
                  <a:ln w="19050">
                    <a:solidFill>
                      <a:srgbClr val="CC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44" name="Line 98"/>
                  <p:cNvSpPr>
                    <a:spLocks noChangeShapeType="1"/>
                  </p:cNvSpPr>
                  <p:nvPr/>
                </p:nvSpPr>
                <p:spPr bwMode="invGray">
                  <a:xfrm rot="5400000">
                    <a:off x="3186" y="2364"/>
                    <a:ext cx="0" cy="48"/>
                  </a:xfrm>
                  <a:prstGeom prst="line">
                    <a:avLst/>
                  </a:prstGeom>
                  <a:noFill/>
                  <a:ln w="19050">
                    <a:solidFill>
                      <a:srgbClr val="CC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sp>
            <p:nvSpPr>
              <p:cNvPr id="47238" name="AutoShape 99"/>
              <p:cNvSpPr>
                <a:spLocks noChangeArrowheads="1"/>
              </p:cNvSpPr>
              <p:nvPr/>
            </p:nvSpPr>
            <p:spPr bwMode="invGray">
              <a:xfrm>
                <a:off x="3933" y="1179"/>
                <a:ext cx="61" cy="43"/>
              </a:xfrm>
              <a:prstGeom prst="octagon">
                <a:avLst>
                  <a:gd name="adj" fmla="val 17856"/>
                </a:avLst>
              </a:prstGeom>
              <a:solidFill>
                <a:srgbClr val="33CCCC"/>
              </a:solidFill>
              <a:ln w="19050">
                <a:solidFill>
                  <a:srgbClr val="33CCCC"/>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239" name="Oval 100"/>
              <p:cNvSpPr>
                <a:spLocks noChangeArrowheads="1"/>
              </p:cNvSpPr>
              <p:nvPr/>
            </p:nvSpPr>
            <p:spPr bwMode="invGray">
              <a:xfrm>
                <a:off x="3934" y="1342"/>
                <a:ext cx="61" cy="45"/>
              </a:xfrm>
              <a:prstGeom prst="ellipse">
                <a:avLst/>
              </a:prstGeom>
              <a:solidFill>
                <a:schemeClr val="tx1"/>
              </a:solidFill>
              <a:ln w="19050">
                <a:solidFill>
                  <a:schemeClr val="tx1"/>
                </a:solidFill>
                <a:round/>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240" name="AutoShape 101"/>
              <p:cNvSpPr>
                <a:spLocks noChangeArrowheads="1"/>
              </p:cNvSpPr>
              <p:nvPr/>
            </p:nvSpPr>
            <p:spPr bwMode="invGray">
              <a:xfrm>
                <a:off x="3924" y="1419"/>
                <a:ext cx="66" cy="46"/>
              </a:xfrm>
              <a:prstGeom prst="triangle">
                <a:avLst>
                  <a:gd name="adj" fmla="val 50000"/>
                </a:avLst>
              </a:prstGeom>
              <a:solidFill>
                <a:srgbClr val="FF9900"/>
              </a:solidFill>
              <a:ln w="19050">
                <a:solidFill>
                  <a:schemeClr val="folHlink"/>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grpSp>
          <p:nvGrpSpPr>
            <p:cNvPr id="47138" name="Group 102"/>
            <p:cNvGrpSpPr>
              <a:grpSpLocks/>
            </p:cNvGrpSpPr>
            <p:nvPr/>
          </p:nvGrpSpPr>
          <p:grpSpPr bwMode="auto">
            <a:xfrm>
              <a:off x="1564" y="1097"/>
              <a:ext cx="2981" cy="1840"/>
              <a:chOff x="1564" y="1097"/>
              <a:chExt cx="2981" cy="1840"/>
            </a:xfrm>
          </p:grpSpPr>
          <p:sp>
            <p:nvSpPr>
              <p:cNvPr id="47139" name="Line 103"/>
              <p:cNvSpPr>
                <a:spLocks noChangeShapeType="1"/>
              </p:cNvSpPr>
              <p:nvPr/>
            </p:nvSpPr>
            <p:spPr bwMode="invGray">
              <a:xfrm rot="5400000">
                <a:off x="1801" y="2914"/>
                <a:ext cx="4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0" name="Line 104"/>
              <p:cNvSpPr>
                <a:spLocks noChangeShapeType="1"/>
              </p:cNvSpPr>
              <p:nvPr/>
            </p:nvSpPr>
            <p:spPr bwMode="invGray">
              <a:xfrm rot="5400000">
                <a:off x="2337" y="2914"/>
                <a:ext cx="4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1" name="Line 105"/>
              <p:cNvSpPr>
                <a:spLocks noChangeShapeType="1"/>
              </p:cNvSpPr>
              <p:nvPr/>
            </p:nvSpPr>
            <p:spPr bwMode="invGray">
              <a:xfrm rot="5400000">
                <a:off x="2874" y="2914"/>
                <a:ext cx="4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2" name="Line 106"/>
              <p:cNvSpPr>
                <a:spLocks noChangeShapeType="1"/>
              </p:cNvSpPr>
              <p:nvPr/>
            </p:nvSpPr>
            <p:spPr bwMode="invGray">
              <a:xfrm rot="5400000">
                <a:off x="3414" y="2914"/>
                <a:ext cx="4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3" name="Line 107"/>
              <p:cNvSpPr>
                <a:spLocks noChangeShapeType="1"/>
              </p:cNvSpPr>
              <p:nvPr/>
            </p:nvSpPr>
            <p:spPr bwMode="invGray">
              <a:xfrm rot="5400000">
                <a:off x="3959" y="2914"/>
                <a:ext cx="4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4" name="Line 108"/>
              <p:cNvSpPr>
                <a:spLocks noChangeShapeType="1"/>
              </p:cNvSpPr>
              <p:nvPr/>
            </p:nvSpPr>
            <p:spPr bwMode="invGray">
              <a:xfrm rot="5400000">
                <a:off x="4491" y="2914"/>
                <a:ext cx="4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5" name="Line 109"/>
              <p:cNvSpPr>
                <a:spLocks noChangeShapeType="1"/>
              </p:cNvSpPr>
              <p:nvPr/>
            </p:nvSpPr>
            <p:spPr bwMode="invGray">
              <a:xfrm>
                <a:off x="1924" y="1685"/>
                <a:ext cx="1" cy="89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6" name="Line 110"/>
              <p:cNvSpPr>
                <a:spLocks noChangeShapeType="1"/>
              </p:cNvSpPr>
              <p:nvPr/>
            </p:nvSpPr>
            <p:spPr bwMode="invGray">
              <a:xfrm>
                <a:off x="2031" y="1728"/>
                <a:ext cx="1" cy="96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7" name="Line 111"/>
              <p:cNvSpPr>
                <a:spLocks noChangeShapeType="1"/>
              </p:cNvSpPr>
              <p:nvPr/>
            </p:nvSpPr>
            <p:spPr bwMode="invGray">
              <a:xfrm flipV="1">
                <a:off x="2145" y="1725"/>
                <a:ext cx="0" cy="1162"/>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8" name="Line 112"/>
              <p:cNvSpPr>
                <a:spLocks noChangeShapeType="1"/>
              </p:cNvSpPr>
              <p:nvPr/>
            </p:nvSpPr>
            <p:spPr bwMode="invGray">
              <a:xfrm flipV="1">
                <a:off x="2469" y="1097"/>
                <a:ext cx="0" cy="178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49" name="Line 113"/>
              <p:cNvSpPr>
                <a:spLocks noChangeShapeType="1"/>
              </p:cNvSpPr>
              <p:nvPr/>
            </p:nvSpPr>
            <p:spPr bwMode="invGray">
              <a:xfrm>
                <a:off x="4301" y="1634"/>
                <a:ext cx="0" cy="60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0" name="Line 114"/>
              <p:cNvSpPr>
                <a:spLocks noChangeShapeType="1"/>
              </p:cNvSpPr>
              <p:nvPr/>
            </p:nvSpPr>
            <p:spPr bwMode="invGray">
              <a:xfrm flipH="1">
                <a:off x="3434" y="1930"/>
                <a:ext cx="4" cy="206"/>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1" name="Line 115"/>
              <p:cNvSpPr>
                <a:spLocks noChangeShapeType="1"/>
              </p:cNvSpPr>
              <p:nvPr/>
            </p:nvSpPr>
            <p:spPr bwMode="invGray">
              <a:xfrm flipV="1">
                <a:off x="3222" y="1871"/>
                <a:ext cx="0" cy="44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2" name="Line 116"/>
              <p:cNvSpPr>
                <a:spLocks noChangeShapeType="1"/>
              </p:cNvSpPr>
              <p:nvPr/>
            </p:nvSpPr>
            <p:spPr bwMode="invGray">
              <a:xfrm flipV="1">
                <a:off x="3115" y="1964"/>
                <a:ext cx="0" cy="41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3" name="Line 117"/>
              <p:cNvSpPr>
                <a:spLocks noChangeShapeType="1"/>
              </p:cNvSpPr>
              <p:nvPr/>
            </p:nvSpPr>
            <p:spPr bwMode="invGray">
              <a:xfrm flipV="1">
                <a:off x="3053" y="1656"/>
                <a:ext cx="1" cy="459"/>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4" name="Line 118"/>
              <p:cNvSpPr>
                <a:spLocks noChangeShapeType="1"/>
              </p:cNvSpPr>
              <p:nvPr/>
            </p:nvSpPr>
            <p:spPr bwMode="invGray">
              <a:xfrm flipV="1">
                <a:off x="2999" y="1771"/>
                <a:ext cx="1" cy="429"/>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5" name="Line 119"/>
              <p:cNvSpPr>
                <a:spLocks noChangeShapeType="1"/>
              </p:cNvSpPr>
              <p:nvPr/>
            </p:nvSpPr>
            <p:spPr bwMode="invGray">
              <a:xfrm flipH="1">
                <a:off x="2896" y="1953"/>
                <a:ext cx="4" cy="276"/>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6" name="Line 120"/>
              <p:cNvSpPr>
                <a:spLocks noChangeShapeType="1"/>
              </p:cNvSpPr>
              <p:nvPr/>
            </p:nvSpPr>
            <p:spPr bwMode="invGray">
              <a:xfrm>
                <a:off x="4516" y="1576"/>
                <a:ext cx="0" cy="803"/>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nvGrpSpPr>
              <p:cNvPr id="47157" name="Group 121"/>
              <p:cNvGrpSpPr>
                <a:grpSpLocks/>
              </p:cNvGrpSpPr>
              <p:nvPr/>
            </p:nvGrpSpPr>
            <p:grpSpPr bwMode="auto">
              <a:xfrm>
                <a:off x="4252" y="1857"/>
                <a:ext cx="93" cy="67"/>
                <a:chOff x="4373" y="2724"/>
                <a:chExt cx="55" cy="55"/>
              </a:xfrm>
            </p:grpSpPr>
            <p:grpSp>
              <p:nvGrpSpPr>
                <p:cNvPr id="47199" name="Group 122"/>
                <p:cNvGrpSpPr>
                  <a:grpSpLocks/>
                </p:cNvGrpSpPr>
                <p:nvPr/>
              </p:nvGrpSpPr>
              <p:grpSpPr bwMode="auto">
                <a:xfrm>
                  <a:off x="4373" y="2724"/>
                  <a:ext cx="54" cy="54"/>
                  <a:chOff x="4320" y="2671"/>
                  <a:chExt cx="54" cy="54"/>
                </a:xfrm>
              </p:grpSpPr>
              <p:sp>
                <p:nvSpPr>
                  <p:cNvPr id="47203" name="Line 123"/>
                  <p:cNvSpPr>
                    <a:spLocks noChangeShapeType="1"/>
                  </p:cNvSpPr>
                  <p:nvPr/>
                </p:nvSpPr>
                <p:spPr bwMode="invGray">
                  <a:xfrm>
                    <a:off x="4320" y="2697"/>
                    <a:ext cx="54" cy="0"/>
                  </a:xfrm>
                  <a:prstGeom prst="line">
                    <a:avLst/>
                  </a:prstGeom>
                  <a:noFill/>
                  <a:ln w="1905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04" name="Line 124"/>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nvGrpSpPr>
                <p:cNvPr id="47200" name="Group 125"/>
                <p:cNvGrpSpPr>
                  <a:grpSpLocks/>
                </p:cNvGrpSpPr>
                <p:nvPr/>
              </p:nvGrpSpPr>
              <p:grpSpPr bwMode="auto">
                <a:xfrm rot="2519233">
                  <a:off x="4374" y="2725"/>
                  <a:ext cx="54" cy="54"/>
                  <a:chOff x="4320" y="2671"/>
                  <a:chExt cx="54" cy="54"/>
                </a:xfrm>
              </p:grpSpPr>
              <p:sp>
                <p:nvSpPr>
                  <p:cNvPr id="47201" name="Line 126"/>
                  <p:cNvSpPr>
                    <a:spLocks noChangeShapeType="1"/>
                  </p:cNvSpPr>
                  <p:nvPr/>
                </p:nvSpPr>
                <p:spPr bwMode="invGray">
                  <a:xfrm>
                    <a:off x="4320" y="2697"/>
                    <a:ext cx="54" cy="0"/>
                  </a:xfrm>
                  <a:prstGeom prst="line">
                    <a:avLst/>
                  </a:prstGeom>
                  <a:noFill/>
                  <a:ln w="1270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202" name="Line 127"/>
                  <p:cNvSpPr>
                    <a:spLocks noChangeShapeType="1"/>
                  </p:cNvSpPr>
                  <p:nvPr/>
                </p:nvSpPr>
                <p:spPr bwMode="invGray">
                  <a:xfrm rot="-5400000">
                    <a:off x="4321" y="2698"/>
                    <a:ext cx="54" cy="0"/>
                  </a:xfrm>
                  <a:prstGeom prst="line">
                    <a:avLst/>
                  </a:prstGeom>
                  <a:noFill/>
                  <a:ln w="19050">
                    <a:solidFill>
                      <a:srgbClr val="80008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sp>
            <p:nvSpPr>
              <p:cNvPr id="47158" name="Line 128"/>
              <p:cNvSpPr>
                <a:spLocks noChangeShapeType="1"/>
              </p:cNvSpPr>
              <p:nvPr/>
            </p:nvSpPr>
            <p:spPr bwMode="invGray">
              <a:xfrm flipH="1">
                <a:off x="3977" y="1659"/>
                <a:ext cx="10" cy="521"/>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59" name="AutoShape 129"/>
              <p:cNvSpPr>
                <a:spLocks noChangeArrowheads="1"/>
              </p:cNvSpPr>
              <p:nvPr/>
            </p:nvSpPr>
            <p:spPr bwMode="invGray">
              <a:xfrm>
                <a:off x="3941" y="1920"/>
                <a:ext cx="83" cy="61"/>
              </a:xfrm>
              <a:prstGeom prst="diamond">
                <a:avLst/>
              </a:prstGeom>
              <a:solidFill>
                <a:srgbClr val="99CC00"/>
              </a:solidFill>
              <a:ln w="19050">
                <a:solidFill>
                  <a:srgbClr val="99CC00"/>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160" name="AutoShape 130"/>
              <p:cNvSpPr>
                <a:spLocks noChangeArrowheads="1"/>
              </p:cNvSpPr>
              <p:nvPr/>
            </p:nvSpPr>
            <p:spPr bwMode="invGray">
              <a:xfrm>
                <a:off x="3948" y="1851"/>
                <a:ext cx="66" cy="46"/>
              </a:xfrm>
              <a:prstGeom prst="triangle">
                <a:avLst>
                  <a:gd name="adj" fmla="val 50000"/>
                </a:avLst>
              </a:prstGeom>
              <a:solidFill>
                <a:srgbClr val="FF9900"/>
              </a:solidFill>
              <a:ln w="19050">
                <a:solidFill>
                  <a:schemeClr val="folHlink"/>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161" name="Freeform 131"/>
              <p:cNvSpPr>
                <a:spLocks/>
              </p:cNvSpPr>
              <p:nvPr/>
            </p:nvSpPr>
            <p:spPr bwMode="invGray">
              <a:xfrm>
                <a:off x="3657" y="1749"/>
                <a:ext cx="1" cy="708"/>
              </a:xfrm>
              <a:custGeom>
                <a:avLst/>
                <a:gdLst>
                  <a:gd name="T0" fmla="*/ 0 w 1"/>
                  <a:gd name="T1" fmla="*/ 0 h 910"/>
                  <a:gd name="T2" fmla="*/ 0 w 1"/>
                  <a:gd name="T3" fmla="*/ 4 h 910"/>
                  <a:gd name="T4" fmla="*/ 0 60000 65536"/>
                  <a:gd name="T5" fmla="*/ 0 60000 65536"/>
                  <a:gd name="T6" fmla="*/ 0 w 1"/>
                  <a:gd name="T7" fmla="*/ 0 h 910"/>
                  <a:gd name="T8" fmla="*/ 1 w 1"/>
                  <a:gd name="T9" fmla="*/ 910 h 910"/>
                </a:gdLst>
                <a:ahLst/>
                <a:cxnLst>
                  <a:cxn ang="T4">
                    <a:pos x="T0" y="T1"/>
                  </a:cxn>
                  <a:cxn ang="T5">
                    <a:pos x="T2" y="T3"/>
                  </a:cxn>
                </a:cxnLst>
                <a:rect l="T6" t="T7" r="T8" b="T9"/>
                <a:pathLst>
                  <a:path w="1" h="910">
                    <a:moveTo>
                      <a:pt x="0" y="0"/>
                    </a:moveTo>
                    <a:lnTo>
                      <a:pt x="0" y="910"/>
                    </a:lnTo>
                  </a:path>
                </a:pathLst>
              </a:custGeom>
              <a:noFill/>
              <a:ln w="2857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lstStyle/>
              <a:p>
                <a:endParaRPr lang="tr-TR"/>
              </a:p>
            </p:txBody>
          </p:sp>
          <p:sp>
            <p:nvSpPr>
              <p:cNvPr id="47162" name="Rectangle 132"/>
              <p:cNvSpPr>
                <a:spLocks noChangeArrowheads="1"/>
              </p:cNvSpPr>
              <p:nvPr/>
            </p:nvSpPr>
            <p:spPr bwMode="invGray">
              <a:xfrm>
                <a:off x="3633" y="2033"/>
                <a:ext cx="42" cy="31"/>
              </a:xfrm>
              <a:prstGeom prst="rect">
                <a:avLst/>
              </a:prstGeom>
              <a:solidFill>
                <a:srgbClr val="339966"/>
              </a:solidFill>
              <a:ln w="19050">
                <a:solidFill>
                  <a:srgbClr val="339966"/>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sp>
            <p:nvSpPr>
              <p:cNvPr id="47163" name="AutoShape 133"/>
              <p:cNvSpPr>
                <a:spLocks noChangeArrowheads="1"/>
              </p:cNvSpPr>
              <p:nvPr/>
            </p:nvSpPr>
            <p:spPr bwMode="invGray">
              <a:xfrm>
                <a:off x="3405" y="2007"/>
                <a:ext cx="61" cy="43"/>
              </a:xfrm>
              <a:prstGeom prst="octagon">
                <a:avLst>
                  <a:gd name="adj" fmla="val 17856"/>
                </a:avLst>
              </a:prstGeom>
              <a:solidFill>
                <a:srgbClr val="33CCCC"/>
              </a:solidFill>
              <a:ln w="19050">
                <a:solidFill>
                  <a:srgbClr val="33CCCC"/>
                </a:solidFill>
                <a:miter lim="800000"/>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164" name="Group 134"/>
              <p:cNvGrpSpPr>
                <a:grpSpLocks/>
              </p:cNvGrpSpPr>
              <p:nvPr/>
            </p:nvGrpSpPr>
            <p:grpSpPr bwMode="auto">
              <a:xfrm>
                <a:off x="3184" y="2043"/>
                <a:ext cx="76" cy="66"/>
                <a:chOff x="3188" y="2645"/>
                <a:chExt cx="70" cy="85"/>
              </a:xfrm>
            </p:grpSpPr>
            <p:grpSp>
              <p:nvGrpSpPr>
                <p:cNvPr id="47195" name="Group 135"/>
                <p:cNvGrpSpPr>
                  <a:grpSpLocks/>
                </p:cNvGrpSpPr>
                <p:nvPr/>
              </p:nvGrpSpPr>
              <p:grpSpPr bwMode="auto">
                <a:xfrm>
                  <a:off x="3190" y="2645"/>
                  <a:ext cx="66" cy="85"/>
                  <a:chOff x="3234" y="2684"/>
                  <a:chExt cx="66" cy="85"/>
                </a:xfrm>
              </p:grpSpPr>
              <p:sp>
                <p:nvSpPr>
                  <p:cNvPr id="47197" name="Line 136"/>
                  <p:cNvSpPr>
                    <a:spLocks noChangeShapeType="1"/>
                  </p:cNvSpPr>
                  <p:nvPr/>
                </p:nvSpPr>
                <p:spPr bwMode="invGray">
                  <a:xfrm>
                    <a:off x="3234" y="2684"/>
                    <a:ext cx="66" cy="85"/>
                  </a:xfrm>
                  <a:prstGeom prst="line">
                    <a:avLst/>
                  </a:prstGeom>
                  <a:noFill/>
                  <a:ln w="28575">
                    <a:solidFill>
                      <a:srgbClr val="3366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98" name="Line 137"/>
                  <p:cNvSpPr>
                    <a:spLocks noChangeShapeType="1"/>
                  </p:cNvSpPr>
                  <p:nvPr/>
                </p:nvSpPr>
                <p:spPr bwMode="invGray">
                  <a:xfrm flipH="1">
                    <a:off x="3234" y="2684"/>
                    <a:ext cx="66" cy="85"/>
                  </a:xfrm>
                  <a:prstGeom prst="line">
                    <a:avLst/>
                  </a:prstGeom>
                  <a:noFill/>
                  <a:ln w="28575">
                    <a:solidFill>
                      <a:srgbClr val="3366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196" name="Rectangle 138"/>
                <p:cNvSpPr>
                  <a:spLocks noChangeArrowheads="1"/>
                </p:cNvSpPr>
                <p:nvPr/>
              </p:nvSpPr>
              <p:spPr bwMode="invGray">
                <a:xfrm>
                  <a:off x="3188" y="2653"/>
                  <a:ext cx="70" cy="68"/>
                </a:xfrm>
                <a:prstGeom prst="rect">
                  <a:avLst/>
                </a:prstGeom>
                <a:noFill/>
                <a:ln w="19050">
                  <a:solidFill>
                    <a:srgbClr val="3366FF"/>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nvGrpSpPr>
              <p:cNvPr id="47165" name="Group 139"/>
              <p:cNvGrpSpPr>
                <a:grpSpLocks/>
              </p:cNvGrpSpPr>
              <p:nvPr/>
            </p:nvGrpSpPr>
            <p:grpSpPr bwMode="auto">
              <a:xfrm>
                <a:off x="2422" y="1576"/>
                <a:ext cx="75" cy="66"/>
                <a:chOff x="3188" y="2645"/>
                <a:chExt cx="70" cy="85"/>
              </a:xfrm>
            </p:grpSpPr>
            <p:grpSp>
              <p:nvGrpSpPr>
                <p:cNvPr id="47191" name="Group 140"/>
                <p:cNvGrpSpPr>
                  <a:grpSpLocks/>
                </p:cNvGrpSpPr>
                <p:nvPr/>
              </p:nvGrpSpPr>
              <p:grpSpPr bwMode="auto">
                <a:xfrm>
                  <a:off x="3190" y="2645"/>
                  <a:ext cx="66" cy="85"/>
                  <a:chOff x="3234" y="2684"/>
                  <a:chExt cx="66" cy="85"/>
                </a:xfrm>
              </p:grpSpPr>
              <p:sp>
                <p:nvSpPr>
                  <p:cNvPr id="47193" name="Line 141"/>
                  <p:cNvSpPr>
                    <a:spLocks noChangeShapeType="1"/>
                  </p:cNvSpPr>
                  <p:nvPr/>
                </p:nvSpPr>
                <p:spPr bwMode="invGray">
                  <a:xfrm>
                    <a:off x="3234" y="2684"/>
                    <a:ext cx="66" cy="85"/>
                  </a:xfrm>
                  <a:prstGeom prst="line">
                    <a:avLst/>
                  </a:prstGeom>
                  <a:noFill/>
                  <a:ln w="19050">
                    <a:solidFill>
                      <a:srgbClr val="FFCC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94" name="Line 142"/>
                  <p:cNvSpPr>
                    <a:spLocks noChangeShapeType="1"/>
                  </p:cNvSpPr>
                  <p:nvPr/>
                </p:nvSpPr>
                <p:spPr bwMode="invGray">
                  <a:xfrm flipH="1">
                    <a:off x="3234" y="2684"/>
                    <a:ext cx="66" cy="85"/>
                  </a:xfrm>
                  <a:prstGeom prst="line">
                    <a:avLst/>
                  </a:prstGeom>
                  <a:noFill/>
                  <a:ln w="19050">
                    <a:solidFill>
                      <a:srgbClr val="FFCC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192" name="Rectangle 143"/>
                <p:cNvSpPr>
                  <a:spLocks noChangeArrowheads="1"/>
                </p:cNvSpPr>
                <p:nvPr/>
              </p:nvSpPr>
              <p:spPr bwMode="invGray">
                <a:xfrm>
                  <a:off x="3188" y="2653"/>
                  <a:ext cx="70" cy="68"/>
                </a:xfrm>
                <a:prstGeom prst="rect">
                  <a:avLst/>
                </a:prstGeom>
                <a:noFill/>
                <a:ln w="19050">
                  <a:solidFill>
                    <a:srgbClr val="FFCC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nvGrpSpPr>
              <p:cNvPr id="47166" name="Group 144"/>
              <p:cNvGrpSpPr>
                <a:grpSpLocks/>
              </p:cNvGrpSpPr>
              <p:nvPr/>
            </p:nvGrpSpPr>
            <p:grpSpPr bwMode="auto">
              <a:xfrm>
                <a:off x="2864" y="2065"/>
                <a:ext cx="65" cy="43"/>
                <a:chOff x="3489" y="2694"/>
                <a:chExt cx="60" cy="56"/>
              </a:xfrm>
            </p:grpSpPr>
            <p:sp>
              <p:nvSpPr>
                <p:cNvPr id="47189" name="AutoShape 145"/>
                <p:cNvSpPr>
                  <a:spLocks noChangeArrowheads="1"/>
                </p:cNvSpPr>
                <p:nvPr/>
              </p:nvSpPr>
              <p:spPr bwMode="invGray">
                <a:xfrm>
                  <a:off x="3491" y="2694"/>
                  <a:ext cx="56" cy="56"/>
                </a:xfrm>
                <a:prstGeom prst="octagon">
                  <a:avLst>
                    <a:gd name="adj" fmla="val 17856"/>
                  </a:avLst>
                </a:prstGeom>
                <a:noFill/>
                <a:ln w="190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190" name="Line 146"/>
                <p:cNvSpPr>
                  <a:spLocks noChangeShapeType="1"/>
                </p:cNvSpPr>
                <p:nvPr/>
              </p:nvSpPr>
              <p:spPr bwMode="invGray">
                <a:xfrm>
                  <a:off x="3489" y="2722"/>
                  <a:ext cx="60" cy="0"/>
                </a:xfrm>
                <a:prstGeom prst="line">
                  <a:avLst/>
                </a:prstGeom>
                <a:noFill/>
                <a:ln w="19050">
                  <a:solidFill>
                    <a:schemeClr val="hlink"/>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167" name="Oval 147"/>
              <p:cNvSpPr>
                <a:spLocks noChangeArrowheads="1"/>
              </p:cNvSpPr>
              <p:nvPr/>
            </p:nvSpPr>
            <p:spPr bwMode="invGray">
              <a:xfrm>
                <a:off x="3082" y="2134"/>
                <a:ext cx="61" cy="45"/>
              </a:xfrm>
              <a:prstGeom prst="ellipse">
                <a:avLst/>
              </a:prstGeom>
              <a:solidFill>
                <a:schemeClr val="tx1"/>
              </a:solidFill>
              <a:ln w="19050">
                <a:solidFill>
                  <a:schemeClr val="tx1"/>
                </a:solidFill>
                <a:round/>
                <a:headEnd/>
                <a:tailEnd/>
              </a:ln>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168" name="Group 148"/>
              <p:cNvGrpSpPr>
                <a:grpSpLocks/>
              </p:cNvGrpSpPr>
              <p:nvPr/>
            </p:nvGrpSpPr>
            <p:grpSpPr bwMode="auto">
              <a:xfrm>
                <a:off x="3028" y="1840"/>
                <a:ext cx="61" cy="44"/>
                <a:chOff x="3102" y="2369"/>
                <a:chExt cx="56" cy="56"/>
              </a:xfrm>
            </p:grpSpPr>
            <p:sp>
              <p:nvSpPr>
                <p:cNvPr id="47185" name="Oval 149"/>
                <p:cNvSpPr>
                  <a:spLocks noChangeArrowheads="1"/>
                </p:cNvSpPr>
                <p:nvPr/>
              </p:nvSpPr>
              <p:spPr bwMode="invGray">
                <a:xfrm>
                  <a:off x="3102" y="2369"/>
                  <a:ext cx="56" cy="56"/>
                </a:xfrm>
                <a:prstGeom prst="ellipse">
                  <a:avLst/>
                </a:prstGeom>
                <a:noFill/>
                <a:ln w="19050">
                  <a:solidFill>
                    <a:srgbClr val="CCFFFF"/>
                  </a:solidFill>
                  <a:round/>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186" name="Group 150"/>
                <p:cNvGrpSpPr>
                  <a:grpSpLocks/>
                </p:cNvGrpSpPr>
                <p:nvPr/>
              </p:nvGrpSpPr>
              <p:grpSpPr bwMode="auto">
                <a:xfrm rot="2917486">
                  <a:off x="3107" y="2373"/>
                  <a:ext cx="48" cy="48"/>
                  <a:chOff x="3162" y="2364"/>
                  <a:chExt cx="48" cy="48"/>
                </a:xfrm>
              </p:grpSpPr>
              <p:sp>
                <p:nvSpPr>
                  <p:cNvPr id="47187" name="Line 151"/>
                  <p:cNvSpPr>
                    <a:spLocks noChangeShapeType="1"/>
                  </p:cNvSpPr>
                  <p:nvPr/>
                </p:nvSpPr>
                <p:spPr bwMode="invGray">
                  <a:xfrm>
                    <a:off x="3186" y="2364"/>
                    <a:ext cx="0" cy="48"/>
                  </a:xfrm>
                  <a:prstGeom prst="line">
                    <a:avLst/>
                  </a:prstGeom>
                  <a:noFill/>
                  <a:ln w="19050">
                    <a:solidFill>
                      <a:srgbClr val="CC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88" name="Line 152"/>
                  <p:cNvSpPr>
                    <a:spLocks noChangeShapeType="1"/>
                  </p:cNvSpPr>
                  <p:nvPr/>
                </p:nvSpPr>
                <p:spPr bwMode="invGray">
                  <a:xfrm rot="5400000">
                    <a:off x="3186" y="2364"/>
                    <a:ext cx="0" cy="48"/>
                  </a:xfrm>
                  <a:prstGeom prst="line">
                    <a:avLst/>
                  </a:prstGeom>
                  <a:noFill/>
                  <a:ln w="19050">
                    <a:solidFill>
                      <a:srgbClr val="CC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grpSp>
            <p:nvGrpSpPr>
              <p:cNvPr id="47169" name="Group 153"/>
              <p:cNvGrpSpPr>
                <a:grpSpLocks/>
              </p:cNvGrpSpPr>
              <p:nvPr/>
            </p:nvGrpSpPr>
            <p:grpSpPr bwMode="auto">
              <a:xfrm>
                <a:off x="1994" y="2091"/>
                <a:ext cx="73" cy="53"/>
                <a:chOff x="2082" y="2706"/>
                <a:chExt cx="68" cy="68"/>
              </a:xfrm>
            </p:grpSpPr>
            <p:sp>
              <p:nvSpPr>
                <p:cNvPr id="47183" name="Line 154"/>
                <p:cNvSpPr>
                  <a:spLocks noChangeShapeType="1"/>
                </p:cNvSpPr>
                <p:nvPr/>
              </p:nvSpPr>
              <p:spPr bwMode="invGray">
                <a:xfrm rot="-302547">
                  <a:off x="2090" y="2706"/>
                  <a:ext cx="52" cy="68"/>
                </a:xfrm>
                <a:prstGeom prst="line">
                  <a:avLst/>
                </a:prstGeom>
                <a:noFill/>
                <a:ln w="19050">
                  <a:solidFill>
                    <a:srgbClr val="00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84" name="Line 155"/>
                <p:cNvSpPr>
                  <a:spLocks noChangeShapeType="1"/>
                </p:cNvSpPr>
                <p:nvPr/>
              </p:nvSpPr>
              <p:spPr bwMode="invGray">
                <a:xfrm rot="5097453">
                  <a:off x="2090" y="2706"/>
                  <a:ext cx="52" cy="68"/>
                </a:xfrm>
                <a:prstGeom prst="line">
                  <a:avLst/>
                </a:prstGeom>
                <a:noFill/>
                <a:ln w="19050">
                  <a:solidFill>
                    <a:srgbClr val="00FFFF"/>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sp>
            <p:nvSpPr>
              <p:cNvPr id="47170" name="AutoShape 156"/>
              <p:cNvSpPr>
                <a:spLocks noChangeArrowheads="1"/>
              </p:cNvSpPr>
              <p:nvPr/>
            </p:nvSpPr>
            <p:spPr bwMode="invGray">
              <a:xfrm>
                <a:off x="1890" y="2010"/>
                <a:ext cx="68" cy="53"/>
              </a:xfrm>
              <a:prstGeom prst="triangle">
                <a:avLst>
                  <a:gd name="adj" fmla="val 50000"/>
                </a:avLst>
              </a:prstGeom>
              <a:noFill/>
              <a:ln w="190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171" name="Line 157"/>
              <p:cNvSpPr>
                <a:spLocks noChangeShapeType="1"/>
              </p:cNvSpPr>
              <p:nvPr/>
            </p:nvSpPr>
            <p:spPr bwMode="invGray">
              <a:xfrm>
                <a:off x="1598" y="1439"/>
                <a:ext cx="0" cy="1156"/>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72" name="AutoShape 158"/>
              <p:cNvSpPr>
                <a:spLocks noChangeArrowheads="1"/>
              </p:cNvSpPr>
              <p:nvPr/>
            </p:nvSpPr>
            <p:spPr bwMode="invGray">
              <a:xfrm flipV="1">
                <a:off x="1565" y="2147"/>
                <a:ext cx="68" cy="52"/>
              </a:xfrm>
              <a:prstGeom prst="triangle">
                <a:avLst>
                  <a:gd name="adj" fmla="val 50000"/>
                </a:avLst>
              </a:prstGeom>
              <a:noFill/>
              <a:ln w="190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400" i="1">
                  <a:latin typeface="Tahoma" pitchFamily="34" charset="0"/>
                </a:endParaRPr>
              </a:p>
            </p:txBody>
          </p:sp>
          <p:sp>
            <p:nvSpPr>
              <p:cNvPr id="47173" name="AutoShape 159"/>
              <p:cNvSpPr>
                <a:spLocks noChangeArrowheads="1"/>
              </p:cNvSpPr>
              <p:nvPr/>
            </p:nvSpPr>
            <p:spPr bwMode="invGray">
              <a:xfrm flipV="1">
                <a:off x="1564" y="1818"/>
                <a:ext cx="68" cy="53"/>
              </a:xfrm>
              <a:prstGeom prst="diamond">
                <a:avLst/>
              </a:prstGeom>
              <a:noFill/>
              <a:ln w="19050">
                <a:solidFill>
                  <a:srgbClr val="CC99FF"/>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sz="1200">
                  <a:latin typeface="Tahoma" pitchFamily="34" charset="0"/>
                </a:endParaRPr>
              </a:p>
            </p:txBody>
          </p:sp>
          <p:grpSp>
            <p:nvGrpSpPr>
              <p:cNvPr id="47174" name="Group 160"/>
              <p:cNvGrpSpPr>
                <a:grpSpLocks/>
              </p:cNvGrpSpPr>
              <p:nvPr/>
            </p:nvGrpSpPr>
            <p:grpSpPr bwMode="auto">
              <a:xfrm>
                <a:off x="2103" y="2156"/>
                <a:ext cx="82" cy="59"/>
                <a:chOff x="2180" y="2790"/>
                <a:chExt cx="76" cy="76"/>
              </a:xfrm>
            </p:grpSpPr>
            <p:sp>
              <p:nvSpPr>
                <p:cNvPr id="47181" name="Line 161"/>
                <p:cNvSpPr>
                  <a:spLocks noChangeShapeType="1"/>
                </p:cNvSpPr>
                <p:nvPr/>
              </p:nvSpPr>
              <p:spPr bwMode="invGray">
                <a:xfrm>
                  <a:off x="2180" y="2828"/>
                  <a:ext cx="76" cy="0"/>
                </a:xfrm>
                <a:prstGeom prst="line">
                  <a:avLst/>
                </a:prstGeom>
                <a:noFill/>
                <a:ln w="19050">
                  <a:solidFill>
                    <a:srgbClr val="9933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82" name="Line 162"/>
                <p:cNvSpPr>
                  <a:spLocks noChangeShapeType="1"/>
                </p:cNvSpPr>
                <p:nvPr/>
              </p:nvSpPr>
              <p:spPr bwMode="invGray">
                <a:xfrm rot="5400000">
                  <a:off x="2180" y="2828"/>
                  <a:ext cx="76" cy="0"/>
                </a:xfrm>
                <a:prstGeom prst="line">
                  <a:avLst/>
                </a:prstGeom>
                <a:noFill/>
                <a:ln w="19050">
                  <a:solidFill>
                    <a:srgbClr val="993300"/>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nvGrpSpPr>
              <p:cNvPr id="47175" name="Group 163"/>
              <p:cNvGrpSpPr>
                <a:grpSpLocks/>
              </p:cNvGrpSpPr>
              <p:nvPr/>
            </p:nvGrpSpPr>
            <p:grpSpPr bwMode="auto">
              <a:xfrm>
                <a:off x="2963" y="1928"/>
                <a:ext cx="63" cy="52"/>
                <a:chOff x="3730" y="1173"/>
                <a:chExt cx="40" cy="40"/>
              </a:xfrm>
            </p:grpSpPr>
            <p:sp>
              <p:nvSpPr>
                <p:cNvPr id="47177" name="AutoShape 164"/>
                <p:cNvSpPr>
                  <a:spLocks noChangeArrowheads="1"/>
                </p:cNvSpPr>
                <p:nvPr/>
              </p:nvSpPr>
              <p:spPr bwMode="invGray">
                <a:xfrm>
                  <a:off x="3730" y="1173"/>
                  <a:ext cx="40" cy="40"/>
                </a:xfrm>
                <a:prstGeom prst="diamond">
                  <a:avLst/>
                </a:prstGeom>
                <a:noFill/>
                <a:ln w="9525">
                  <a:solidFill>
                    <a:srgbClr val="FF9999"/>
                  </a:solidFill>
                  <a:miter lim="800000"/>
                  <a:headEnd/>
                  <a:tailEnd/>
                </a:ln>
                <a:extLst>
                  <a:ext uri="{909E8E84-426E-40DD-AFC4-6F175D3DCCD1}">
                    <a14:hiddenFill xmlns:a14="http://schemas.microsoft.com/office/drawing/2010/main" xmlns="">
                      <a:solidFill>
                        <a:srgbClr val="FFFFFF"/>
                      </a:solidFill>
                    </a14:hiddenFill>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nvGrpSpPr>
                <p:cNvPr id="47178" name="Group 165"/>
                <p:cNvGrpSpPr>
                  <a:grpSpLocks/>
                </p:cNvGrpSpPr>
                <p:nvPr/>
              </p:nvGrpSpPr>
              <p:grpSpPr bwMode="auto">
                <a:xfrm>
                  <a:off x="3736" y="1179"/>
                  <a:ext cx="28" cy="28"/>
                  <a:chOff x="3733" y="1180"/>
                  <a:chExt cx="28" cy="28"/>
                </a:xfrm>
              </p:grpSpPr>
              <p:sp>
                <p:nvSpPr>
                  <p:cNvPr id="47179" name="Line 166"/>
                  <p:cNvSpPr>
                    <a:spLocks noChangeShapeType="1"/>
                  </p:cNvSpPr>
                  <p:nvPr/>
                </p:nvSpPr>
                <p:spPr bwMode="invGray">
                  <a:xfrm>
                    <a:off x="3733" y="1194"/>
                    <a:ext cx="28" cy="0"/>
                  </a:xfrm>
                  <a:prstGeom prst="line">
                    <a:avLst/>
                  </a:prstGeom>
                  <a:noFill/>
                  <a:ln w="12700">
                    <a:solidFill>
                      <a:srgbClr val="FF9999"/>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sp>
                <p:nvSpPr>
                  <p:cNvPr id="47180" name="Line 167"/>
                  <p:cNvSpPr>
                    <a:spLocks noChangeShapeType="1"/>
                  </p:cNvSpPr>
                  <p:nvPr/>
                </p:nvSpPr>
                <p:spPr bwMode="invGray">
                  <a:xfrm rot="5400000">
                    <a:off x="3733" y="1194"/>
                    <a:ext cx="28" cy="0"/>
                  </a:xfrm>
                  <a:prstGeom prst="line">
                    <a:avLst/>
                  </a:prstGeom>
                  <a:noFill/>
                  <a:ln w="12700">
                    <a:solidFill>
                      <a:srgbClr val="FF9999"/>
                    </a:solidFill>
                    <a:round/>
                    <a:headEnd/>
                    <a:tailEnd/>
                  </a:ln>
                  <a:extLst>
                    <a:ext uri="{909E8E84-426E-40DD-AFC4-6F175D3DCCD1}">
                      <a14:hiddenFill xmlns:a14="http://schemas.microsoft.com/office/drawing/2010/main" xmlns="">
                        <a:noFill/>
                      </a14:hiddenFill>
                    </a:ext>
                  </a:extLst>
                </p:spPr>
                <p:txBody>
                  <a:bodyPr lIns="90488" tIns="44450" rIns="90488" bIns="44450"/>
                  <a:lstStyle/>
                  <a:p>
                    <a:endParaRPr lang="tr-TR"/>
                  </a:p>
                </p:txBody>
              </p:sp>
            </p:grpSp>
          </p:grpSp>
          <p:sp>
            <p:nvSpPr>
              <p:cNvPr id="47176" name="AutoShape 168"/>
              <p:cNvSpPr>
                <a:spLocks noChangeArrowheads="1"/>
              </p:cNvSpPr>
              <p:nvPr/>
            </p:nvSpPr>
            <p:spPr bwMode="invGray">
              <a:xfrm>
                <a:off x="4488" y="1861"/>
                <a:ext cx="57" cy="57"/>
              </a:xfrm>
              <a:prstGeom prst="diamond">
                <a:avLst/>
              </a:prstGeom>
              <a:solidFill>
                <a:srgbClr val="FF0000"/>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wrap="none" lIns="90488" tIns="44450" rIns="90488" bIns="4445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grpSp>
      </p:grpSp>
      <p:sp>
        <p:nvSpPr>
          <p:cNvPr id="47109" name="Oval 169"/>
          <p:cNvSpPr>
            <a:spLocks noChangeArrowheads="1"/>
          </p:cNvSpPr>
          <p:nvPr/>
        </p:nvSpPr>
        <p:spPr bwMode="auto">
          <a:xfrm>
            <a:off x="2362200" y="3962400"/>
            <a:ext cx="457200" cy="5334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
        <p:nvSpPr>
          <p:cNvPr id="47110" name="Oval 170"/>
          <p:cNvSpPr>
            <a:spLocks noChangeArrowheads="1"/>
          </p:cNvSpPr>
          <p:nvPr/>
        </p:nvSpPr>
        <p:spPr bwMode="auto">
          <a:xfrm>
            <a:off x="3733800" y="2971800"/>
            <a:ext cx="457200" cy="5334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cxnSp>
        <p:nvCxnSpPr>
          <p:cNvPr id="47111" name="Straight Connector 172"/>
          <p:cNvCxnSpPr>
            <a:cxnSpLocks noChangeShapeType="1"/>
          </p:cNvCxnSpPr>
          <p:nvPr/>
        </p:nvCxnSpPr>
        <p:spPr bwMode="auto">
          <a:xfrm>
            <a:off x="7010400" y="4724400"/>
            <a:ext cx="228600" cy="1588"/>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cxnSp>
      <p:sp>
        <p:nvSpPr>
          <p:cNvPr id="47112" name="TextBox 173"/>
          <p:cNvSpPr txBox="1">
            <a:spLocks noChangeArrowheads="1"/>
          </p:cNvSpPr>
          <p:nvPr/>
        </p:nvSpPr>
        <p:spPr bwMode="auto">
          <a:xfrm>
            <a:off x="7239000" y="4495800"/>
            <a:ext cx="1447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tr-TR" altLang="tr-TR" sz="1400">
                <a:latin typeface="Tahoma" pitchFamily="34" charset="0"/>
              </a:rPr>
              <a:t>Kolesteramin</a:t>
            </a:r>
            <a:endParaRPr lang="en-US" altLang="tr-TR" sz="1400">
              <a:latin typeface="Tahoma" pitchFamily="34" charset="0"/>
            </a:endParaRPr>
          </a:p>
          <a:p>
            <a:pPr eaLnBrk="1" hangingPunct="1"/>
            <a:endParaRPr lang="en-US" altLang="tr-TR" sz="1400">
              <a:latin typeface="Tahoma" pitchFamily="34" charset="0"/>
            </a:endParaRPr>
          </a:p>
          <a:p>
            <a:pPr eaLnBrk="1" hangingPunct="1"/>
            <a:r>
              <a:rPr lang="tr-TR" altLang="tr-TR" sz="1400">
                <a:latin typeface="Tahoma" pitchFamily="34" charset="0"/>
              </a:rPr>
              <a:t>K</a:t>
            </a:r>
            <a:r>
              <a:rPr lang="en-US" altLang="tr-TR" sz="1400">
                <a:latin typeface="Tahoma" pitchFamily="34" charset="0"/>
              </a:rPr>
              <a:t>olestipol </a:t>
            </a:r>
          </a:p>
        </p:txBody>
      </p:sp>
      <p:cxnSp>
        <p:nvCxnSpPr>
          <p:cNvPr id="47113" name="Straight Connector 174"/>
          <p:cNvCxnSpPr>
            <a:cxnSpLocks noChangeShapeType="1"/>
          </p:cNvCxnSpPr>
          <p:nvPr/>
        </p:nvCxnSpPr>
        <p:spPr bwMode="auto">
          <a:xfrm>
            <a:off x="7010400" y="5105400"/>
            <a:ext cx="228600" cy="1588"/>
          </a:xfrm>
          <a:prstGeom prst="line">
            <a:avLst/>
          </a:prstGeom>
          <a:noFill/>
          <a:ln w="76200">
            <a:solidFill>
              <a:schemeClr val="accent1"/>
            </a:solidFill>
            <a:round/>
            <a:headEnd/>
            <a:tailEnd/>
          </a:ln>
          <a:extLst>
            <a:ext uri="{909E8E84-426E-40DD-AFC4-6F175D3DCCD1}">
              <a14:hiddenFill xmlns:a14="http://schemas.microsoft.com/office/drawing/2010/main" xmlns="">
                <a:noFill/>
              </a14:hiddenFill>
            </a:ext>
          </a:extLst>
        </p:spPr>
      </p:cxnSp>
      <p:sp>
        <p:nvSpPr>
          <p:cNvPr id="47114" name="Oval 175"/>
          <p:cNvSpPr>
            <a:spLocks noChangeArrowheads="1"/>
          </p:cNvSpPr>
          <p:nvPr/>
        </p:nvSpPr>
        <p:spPr bwMode="auto">
          <a:xfrm>
            <a:off x="2362200" y="3352800"/>
            <a:ext cx="457200" cy="533400"/>
          </a:xfrm>
          <a:prstGeom prst="ellipse">
            <a:avLst/>
          </a:prstGeom>
          <a:noFill/>
          <a:ln w="28575">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tr-TR" altLang="tr-TR">
              <a:latin typeface="Tahoma" pitchFamily="34" charset="0"/>
            </a:endParaRPr>
          </a:p>
        </p:txBody>
      </p:sp>
    </p:spTree>
    <p:extLst>
      <p:ext uri="{BB962C8B-B14F-4D97-AF65-F5344CB8AC3E}">
        <p14:creationId xmlns:p14="http://schemas.microsoft.com/office/powerpoint/2010/main" xmlns="" val="6308221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0113" y="692150"/>
            <a:ext cx="6781800"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64" name="Picture 3"/>
          <p:cNvPicPr>
            <a:picLocks noGrp="1" noChangeAspect="1" noChangeArrowheads="1"/>
          </p:cNvPicPr>
          <p:nvPr>
            <p:ph idx="1"/>
          </p:nvPr>
        </p:nvPicPr>
        <p:blipFill>
          <a:blip r:embed="rId4" cstate="print"/>
          <a:srcRect/>
          <a:stretch>
            <a:fillRect/>
          </a:stretch>
        </p:blipFill>
        <p:spPr>
          <a:xfrm>
            <a:off x="8388350" y="333375"/>
            <a:ext cx="368300" cy="5916613"/>
          </a:xfrm>
        </p:spPr>
      </p:pic>
      <p:sp>
        <p:nvSpPr>
          <p:cNvPr id="5" name="4 Başlık"/>
          <p:cNvSpPr>
            <a:spLocks noGrp="1"/>
          </p:cNvSpPr>
          <p:nvPr>
            <p:ph type="title"/>
          </p:nvPr>
        </p:nvSpPr>
        <p:spPr/>
        <p:txBody>
          <a:bodyPr/>
          <a:lstStyle/>
          <a:p>
            <a:pPr>
              <a:defRPr/>
            </a:pPr>
            <a:endParaRPr lang="tr-TR"/>
          </a:p>
        </p:txBody>
      </p:sp>
    </p:spTree>
    <p:extLst>
      <p:ext uri="{BB962C8B-B14F-4D97-AF65-F5344CB8AC3E}">
        <p14:creationId xmlns:p14="http://schemas.microsoft.com/office/powerpoint/2010/main" xmlns="" val="129080119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defRPr/>
            </a:pPr>
            <a:r>
              <a:rPr lang="en-US" dirty="0" smtClean="0">
                <a:solidFill>
                  <a:srgbClr val="FFFF00"/>
                </a:solidFill>
              </a:rPr>
              <a:t>Di</a:t>
            </a:r>
            <a:r>
              <a:rPr lang="tr-TR" dirty="0" smtClean="0">
                <a:solidFill>
                  <a:srgbClr val="FFFF00"/>
                </a:solidFill>
              </a:rPr>
              <a:t>yet kaynakları </a:t>
            </a:r>
            <a:endParaRPr lang="en-US" dirty="0">
              <a:solidFill>
                <a:srgbClr val="FFFF00"/>
              </a:solidFill>
            </a:endParaRPr>
          </a:p>
        </p:txBody>
      </p:sp>
      <p:graphicFrame>
        <p:nvGraphicFramePr>
          <p:cNvPr id="17491" name="Group 83"/>
          <p:cNvGraphicFramePr>
            <a:graphicFrameLocks noGrp="1"/>
          </p:cNvGraphicFramePr>
          <p:nvPr>
            <p:ph idx="1"/>
          </p:nvPr>
        </p:nvGraphicFramePr>
        <p:xfrm>
          <a:off x="304800" y="1905000"/>
          <a:ext cx="8686800" cy="3074987"/>
        </p:xfrm>
        <a:graphic>
          <a:graphicData uri="http://schemas.openxmlformats.org/drawingml/2006/table">
            <a:tbl>
              <a:tblPr/>
              <a:tblGrid>
                <a:gridCol w="1676400"/>
                <a:gridCol w="4476750"/>
                <a:gridCol w="2533650"/>
              </a:tblGrid>
              <a:tr h="3810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1" i="0" u="none" strike="noStrike" cap="none" normalizeH="0" baseline="0" dirty="0" smtClean="0">
                          <a:ln>
                            <a:noFill/>
                          </a:ln>
                          <a:solidFill>
                            <a:schemeClr val="tx1"/>
                          </a:solidFill>
                          <a:effectLst/>
                          <a:latin typeface="Arial" pitchFamily="34" charset="0"/>
                        </a:rPr>
                        <a:t>Yağ tipi</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1" i="0" u="none" strike="noStrike" cap="none" normalizeH="0" baseline="0" dirty="0" smtClean="0">
                          <a:ln>
                            <a:noFill/>
                          </a:ln>
                          <a:solidFill>
                            <a:schemeClr val="tx1"/>
                          </a:solidFill>
                          <a:effectLst/>
                          <a:latin typeface="Arial" pitchFamily="34" charset="0"/>
                        </a:rPr>
                        <a:t>Ana kaynak</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1" i="0" u="none" strike="noStrike" cap="none" normalizeH="0" baseline="0" dirty="0" smtClean="0">
                          <a:ln>
                            <a:noFill/>
                          </a:ln>
                          <a:solidFill>
                            <a:schemeClr val="tx1"/>
                          </a:solidFill>
                          <a:effectLst/>
                          <a:latin typeface="Arial" pitchFamily="34" charset="0"/>
                        </a:rPr>
                        <a:t>Kolesterol üzerine etkisi</a:t>
                      </a:r>
                      <a:endParaRPr kumimoji="0" lang="en-US" sz="1600" b="1"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8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dirty="0" smtClean="0">
                          <a:ln>
                            <a:noFill/>
                          </a:ln>
                          <a:solidFill>
                            <a:srgbClr val="00B050"/>
                          </a:solidFill>
                          <a:effectLst/>
                          <a:latin typeface="Arial" pitchFamily="34" charset="0"/>
                        </a:rPr>
                        <a:t>Mono</a:t>
                      </a:r>
                      <a:r>
                        <a:rPr kumimoji="0" lang="tr-TR" sz="1600" b="1" i="0" u="none" strike="noStrike" cap="none" normalizeH="0" baseline="0" dirty="0" err="1" smtClean="0">
                          <a:ln>
                            <a:noFill/>
                          </a:ln>
                          <a:solidFill>
                            <a:srgbClr val="00B050"/>
                          </a:solidFill>
                          <a:effectLst/>
                          <a:latin typeface="Arial" pitchFamily="34" charset="0"/>
                        </a:rPr>
                        <a:t>unsatüre</a:t>
                      </a:r>
                      <a:endParaRPr kumimoji="0" lang="en-US" sz="1600" b="1" i="0" u="none" strike="noStrike" cap="none" normalizeH="0" baseline="0" dirty="0" smtClean="0">
                        <a:ln>
                          <a:noFill/>
                        </a:ln>
                        <a:solidFill>
                          <a:srgbClr val="00B050"/>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rgbClr val="00B050"/>
                          </a:solidFill>
                          <a:effectLst/>
                          <a:latin typeface="Arial" pitchFamily="34" charset="0"/>
                        </a:rPr>
                        <a:t>Zeytin,zeytin yağı, </a:t>
                      </a:r>
                      <a:r>
                        <a:rPr kumimoji="0" lang="tr-TR" sz="1600" b="0" i="0" u="none" strike="noStrike" cap="none" normalizeH="0" baseline="0" dirty="0" err="1" smtClean="0">
                          <a:ln>
                            <a:noFill/>
                          </a:ln>
                          <a:solidFill>
                            <a:srgbClr val="00B050"/>
                          </a:solidFill>
                          <a:effectLst/>
                          <a:latin typeface="Arial" pitchFamily="34" charset="0"/>
                        </a:rPr>
                        <a:t>kanola</a:t>
                      </a:r>
                      <a:r>
                        <a:rPr kumimoji="0" lang="tr-TR" sz="1600" b="0" i="0" u="none" strike="noStrike" cap="none" normalizeH="0" baseline="0" dirty="0" smtClean="0">
                          <a:ln>
                            <a:noFill/>
                          </a:ln>
                          <a:solidFill>
                            <a:srgbClr val="00B050"/>
                          </a:solidFill>
                          <a:effectLst/>
                          <a:latin typeface="Arial" pitchFamily="34" charset="0"/>
                        </a:rPr>
                        <a:t> yağı, fıstık yağı, badem, </a:t>
                      </a:r>
                      <a:r>
                        <a:rPr kumimoji="0" lang="tr-TR" sz="1600" b="0" i="0" u="none" strike="noStrike" cap="none" normalizeH="0" baseline="0" dirty="0" err="1" smtClean="0">
                          <a:ln>
                            <a:noFill/>
                          </a:ln>
                          <a:solidFill>
                            <a:srgbClr val="00B050"/>
                          </a:solidFill>
                          <a:effectLst/>
                          <a:latin typeface="Arial" pitchFamily="34" charset="0"/>
                        </a:rPr>
                        <a:t>avakado</a:t>
                      </a:r>
                      <a:r>
                        <a:rPr kumimoji="0" lang="tr-TR" sz="1600" b="0" i="0" u="none" strike="noStrike" cap="none" normalizeH="0" baseline="0" dirty="0" smtClean="0">
                          <a:ln>
                            <a:noFill/>
                          </a:ln>
                          <a:solidFill>
                            <a:srgbClr val="00B050"/>
                          </a:solidFill>
                          <a:effectLst/>
                          <a:latin typeface="Arial" pitchFamily="34" charset="0"/>
                        </a:rPr>
                        <a:t> </a:t>
                      </a:r>
                      <a:endParaRPr kumimoji="0" lang="en-US" sz="1600" b="0" i="0" u="none" strike="noStrike" cap="none" normalizeH="0" baseline="0" dirty="0" smtClean="0">
                        <a:ln>
                          <a:noFill/>
                        </a:ln>
                        <a:solidFill>
                          <a:srgbClr val="00B050"/>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rgbClr val="00B050"/>
                          </a:solidFill>
                          <a:effectLst/>
                          <a:latin typeface="Arial" pitchFamily="34" charset="0"/>
                        </a:rPr>
                        <a:t>LDL</a:t>
                      </a:r>
                      <a:r>
                        <a:rPr kumimoji="0" lang="tr-TR" sz="1600" b="0" i="0" u="none" strike="noStrike" cap="none" normalizeH="0" baseline="0" dirty="0" smtClean="0">
                          <a:ln>
                            <a:noFill/>
                          </a:ln>
                          <a:solidFill>
                            <a:srgbClr val="00B050"/>
                          </a:solidFill>
                          <a:effectLst/>
                          <a:latin typeface="Arial" pitchFamily="34" charset="0"/>
                        </a:rPr>
                        <a:t> düşürür</a:t>
                      </a:r>
                      <a:r>
                        <a:rPr kumimoji="0" lang="en-US" sz="1600" b="0" i="0" u="none" strike="noStrike" cap="none" normalizeH="0" baseline="0" dirty="0" smtClean="0">
                          <a:ln>
                            <a:noFill/>
                          </a:ln>
                          <a:solidFill>
                            <a:srgbClr val="00B050"/>
                          </a:solidFill>
                          <a:effectLst/>
                          <a:latin typeface="Arial" pitchFamily="34" charset="0"/>
                        </a:rPr>
                        <a:t>, HDL</a:t>
                      </a:r>
                      <a:r>
                        <a:rPr kumimoji="0" lang="tr-TR" sz="1600" b="0" i="0" u="none" strike="noStrike" cap="none" normalizeH="0" baseline="0" dirty="0" smtClean="0">
                          <a:ln>
                            <a:noFill/>
                          </a:ln>
                          <a:solidFill>
                            <a:srgbClr val="00B050"/>
                          </a:solidFill>
                          <a:effectLst/>
                          <a:latin typeface="Arial" pitchFamily="34" charset="0"/>
                        </a:rPr>
                        <a:t> artırır</a:t>
                      </a:r>
                      <a:endParaRPr kumimoji="0" lang="en-US" sz="1600" b="0" i="0" u="none" strike="noStrike" cap="none" normalizeH="0" baseline="0" dirty="0" smtClean="0">
                        <a:ln>
                          <a:noFill/>
                        </a:ln>
                        <a:solidFill>
                          <a:srgbClr val="00B050"/>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56362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dirty="0" err="1" smtClean="0">
                          <a:ln>
                            <a:noFill/>
                          </a:ln>
                          <a:solidFill>
                            <a:schemeClr val="tx2">
                              <a:lumMod val="95000"/>
                              <a:lumOff val="5000"/>
                            </a:schemeClr>
                          </a:solidFill>
                          <a:effectLst/>
                          <a:latin typeface="Arial" pitchFamily="34" charset="0"/>
                        </a:rPr>
                        <a:t>Pol</a:t>
                      </a:r>
                      <a:r>
                        <a:rPr kumimoji="0" lang="tr-TR" sz="1600" b="1" i="0" u="none" strike="noStrike" cap="none" normalizeH="0" baseline="0" dirty="0" err="1" smtClean="0">
                          <a:ln>
                            <a:noFill/>
                          </a:ln>
                          <a:solidFill>
                            <a:schemeClr val="tx2">
                              <a:lumMod val="95000"/>
                              <a:lumOff val="5000"/>
                            </a:schemeClr>
                          </a:solidFill>
                          <a:effectLst/>
                          <a:latin typeface="Arial" pitchFamily="34" charset="0"/>
                        </a:rPr>
                        <a:t>iunsatüre</a:t>
                      </a:r>
                      <a:endParaRPr kumimoji="0" lang="en-US" sz="1600" b="1" i="0" u="none" strike="noStrike" cap="none" normalizeH="0" baseline="0" dirty="0" smtClean="0">
                        <a:ln>
                          <a:noFill/>
                        </a:ln>
                        <a:solidFill>
                          <a:schemeClr val="tx2">
                            <a:lumMod val="95000"/>
                            <a:lumOff val="5000"/>
                          </a:schemeClr>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chemeClr val="tx2">
                              <a:lumMod val="95000"/>
                              <a:lumOff val="5000"/>
                            </a:schemeClr>
                          </a:solidFill>
                          <a:effectLst/>
                          <a:latin typeface="Arial" pitchFamily="34" charset="0"/>
                        </a:rPr>
                        <a:t>Mısır,soya, ayçiçeği, balık</a:t>
                      </a:r>
                      <a:endParaRPr kumimoji="0" lang="en-US" sz="1600" b="0" i="0" u="none" strike="noStrike" cap="none" normalizeH="0" baseline="0" dirty="0" smtClean="0">
                        <a:ln>
                          <a:noFill/>
                        </a:ln>
                        <a:solidFill>
                          <a:schemeClr val="tx2">
                            <a:lumMod val="95000"/>
                            <a:lumOff val="5000"/>
                          </a:schemeClr>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chemeClr val="bg2"/>
                          </a:solidFill>
                          <a:effectLst/>
                          <a:latin typeface="Arial" pitchFamily="34" charset="0"/>
                        </a:rPr>
                        <a:t>LDL</a:t>
                      </a:r>
                      <a:r>
                        <a:rPr kumimoji="0" lang="tr-TR" sz="1600" b="0" i="0" u="none" strike="noStrike" cap="none" normalizeH="0" baseline="0" dirty="0" smtClean="0">
                          <a:ln>
                            <a:noFill/>
                          </a:ln>
                          <a:solidFill>
                            <a:schemeClr val="bg2"/>
                          </a:solidFill>
                          <a:effectLst/>
                          <a:latin typeface="Arial" pitchFamily="34" charset="0"/>
                        </a:rPr>
                        <a:t> düşürür</a:t>
                      </a:r>
                      <a:r>
                        <a:rPr kumimoji="0" lang="en-US" sz="1600" b="0" i="0" u="none" strike="noStrike" cap="none" normalizeH="0" baseline="0" dirty="0" smtClean="0">
                          <a:ln>
                            <a:noFill/>
                          </a:ln>
                          <a:solidFill>
                            <a:schemeClr val="bg2"/>
                          </a:solidFill>
                          <a:effectLst/>
                          <a:latin typeface="Arial" pitchFamily="34" charset="0"/>
                        </a:rPr>
                        <a:t>,</a:t>
                      </a:r>
                      <a:r>
                        <a:rPr kumimoji="0" lang="tr-TR" sz="1600" b="0" i="0" u="none" strike="noStrike" cap="none" normalizeH="0" baseline="0" dirty="0" smtClean="0">
                          <a:ln>
                            <a:noFill/>
                          </a:ln>
                          <a:solidFill>
                            <a:schemeClr val="bg2"/>
                          </a:solidFill>
                          <a:effectLst/>
                          <a:latin typeface="Arial" pitchFamily="34" charset="0"/>
                        </a:rPr>
                        <a:t> </a:t>
                      </a:r>
                      <a:r>
                        <a:rPr kumimoji="0" lang="en-US" sz="1600" b="0" i="0" u="none" strike="noStrike" cap="none" normalizeH="0" baseline="0" dirty="0" smtClean="0">
                          <a:ln>
                            <a:noFill/>
                          </a:ln>
                          <a:solidFill>
                            <a:schemeClr val="tx2">
                              <a:lumMod val="95000"/>
                              <a:lumOff val="5000"/>
                            </a:schemeClr>
                          </a:solidFill>
                          <a:effectLst/>
                          <a:latin typeface="Arial" pitchFamily="34" charset="0"/>
                        </a:rPr>
                        <a:t>HDL</a:t>
                      </a:r>
                      <a:r>
                        <a:rPr kumimoji="0" lang="tr-TR" sz="1600" b="0" i="0" u="none" strike="noStrike" cap="none" normalizeH="0" baseline="0" dirty="0" smtClean="0">
                          <a:ln>
                            <a:noFill/>
                          </a:ln>
                          <a:solidFill>
                            <a:schemeClr val="tx2">
                              <a:lumMod val="95000"/>
                              <a:lumOff val="5000"/>
                            </a:schemeClr>
                          </a:solidFill>
                          <a:effectLst/>
                          <a:latin typeface="Arial" pitchFamily="34" charset="0"/>
                        </a:rPr>
                        <a:t> arttırır</a:t>
                      </a:r>
                      <a:endParaRPr kumimoji="0" lang="en-US" sz="1600" b="0" i="0" u="none" strike="noStrike" cap="none" normalizeH="0" baseline="0" dirty="0" smtClean="0">
                        <a:ln>
                          <a:noFill/>
                        </a:ln>
                        <a:solidFill>
                          <a:schemeClr val="tx2">
                            <a:lumMod val="95000"/>
                            <a:lumOff val="5000"/>
                          </a:schemeClr>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6096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dirty="0" err="1" smtClean="0">
                          <a:ln>
                            <a:noFill/>
                          </a:ln>
                          <a:solidFill>
                            <a:srgbClr val="FF00FF"/>
                          </a:solidFill>
                          <a:effectLst/>
                          <a:latin typeface="Arial" pitchFamily="34" charset="0"/>
                        </a:rPr>
                        <a:t>Satur</a:t>
                      </a:r>
                      <a:r>
                        <a:rPr kumimoji="0" lang="tr-TR" sz="1600" b="1" i="0" u="none" strike="noStrike" cap="none" normalizeH="0" baseline="0" dirty="0" smtClean="0">
                          <a:ln>
                            <a:noFill/>
                          </a:ln>
                          <a:solidFill>
                            <a:srgbClr val="FF00FF"/>
                          </a:solidFill>
                          <a:effectLst/>
                          <a:latin typeface="Arial" pitchFamily="34" charset="0"/>
                        </a:rPr>
                        <a:t>e</a:t>
                      </a:r>
                      <a:endParaRPr kumimoji="0" lang="en-US" sz="1600" b="1" i="0" u="none" strike="noStrike" cap="none" normalizeH="0" baseline="0" dirty="0" smtClean="0">
                        <a:ln>
                          <a:noFill/>
                        </a:ln>
                        <a:solidFill>
                          <a:srgbClr val="FF00FF"/>
                        </a:solidFill>
                        <a:effectLst/>
                        <a:latin typeface="Arial"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rgbClr val="FF00FF"/>
                          </a:solidFill>
                          <a:effectLst/>
                          <a:latin typeface="Arial" pitchFamily="34" charset="0"/>
                        </a:rPr>
                        <a:t>Süt, yağ, peynir, dondurma, kırmızı et, çikolata, </a:t>
                      </a:r>
                      <a:r>
                        <a:rPr kumimoji="0" lang="tr-TR" sz="1600" b="0" i="0" u="none" strike="noStrike" cap="none" normalizeH="0" baseline="0" dirty="0" err="1" smtClean="0">
                          <a:ln>
                            <a:noFill/>
                          </a:ln>
                          <a:solidFill>
                            <a:srgbClr val="FF00FF"/>
                          </a:solidFill>
                          <a:effectLst/>
                          <a:latin typeface="Arial" pitchFamily="34" charset="0"/>
                        </a:rPr>
                        <a:t>hindistan</a:t>
                      </a:r>
                      <a:r>
                        <a:rPr kumimoji="0" lang="tr-TR" sz="1600" b="0" i="0" u="none" strike="noStrike" cap="none" normalizeH="0" baseline="0" dirty="0" smtClean="0">
                          <a:ln>
                            <a:noFill/>
                          </a:ln>
                          <a:solidFill>
                            <a:srgbClr val="FF00FF"/>
                          </a:solidFill>
                          <a:effectLst/>
                          <a:latin typeface="Arial" pitchFamily="34" charset="0"/>
                        </a:rPr>
                        <a:t> cevizi</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rgbClr val="FF00FF"/>
                          </a:solidFill>
                          <a:effectLst/>
                          <a:latin typeface="Arial" pitchFamily="34" charset="0"/>
                        </a:rPr>
                        <a:t>LDL </a:t>
                      </a:r>
                      <a:r>
                        <a:rPr kumimoji="0" lang="tr-TR" sz="1600" b="0" i="0" u="none" strike="noStrike" cap="none" normalizeH="0" baseline="0" dirty="0" smtClean="0">
                          <a:ln>
                            <a:noFill/>
                          </a:ln>
                          <a:solidFill>
                            <a:srgbClr val="FF00FF"/>
                          </a:solidFill>
                          <a:effectLst/>
                          <a:latin typeface="Arial" pitchFamily="34" charset="0"/>
                        </a:rPr>
                        <a:t>ve </a:t>
                      </a:r>
                      <a:r>
                        <a:rPr kumimoji="0" lang="en-US" sz="1600" b="0" i="0" u="none" strike="noStrike" cap="none" normalizeH="0" baseline="0" dirty="0" smtClean="0">
                          <a:ln>
                            <a:noFill/>
                          </a:ln>
                          <a:solidFill>
                            <a:srgbClr val="FF00FF"/>
                          </a:solidFill>
                          <a:effectLst/>
                          <a:latin typeface="Arial" pitchFamily="34" charset="0"/>
                        </a:rPr>
                        <a:t>HDL</a:t>
                      </a:r>
                      <a:r>
                        <a:rPr kumimoji="0" lang="tr-TR" sz="1600" b="0" i="0" u="none" strike="noStrike" cap="none" normalizeH="0" baseline="0" dirty="0" smtClean="0">
                          <a:ln>
                            <a:noFill/>
                          </a:ln>
                          <a:solidFill>
                            <a:srgbClr val="FF00FF"/>
                          </a:solidFill>
                          <a:effectLst/>
                          <a:latin typeface="Arial" pitchFamily="34" charset="0"/>
                        </a:rPr>
                        <a:t> arttırır</a:t>
                      </a:r>
                      <a:endParaRPr kumimoji="0" lang="en-US" sz="1600" b="0" i="0" u="none" strike="noStrike" cap="none" normalizeH="0" baseline="0" dirty="0" smtClean="0">
                        <a:ln>
                          <a:noFill/>
                        </a:ln>
                        <a:solidFill>
                          <a:srgbClr val="FF00FF"/>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94148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1" i="0" u="none" strike="noStrike" cap="none" normalizeH="0" baseline="0" smtClean="0">
                          <a:ln>
                            <a:noFill/>
                          </a:ln>
                          <a:solidFill>
                            <a:schemeClr val="tx1"/>
                          </a:solidFill>
                          <a:effectLst/>
                          <a:latin typeface="Arial" pitchFamily="34" charset="0"/>
                        </a:rPr>
                        <a:t>Trans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tr-TR" sz="1600" b="0" i="0" u="none" strike="noStrike" cap="none" normalizeH="0" baseline="0" dirty="0" smtClean="0">
                          <a:ln>
                            <a:noFill/>
                          </a:ln>
                          <a:solidFill>
                            <a:schemeClr val="tx1"/>
                          </a:solidFill>
                          <a:effectLst/>
                          <a:latin typeface="Arial" pitchFamily="34" charset="0"/>
                        </a:rPr>
                        <a:t>Margarinler, </a:t>
                      </a:r>
                      <a:r>
                        <a:rPr kumimoji="0" lang="tr-TR" sz="1600" b="0" i="0" u="none" strike="noStrike" cap="none" normalizeH="0" baseline="0" dirty="0" err="1" smtClean="0">
                          <a:ln>
                            <a:noFill/>
                          </a:ln>
                          <a:solidFill>
                            <a:schemeClr val="tx1"/>
                          </a:solidFill>
                          <a:effectLst/>
                          <a:latin typeface="Arial" pitchFamily="34" charset="0"/>
                        </a:rPr>
                        <a:t>Hidrojenize</a:t>
                      </a:r>
                      <a:r>
                        <a:rPr kumimoji="0" lang="tr-TR" sz="1600" b="0" i="0" u="none" strike="noStrike" cap="none" normalizeH="0" baseline="0" dirty="0" smtClean="0">
                          <a:ln>
                            <a:noFill/>
                          </a:ln>
                          <a:solidFill>
                            <a:schemeClr val="tx1"/>
                          </a:solidFill>
                          <a:effectLst/>
                          <a:latin typeface="Arial" pitchFamily="34" charset="0"/>
                        </a:rPr>
                        <a:t> bitkisel yağlar, kızarmış patates, fastfoodlar, satın alınan hazır gıdaların çoğu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pitchFamily="34" charset="0"/>
                        </a:rPr>
                        <a:t> LDL</a:t>
                      </a:r>
                      <a:r>
                        <a:rPr kumimoji="0" lang="tr-TR" sz="1600" b="0" i="0" u="none" strike="noStrike" cap="none" normalizeH="0" baseline="0" dirty="0" smtClean="0">
                          <a:ln>
                            <a:noFill/>
                          </a:ln>
                          <a:solidFill>
                            <a:schemeClr val="tx1"/>
                          </a:solidFill>
                          <a:effectLst/>
                          <a:latin typeface="Arial" pitchFamily="34" charset="0"/>
                        </a:rPr>
                        <a:t> arttırır</a:t>
                      </a:r>
                      <a:endParaRPr kumimoji="0" lang="en-US" sz="1600" b="0" i="0" u="none" strike="noStrike" cap="none" normalizeH="0" baseline="0" dirty="0" smtClean="0">
                        <a:ln>
                          <a:noFill/>
                        </a:ln>
                        <a:solidFill>
                          <a:schemeClr val="tx1"/>
                        </a:solidFill>
                        <a:effectLst/>
                        <a:latin typeface="Arial"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r>
            </a:tbl>
          </a:graphicData>
        </a:graphic>
      </p:graphicFrame>
    </p:spTree>
    <p:extLst>
      <p:ext uri="{BB962C8B-B14F-4D97-AF65-F5344CB8AC3E}">
        <p14:creationId xmlns:p14="http://schemas.microsoft.com/office/powerpoint/2010/main" xmlns="" val="2674723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sp>
        <p:nvSpPr>
          <p:cNvPr id="3" name="2 İçerik Yer Tutucusu"/>
          <p:cNvSpPr>
            <a:spLocks noGrp="1"/>
          </p:cNvSpPr>
          <p:nvPr>
            <p:ph sz="half" idx="1"/>
          </p:nvPr>
        </p:nvSpPr>
        <p:spPr/>
        <p:txBody>
          <a:bodyPr/>
          <a:lstStyle/>
          <a:p>
            <a:pPr>
              <a:defRPr/>
            </a:pPr>
            <a:endParaRPr lang="tr-TR"/>
          </a:p>
        </p:txBody>
      </p:sp>
      <p:sp>
        <p:nvSpPr>
          <p:cNvPr id="4" name="3 İçerik Yer Tutucusu"/>
          <p:cNvSpPr>
            <a:spLocks noGrp="1"/>
          </p:cNvSpPr>
          <p:nvPr>
            <p:ph sz="half" idx="2"/>
          </p:nvPr>
        </p:nvSpPr>
        <p:spPr/>
        <p:txBody>
          <a:bodyPr/>
          <a:lstStyle/>
          <a:p>
            <a:pPr>
              <a:defRPr/>
            </a:pPr>
            <a:endParaRPr lang="tr-TR"/>
          </a:p>
        </p:txBody>
      </p:sp>
      <p:pic>
        <p:nvPicPr>
          <p:cNvPr id="5018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950" y="814388"/>
            <a:ext cx="8012113"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8165823"/>
      </p:ext>
    </p:extLst>
  </p:cSld>
  <p:clrMapOvr>
    <a:masterClrMapping/>
  </p:clrMapOvr>
  <p:transition advClick="0" advTm="10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650" y="160655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Image 7"/>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95650" y="160655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Image 9"/>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62650" y="160655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ZoneTexte 8"/>
          <p:cNvSpPr txBox="1">
            <a:spLocks noChangeArrowheads="1"/>
          </p:cNvSpPr>
          <p:nvPr/>
        </p:nvSpPr>
        <p:spPr bwMode="auto">
          <a:xfrm>
            <a:off x="2376488" y="342900"/>
            <a:ext cx="4670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tr-TR" sz="2400">
                <a:solidFill>
                  <a:srgbClr val="6699FF"/>
                </a:solidFill>
              </a:rPr>
              <a:t>WHICH TARGET TO CHOOSE?</a:t>
            </a:r>
          </a:p>
        </p:txBody>
      </p:sp>
      <p:sp>
        <p:nvSpPr>
          <p:cNvPr id="51206" name="ZoneTexte 9"/>
          <p:cNvSpPr txBox="1">
            <a:spLocks noChangeArrowheads="1"/>
          </p:cNvSpPr>
          <p:nvPr/>
        </p:nvSpPr>
        <p:spPr bwMode="auto">
          <a:xfrm>
            <a:off x="1333500" y="4737100"/>
            <a:ext cx="19605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a:t> Lowering LDL</a:t>
            </a:r>
          </a:p>
        </p:txBody>
      </p:sp>
      <p:sp>
        <p:nvSpPr>
          <p:cNvPr id="51207" name="ZoneTexte 10"/>
          <p:cNvSpPr txBox="1">
            <a:spLocks noChangeArrowheads="1"/>
          </p:cNvSpPr>
          <p:nvPr/>
        </p:nvSpPr>
        <p:spPr bwMode="auto">
          <a:xfrm>
            <a:off x="4051300" y="4724400"/>
            <a:ext cx="2060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a:t>Increasing HDL</a:t>
            </a:r>
          </a:p>
        </p:txBody>
      </p:sp>
      <p:sp>
        <p:nvSpPr>
          <p:cNvPr id="51208" name="ZoneTexte 11"/>
          <p:cNvSpPr txBox="1">
            <a:spLocks noChangeArrowheads="1"/>
          </p:cNvSpPr>
          <p:nvPr/>
        </p:nvSpPr>
        <p:spPr bwMode="auto">
          <a:xfrm>
            <a:off x="6527800" y="4711700"/>
            <a:ext cx="18224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tr-TR"/>
              <a:t> Lowering TG</a:t>
            </a:r>
          </a:p>
        </p:txBody>
      </p:sp>
    </p:spTree>
    <p:extLst>
      <p:ext uri="{BB962C8B-B14F-4D97-AF65-F5344CB8AC3E}">
        <p14:creationId xmlns:p14="http://schemas.microsoft.com/office/powerpoint/2010/main" xmlns="" val="62212591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ue HISP">
  <a:themeElements>
    <a:clrScheme name="">
      <a:dk1>
        <a:srgbClr val="FFFFFF"/>
      </a:dk1>
      <a:lt1>
        <a:srgbClr val="FFFFFF"/>
      </a:lt1>
      <a:dk2>
        <a:srgbClr val="000000"/>
      </a:dk2>
      <a:lt2>
        <a:srgbClr val="000000"/>
      </a:lt2>
      <a:accent1>
        <a:srgbClr val="F8F8F8"/>
      </a:accent1>
      <a:accent2>
        <a:srgbClr val="3333CC"/>
      </a:accent2>
      <a:accent3>
        <a:srgbClr val="FFFFFF"/>
      </a:accent3>
      <a:accent4>
        <a:srgbClr val="DADADA"/>
      </a:accent4>
      <a:accent5>
        <a:srgbClr val="FBFBFB"/>
      </a:accent5>
      <a:accent6>
        <a:srgbClr val="2D2DB9"/>
      </a:accent6>
      <a:hlink>
        <a:srgbClr val="CC3300"/>
      </a:hlink>
      <a:folHlink>
        <a:srgbClr val="B2B2B2"/>
      </a:folHlink>
    </a:clrScheme>
    <a:fontScheme name="Blue HISP">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HISP 1">
        <a:dk1>
          <a:srgbClr val="000000"/>
        </a:dk1>
        <a:lt1>
          <a:srgbClr val="FFFFFF"/>
        </a:lt1>
        <a:dk2>
          <a:srgbClr val="000000"/>
        </a:dk2>
        <a:lt2>
          <a:srgbClr val="969696"/>
        </a:lt2>
        <a:accent1>
          <a:srgbClr val="F8F8F8"/>
        </a:accent1>
        <a:accent2>
          <a:srgbClr val="3333CC"/>
        </a:accent2>
        <a:accent3>
          <a:srgbClr val="FFFFFF"/>
        </a:accent3>
        <a:accent4>
          <a:srgbClr val="000000"/>
        </a:accent4>
        <a:accent5>
          <a:srgbClr val="FBFBFB"/>
        </a:accent5>
        <a:accent6>
          <a:srgbClr val="2D2DB9"/>
        </a:accent6>
        <a:hlink>
          <a:srgbClr val="CC3300"/>
        </a:hlink>
        <a:folHlink>
          <a:srgbClr val="B2B2B2"/>
        </a:folHlink>
      </a:clrScheme>
      <a:clrMap bg1="lt1" tx1="dk1" bg2="lt2" tx2="dk2" accent1="accent1" accent2="accent2" accent3="accent3" accent4="accent4" accent5="accent5" accent6="accent6" hlink="hlink" folHlink="folHlink"/>
    </a:extraClrScheme>
    <a:extraClrScheme>
      <a:clrScheme name="Blue HISP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HISP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HISP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HISP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HISP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HISP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HISP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accent3"/>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2759</Words>
  <Application>Microsoft Office PowerPoint</Application>
  <PresentationFormat>Ekran Gösterisi (4:3)</PresentationFormat>
  <Paragraphs>522</Paragraphs>
  <Slides>94</Slides>
  <Notes>25</Notes>
  <HiddenSlides>0</HiddenSlides>
  <MMClips>0</MMClips>
  <ScaleCrop>false</ScaleCrop>
  <HeadingPairs>
    <vt:vector size="4" baseType="variant">
      <vt:variant>
        <vt:lpstr>Tema</vt:lpstr>
      </vt:variant>
      <vt:variant>
        <vt:i4>5</vt:i4>
      </vt:variant>
      <vt:variant>
        <vt:lpstr>Slayt Başlıkları</vt:lpstr>
      </vt:variant>
      <vt:variant>
        <vt:i4>94</vt:i4>
      </vt:variant>
    </vt:vector>
  </HeadingPairs>
  <TitlesOfParts>
    <vt:vector size="99" baseType="lpstr">
      <vt:lpstr>Blue HISP</vt:lpstr>
      <vt:lpstr>Custom Design</vt:lpstr>
      <vt:lpstr>1_Custom Design</vt:lpstr>
      <vt:lpstr>4_Custom Design</vt:lpstr>
      <vt:lpstr>5_Custom Design</vt:lpstr>
      <vt:lpstr>Slayt 1</vt:lpstr>
      <vt:lpstr>Slayt 2</vt:lpstr>
      <vt:lpstr>Tanım ve ölçüm</vt:lpstr>
      <vt:lpstr>Slayt 4</vt:lpstr>
      <vt:lpstr>Obezite sınıflandırma</vt:lpstr>
      <vt:lpstr>Slayt 6</vt:lpstr>
      <vt:lpstr>Metabolik Sendrom (Sendrom-X)  ATP III criteria :  Aşağıdakilerden ≥ 3</vt:lpstr>
      <vt:lpstr>Slayt 8</vt:lpstr>
      <vt:lpstr>Measurement and Definition</vt:lpstr>
      <vt:lpstr>Obesity Meets AMA Criteria for a Disease</vt:lpstr>
      <vt:lpstr>Medical Complications of Obesity </vt:lpstr>
      <vt:lpstr>Obesity-Related Abnormalities: Metabolic and Organ Dysfunction</vt:lpstr>
      <vt:lpstr>Obesity Has Multiple Pathophysiologic Origins</vt:lpstr>
      <vt:lpstr>Slayt 14</vt:lpstr>
      <vt:lpstr>Slayt 15</vt:lpstr>
      <vt:lpstr>Slayt 16</vt:lpstr>
      <vt:lpstr>Slayt 17</vt:lpstr>
      <vt:lpstr>Slayt 18</vt:lpstr>
      <vt:lpstr>Slayt 19</vt:lpstr>
      <vt:lpstr>Slayt 20</vt:lpstr>
      <vt:lpstr>Slayt 21</vt:lpstr>
      <vt:lpstr>Physiology</vt:lpstr>
      <vt:lpstr>Slayt 23</vt:lpstr>
      <vt:lpstr>Physiology: Central Pathways</vt:lpstr>
      <vt:lpstr>Slayt 25</vt:lpstr>
      <vt:lpstr>Physiology: Leptin</vt:lpstr>
      <vt:lpstr>Physiology: Leptin</vt:lpstr>
      <vt:lpstr>Obesity Is Caused by Long-Term Positive Energy Balance</vt:lpstr>
      <vt:lpstr>Slayt 29</vt:lpstr>
      <vt:lpstr>Genetic bases of obesity</vt:lpstr>
      <vt:lpstr>Monogeneic obesity</vt:lpstr>
      <vt:lpstr>Endocrine Causes of Obesity</vt:lpstr>
      <vt:lpstr>Medical Risks of Obesity</vt:lpstr>
      <vt:lpstr>Obesity treatment</vt:lpstr>
      <vt:lpstr>Goals of treatment</vt:lpstr>
      <vt:lpstr>Diet</vt:lpstr>
      <vt:lpstr>Exercise</vt:lpstr>
      <vt:lpstr>Behavior Modification</vt:lpstr>
      <vt:lpstr>Slayt 39</vt:lpstr>
      <vt:lpstr>Slayt 40</vt:lpstr>
      <vt:lpstr>Metabolik Sendrom</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Obezite ve İnsulin Direnci</vt:lpstr>
      <vt:lpstr>Slayt 56</vt:lpstr>
      <vt:lpstr>Slayt 57</vt:lpstr>
      <vt:lpstr>Slayt 58</vt:lpstr>
      <vt:lpstr>Slayt 59</vt:lpstr>
      <vt:lpstr>Dislipidemi</vt:lpstr>
      <vt:lpstr>Etiyolojilerine göre primer ve sekonder</vt:lpstr>
      <vt:lpstr>Fredrickson* sınıflaması</vt:lpstr>
      <vt:lpstr>Bir lipid hikayesi</vt:lpstr>
      <vt:lpstr>Slayt 64</vt:lpstr>
      <vt:lpstr>Slayt 65</vt:lpstr>
      <vt:lpstr>Slayt 66</vt:lpstr>
      <vt:lpstr>Slayt 67</vt:lpstr>
      <vt:lpstr>Slayt 68</vt:lpstr>
      <vt:lpstr>İlaçlar</vt:lpstr>
      <vt:lpstr>Slayt 70</vt:lpstr>
      <vt:lpstr>Anamnez&amp;Fizik Muayene </vt:lpstr>
      <vt:lpstr>Slayt 72</vt:lpstr>
      <vt:lpstr>Öykü ve FM</vt:lpstr>
      <vt:lpstr>Kimleri tarayalım</vt:lpstr>
      <vt:lpstr>Dislipidemik Hastada Yapılması Önerilen Laboratuvar İncelemeleri</vt:lpstr>
      <vt:lpstr>Slayt 76</vt:lpstr>
      <vt:lpstr>Slayt 77</vt:lpstr>
      <vt:lpstr>KAH eşdeğerleri</vt:lpstr>
      <vt:lpstr>Slayt 79</vt:lpstr>
      <vt:lpstr>Toplam kardiyovaskuler riskin değerlendirilmesi</vt:lpstr>
      <vt:lpstr>Slayt 81</vt:lpstr>
      <vt:lpstr>SCORE değerlendirme</vt:lpstr>
      <vt:lpstr>Slayt 83</vt:lpstr>
      <vt:lpstr>Slayt 84</vt:lpstr>
      <vt:lpstr>Slayt 85</vt:lpstr>
      <vt:lpstr>Slayt 86</vt:lpstr>
      <vt:lpstr>Slayt 87</vt:lpstr>
      <vt:lpstr>Slayt 88</vt:lpstr>
      <vt:lpstr>Metabolik sendrom</vt:lpstr>
      <vt:lpstr> LDL-C düşürmek ve KKH rölatif riski arasındaki ilişki </vt:lpstr>
      <vt:lpstr>Slayt 91</vt:lpstr>
      <vt:lpstr>Diyet kaynakları </vt:lpstr>
      <vt:lpstr>Slayt 93</vt:lpstr>
      <vt:lpstr>Slayt 94</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sahin</dc:creator>
  <cp:lastModifiedBy>user</cp:lastModifiedBy>
  <cp:revision>101</cp:revision>
  <dcterms:created xsi:type="dcterms:W3CDTF">2018-11-24T17:59:57Z</dcterms:created>
  <dcterms:modified xsi:type="dcterms:W3CDTF">2020-02-07T07:21:00Z</dcterms:modified>
</cp:coreProperties>
</file>