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4"/>
  </p:notesMasterIdLst>
  <p:handoutMasterIdLst>
    <p:handoutMasterId r:id="rId15"/>
  </p:handoutMasterIdLst>
  <p:sldIdLst>
    <p:sldId id="668" r:id="rId4"/>
    <p:sldId id="688" r:id="rId5"/>
    <p:sldId id="719" r:id="rId6"/>
    <p:sldId id="720" r:id="rId7"/>
    <p:sldId id="721" r:id="rId8"/>
    <p:sldId id="722" r:id="rId9"/>
    <p:sldId id="723" r:id="rId10"/>
    <p:sldId id="724" r:id="rId11"/>
    <p:sldId id="710" r:id="rId12"/>
    <p:sldId id="718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92" y="96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GGY214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YAPI BİLGİSİ VE MALİYET ANALİZİ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03198" y="4382651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 err="1" smtClean="0"/>
              <a:t>Kymmell</a:t>
            </a:r>
            <a:r>
              <a:rPr lang="tr-TR" dirty="0"/>
              <a:t>, W., 2008. </a:t>
            </a:r>
            <a:r>
              <a:rPr lang="tr-TR" dirty="0" err="1"/>
              <a:t>Building</a:t>
            </a:r>
            <a:r>
              <a:rPr lang="tr-TR" dirty="0"/>
              <a:t> Information </a:t>
            </a:r>
            <a:r>
              <a:rPr lang="tr-TR" dirty="0" err="1"/>
              <a:t>Modeling</a:t>
            </a:r>
            <a:r>
              <a:rPr lang="tr-TR" dirty="0"/>
              <a:t>: Planning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Managing</a:t>
            </a:r>
            <a:r>
              <a:rPr lang="tr-TR" dirty="0"/>
              <a:t> Construction </a:t>
            </a:r>
            <a:r>
              <a:rPr lang="tr-TR" dirty="0" err="1"/>
              <a:t>Projects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4D CAD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Simulations</a:t>
            </a:r>
            <a:r>
              <a:rPr lang="tr-TR" dirty="0"/>
              <a:t>, 1st Edition, </a:t>
            </a:r>
            <a:r>
              <a:rPr lang="tr-TR" dirty="0" err="1"/>
              <a:t>McGraw-Hill</a:t>
            </a:r>
            <a:r>
              <a:rPr lang="tr-TR" dirty="0"/>
              <a:t> Construction Series, Set 2,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Mann, A.P., 1989. </a:t>
            </a:r>
            <a:r>
              <a:rPr lang="tr-TR" dirty="0" err="1"/>
              <a:t>Illustrated</a:t>
            </a:r>
            <a:r>
              <a:rPr lang="tr-TR" dirty="0"/>
              <a:t> </a:t>
            </a:r>
            <a:r>
              <a:rPr lang="tr-TR" dirty="0" err="1"/>
              <a:t>Residential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Commercial Construction,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 </a:t>
            </a:r>
            <a:r>
              <a:rPr lang="tr-TR" dirty="0" err="1"/>
              <a:t>Englewood</a:t>
            </a:r>
            <a:r>
              <a:rPr lang="tr-TR" dirty="0"/>
              <a:t> </a:t>
            </a:r>
            <a:r>
              <a:rPr lang="tr-TR" dirty="0" err="1"/>
              <a:t>Cliffs</a:t>
            </a:r>
            <a:r>
              <a:rPr lang="tr-TR" dirty="0"/>
              <a:t>, New Jersey, USA.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Mindham</a:t>
            </a:r>
            <a:r>
              <a:rPr lang="tr-TR" dirty="0"/>
              <a:t>, C.N., 1994. </a:t>
            </a:r>
            <a:r>
              <a:rPr lang="tr-TR" dirty="0" err="1"/>
              <a:t>Roof</a:t>
            </a:r>
            <a:r>
              <a:rPr lang="tr-TR" dirty="0"/>
              <a:t> Construction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Loft</a:t>
            </a:r>
            <a:r>
              <a:rPr lang="tr-TR" dirty="0"/>
              <a:t> Conversion, </a:t>
            </a:r>
            <a:r>
              <a:rPr lang="tr-TR" dirty="0" err="1"/>
              <a:t>Blackwell</a:t>
            </a:r>
            <a:r>
              <a:rPr lang="tr-TR" dirty="0"/>
              <a:t> </a:t>
            </a:r>
            <a:r>
              <a:rPr lang="tr-TR" dirty="0" err="1"/>
              <a:t>Scientific</a:t>
            </a:r>
            <a:r>
              <a:rPr lang="tr-TR" dirty="0"/>
              <a:t> Publications, </a:t>
            </a:r>
            <a:r>
              <a:rPr lang="tr-TR" dirty="0" err="1"/>
              <a:t>London</a:t>
            </a:r>
            <a:r>
              <a:rPr lang="tr-TR" dirty="0"/>
              <a:t>, UK.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Pancarcı</a:t>
            </a:r>
            <a:r>
              <a:rPr lang="tr-TR" dirty="0"/>
              <a:t> A. ve Öcal, M.E., 2009. Yapı İşletmesi ve </a:t>
            </a:r>
            <a:r>
              <a:rPr lang="tr-TR" dirty="0" err="1"/>
              <a:t>Maloluş</a:t>
            </a:r>
            <a:r>
              <a:rPr lang="tr-TR" dirty="0"/>
              <a:t> Hesapları, Birsen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Uğur, L.O., 2009. Yapı Maliyeti Çalışmaları </a:t>
            </a:r>
            <a:r>
              <a:rPr lang="tr-TR" dirty="0" err="1"/>
              <a:t>Alter</a:t>
            </a:r>
            <a:r>
              <a:rPr lang="tr-TR" dirty="0"/>
              <a:t>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Walker</a:t>
            </a:r>
            <a:r>
              <a:rPr lang="tr-TR" dirty="0"/>
              <a:t>, A., 2015. Project Management in Construction, 6th Edition, </a:t>
            </a:r>
            <a:r>
              <a:rPr lang="tr-TR" dirty="0" err="1"/>
              <a:t>Wiley-Blackwell</a:t>
            </a:r>
            <a:r>
              <a:rPr lang="tr-TR" dirty="0"/>
              <a:t>, UK.</a:t>
            </a: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2"/>
          <p:cNvSpPr txBox="1"/>
          <p:nvPr/>
        </p:nvSpPr>
        <p:spPr>
          <a:xfrm>
            <a:off x="0" y="1442813"/>
            <a:ext cx="8806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1718310" algn="l"/>
                <a:tab pos="2255520" algn="l"/>
                <a:tab pos="3063875" algn="l"/>
                <a:tab pos="3839845" algn="l"/>
                <a:tab pos="4868545" algn="l"/>
                <a:tab pos="5829935" algn="l"/>
                <a:tab pos="70123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Mali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,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ir	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spc="-5" dirty="0">
                <a:latin typeface="Arial"/>
                <a:cs typeface="Arial"/>
              </a:rPr>
              <a:t>rün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me</a:t>
            </a:r>
            <a:r>
              <a:rPr sz="2400" dirty="0">
                <a:latin typeface="Arial"/>
                <a:cs typeface="Arial"/>
              </a:rPr>
              <a:t>k	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	y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	h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  </a:t>
            </a:r>
            <a:r>
              <a:rPr sz="2400" spc="-20" dirty="0">
                <a:latin typeface="Arial"/>
                <a:cs typeface="Arial"/>
              </a:rPr>
              <a:t>toplamıdır.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0" y="2725203"/>
            <a:ext cx="3097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  <a:tab pos="1455420" algn="l"/>
                <a:tab pos="2050414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ğ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e,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maliyeti </a:t>
            </a:r>
            <a:r>
              <a:rPr sz="2400" spc="-20" dirty="0">
                <a:latin typeface="Arial"/>
                <a:cs typeface="Arial"/>
              </a:rPr>
              <a:t>oluşturur.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3330575" y="2725203"/>
            <a:ext cx="547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5695" algn="l"/>
                <a:tab pos="2697480" algn="l"/>
                <a:tab pos="3936365" algn="l"/>
              </a:tabLst>
            </a:pPr>
            <a:r>
              <a:rPr sz="2400" spc="-5" dirty="0">
                <a:latin typeface="Arial"/>
                <a:cs typeface="Arial"/>
              </a:rPr>
              <a:t>üretim	</a:t>
            </a:r>
            <a:r>
              <a:rPr sz="2400" dirty="0">
                <a:latin typeface="Arial"/>
                <a:cs typeface="Arial"/>
              </a:rPr>
              <a:t>girdilerine	</a:t>
            </a:r>
            <a:r>
              <a:rPr sz="2400" spc="-5" dirty="0">
                <a:latin typeface="Arial"/>
                <a:cs typeface="Arial"/>
              </a:rPr>
              <a:t>yapılan	harcamalar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2"/>
          <p:cNvSpPr txBox="1"/>
          <p:nvPr/>
        </p:nvSpPr>
        <p:spPr>
          <a:xfrm>
            <a:off x="127843" y="1453964"/>
            <a:ext cx="8806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1217930" algn="l"/>
                <a:tab pos="2396490" algn="l"/>
                <a:tab pos="3015615" algn="l"/>
                <a:tab pos="3890010" algn="l"/>
                <a:tab pos="4373880" algn="l"/>
                <a:tab pos="5351145" algn="l"/>
                <a:tab pos="6800850" algn="l"/>
                <a:tab pos="7912734" algn="l"/>
              </a:tabLst>
            </a:pPr>
            <a:r>
              <a:rPr sz="2400" spc="-18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ı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mali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	ge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iş	</a:t>
            </a:r>
            <a:r>
              <a:rPr sz="2400" spc="-5" dirty="0">
                <a:latin typeface="Arial"/>
                <a:cs typeface="Arial"/>
              </a:rPr>
              <a:t>bir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anlam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iç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bir</a:t>
            </a:r>
            <a:r>
              <a:rPr sz="2400" dirty="0">
                <a:latin typeface="Arial"/>
                <a:cs typeface="Arial"/>
              </a:rPr>
              <a:t>lik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	k</a:t>
            </a:r>
            <a:r>
              <a:rPr sz="2400" spc="-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ca  </a:t>
            </a:r>
            <a:r>
              <a:rPr sz="2400" spc="-5" dirty="0">
                <a:latin typeface="Arial"/>
                <a:cs typeface="Arial"/>
              </a:rPr>
              <a:t>yapı işlerinin ortalama maliyeti olarak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özetlenebilir.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129748" y="2937076"/>
            <a:ext cx="8804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2271395" algn="l"/>
                <a:tab pos="3409950" algn="l"/>
                <a:tab pos="4819650" algn="l"/>
                <a:tab pos="5313680" algn="l"/>
                <a:tab pos="6536055" algn="l"/>
                <a:tab pos="7879080" algn="l"/>
              </a:tabLst>
            </a:pP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5" dirty="0">
                <a:latin typeface="Arial"/>
                <a:cs typeface="Arial"/>
              </a:rPr>
              <a:t>eni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ş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çhiza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spc="-5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nde</a:t>
            </a:r>
            <a:r>
              <a:rPr sz="2400" dirty="0">
                <a:latin typeface="Arial"/>
                <a:cs typeface="Arial"/>
              </a:rPr>
              <a:t>	y</a:t>
            </a:r>
            <a:r>
              <a:rPr sz="2400" spc="-5" dirty="0">
                <a:latin typeface="Arial"/>
                <a:cs typeface="Arial"/>
              </a:rPr>
              <a:t>aptığı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harcamalar </a:t>
            </a:r>
            <a:r>
              <a:rPr sz="2400" spc="-5" dirty="0">
                <a:latin typeface="Arial"/>
                <a:cs typeface="Arial"/>
              </a:rPr>
              <a:t>onun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maliyetidir</a:t>
            </a:r>
            <a:r>
              <a:rPr sz="2400" spc="-1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0" y="4420188"/>
            <a:ext cx="8805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1383665" algn="l"/>
                <a:tab pos="2570480" algn="l"/>
                <a:tab pos="4059554" algn="l"/>
                <a:tab pos="5416550" algn="l"/>
                <a:tab pos="7212965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ârı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aba</a:t>
            </a:r>
            <a:r>
              <a:rPr sz="2400" dirty="0">
                <a:latin typeface="Arial"/>
                <a:cs typeface="Arial"/>
              </a:rPr>
              <a:t>	k</a:t>
            </a:r>
            <a:r>
              <a:rPr sz="2400" spc="-5" dirty="0">
                <a:latin typeface="Arial"/>
                <a:cs typeface="Arial"/>
              </a:rPr>
              <a:t>atılma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iy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lenic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  fiyatına çevirir </a:t>
            </a:r>
            <a:r>
              <a:rPr sz="2400" dirty="0">
                <a:latin typeface="Arial"/>
                <a:cs typeface="Arial"/>
              </a:rPr>
              <a:t>ki, </a:t>
            </a:r>
            <a:r>
              <a:rPr sz="2400" spc="-5" dirty="0">
                <a:latin typeface="Arial"/>
                <a:cs typeface="Arial"/>
              </a:rPr>
              <a:t>bu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müşterinin</a:t>
            </a:r>
            <a:r>
              <a:rPr sz="24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maliyetidir</a:t>
            </a:r>
            <a:r>
              <a:rPr sz="2400" spc="-1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2"/>
          <p:cNvSpPr txBox="1"/>
          <p:nvPr/>
        </p:nvSpPr>
        <p:spPr>
          <a:xfrm>
            <a:off x="217053" y="1721594"/>
            <a:ext cx="880618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0" dirty="0">
                <a:latin typeface="Arial"/>
                <a:cs typeface="Arial"/>
              </a:rPr>
              <a:t>Yapı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maliyeti;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lr>
                <a:srgbClr val="000000"/>
              </a:buClr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ilk yatırım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dönemi,</a:t>
            </a:r>
            <a:endParaRPr sz="2400" dirty="0">
              <a:latin typeface="Arial"/>
              <a:cs typeface="Arial"/>
            </a:endParaRPr>
          </a:p>
          <a:p>
            <a:pPr marL="1841500" lvl="2" indent="-457200">
              <a:lnSpc>
                <a:spcPct val="100000"/>
              </a:lnSpc>
              <a:buChar char="•"/>
              <a:tabLst>
                <a:tab pos="1840864" algn="l"/>
                <a:tab pos="1841500" algn="l"/>
              </a:tabLst>
            </a:pPr>
            <a:r>
              <a:rPr sz="2400" spc="-5" dirty="0">
                <a:latin typeface="Arial"/>
                <a:cs typeface="Arial"/>
              </a:rPr>
              <a:t>fikir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aşaması,</a:t>
            </a:r>
            <a:endParaRPr sz="2400" dirty="0">
              <a:latin typeface="Arial"/>
              <a:cs typeface="Arial"/>
            </a:endParaRPr>
          </a:p>
          <a:p>
            <a:pPr marL="1841500" lvl="2" indent="-457200">
              <a:lnSpc>
                <a:spcPct val="100000"/>
              </a:lnSpc>
              <a:buClr>
                <a:srgbClr val="000000"/>
              </a:buClr>
              <a:buChar char="•"/>
              <a:tabLst>
                <a:tab pos="1840864" algn="l"/>
                <a:tab pos="18415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projelendirme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endParaRPr sz="2400" dirty="0">
              <a:latin typeface="Arial"/>
              <a:cs typeface="Arial"/>
            </a:endParaRPr>
          </a:p>
          <a:p>
            <a:pPr marL="1841500" lvl="2" indent="-457200">
              <a:lnSpc>
                <a:spcPct val="100000"/>
              </a:lnSpc>
              <a:buClr>
                <a:srgbClr val="000000"/>
              </a:buClr>
              <a:buChar char="•"/>
              <a:tabLst>
                <a:tab pos="1840864" algn="l"/>
                <a:tab pos="18415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yapım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lr>
                <a:srgbClr val="000000"/>
              </a:buClr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kullanım </a:t>
            </a:r>
            <a:r>
              <a:rPr sz="2400" spc="-5" dirty="0">
                <a:latin typeface="Arial"/>
                <a:cs typeface="Arial"/>
              </a:rPr>
              <a:t>dönemi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</a:t>
            </a:r>
            <a:endParaRPr sz="2400" dirty="0">
              <a:latin typeface="Arial"/>
              <a:cs typeface="Arial"/>
            </a:endParaRPr>
          </a:p>
          <a:p>
            <a:pPr marL="927100" marR="5080" lvl="1" indent="-457834">
              <a:lnSpc>
                <a:spcPct val="100000"/>
              </a:lnSpc>
              <a:buClr>
                <a:srgbClr val="000000"/>
              </a:buClr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yıkım-yok etme </a:t>
            </a:r>
            <a:r>
              <a:rPr sz="2400" spc="-5" dirty="0">
                <a:latin typeface="Arial"/>
                <a:cs typeface="Arial"/>
              </a:rPr>
              <a:t>dönemi olmak üzere üç ana dönemde de  </a:t>
            </a:r>
            <a:r>
              <a:rPr sz="2400" spc="-15" dirty="0">
                <a:latin typeface="Arial"/>
                <a:cs typeface="Arial"/>
              </a:rPr>
              <a:t>incelenebilir.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1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2"/>
          <p:cNvSpPr txBox="1"/>
          <p:nvPr/>
        </p:nvSpPr>
        <p:spPr>
          <a:xfrm>
            <a:off x="136637" y="1543174"/>
            <a:ext cx="388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1459230" algn="l"/>
                <a:tab pos="3113405" algn="l"/>
              </a:tabLst>
            </a:pP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m	</a:t>
            </a:r>
            <a:r>
              <a:rPr sz="2400" spc="-5" dirty="0">
                <a:latin typeface="Arial"/>
                <a:cs typeface="Arial"/>
              </a:rPr>
              <a:t>mal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k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4293753" y="1555874"/>
            <a:ext cx="4728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  <a:tabLst>
                <a:tab pos="1122045" algn="l"/>
                <a:tab pos="1397635" algn="l"/>
                <a:tab pos="2418715" algn="l"/>
                <a:tab pos="2725420" algn="l"/>
                <a:tab pos="3393440" algn="l"/>
                <a:tab pos="3797935" algn="l"/>
              </a:tabLst>
            </a:pP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ik</a:t>
            </a:r>
            <a:r>
              <a:rPr sz="2400" spc="-5" dirty="0">
                <a:latin typeface="Arial"/>
                <a:cs typeface="Arial"/>
              </a:rPr>
              <a:t>ta</a:t>
            </a:r>
            <a:r>
              <a:rPr sz="2400" spc="-13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re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ö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em</a:t>
            </a:r>
            <a:r>
              <a:rPr sz="2400" dirty="0">
                <a:latin typeface="Arial"/>
                <a:cs typeface="Arial"/>
              </a:rPr>
              <a:t>	aç</a:t>
            </a:r>
            <a:r>
              <a:rPr sz="2400" spc="-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ın</a:t>
            </a:r>
            <a:r>
              <a:rPr sz="2400" dirty="0">
                <a:latin typeface="Arial"/>
                <a:cs typeface="Arial"/>
              </a:rPr>
              <a:t>dan 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-5" dirty="0">
                <a:latin typeface="Arial"/>
                <a:cs typeface="Arial"/>
              </a:rPr>
              <a:t>ını</a:t>
            </a:r>
            <a:r>
              <a:rPr sz="2400" dirty="0">
                <a:latin typeface="Arial"/>
                <a:cs typeface="Arial"/>
              </a:rPr>
              <a:t>n	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ç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k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10" dirty="0">
                <a:latin typeface="Arial"/>
                <a:cs typeface="Arial"/>
              </a:rPr>
              <a:t>ü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	o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uğu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681987" y="1921634"/>
            <a:ext cx="3477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3960" algn="l"/>
                <a:tab pos="2446655" algn="l"/>
              </a:tabLst>
            </a:pPr>
            <a:r>
              <a:rPr sz="2400" spc="-5" dirty="0">
                <a:latin typeface="Arial"/>
                <a:cs typeface="Arial"/>
              </a:rPr>
              <a:t>toplam	maliyet	içindeki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672983" y="2399369"/>
            <a:ext cx="83496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hatırlanacak olursa;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toplam yapı maliyeti</a:t>
            </a:r>
            <a:r>
              <a:rPr sz="2400" spc="-5" dirty="0">
                <a:latin typeface="Arial"/>
                <a:cs typeface="Arial"/>
              </a:rPr>
              <a:t>nin esas olarak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ilk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yatırım maliyeti </a:t>
            </a:r>
            <a:r>
              <a:rPr sz="2400" dirty="0">
                <a:latin typeface="Arial"/>
                <a:cs typeface="Arial"/>
              </a:rPr>
              <a:t>ile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kullanım maliyeti </a:t>
            </a:r>
            <a:r>
              <a:rPr sz="2400" spc="-5" dirty="0">
                <a:latin typeface="Arial"/>
                <a:cs typeface="Arial"/>
              </a:rPr>
              <a:t>toplamından oluştuğu  </a:t>
            </a:r>
            <a:r>
              <a:rPr sz="2400" spc="-15" dirty="0">
                <a:latin typeface="Arial"/>
                <a:cs typeface="Arial"/>
              </a:rPr>
              <a:t>söylenebilir.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919275" y="3522049"/>
            <a:ext cx="6213474" cy="194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7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2"/>
          <p:cNvSpPr txBox="1"/>
          <p:nvPr/>
        </p:nvSpPr>
        <p:spPr>
          <a:xfrm>
            <a:off x="313080" y="1187141"/>
            <a:ext cx="8804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Maliyet verisine yapı üretiminin </a:t>
            </a:r>
            <a:r>
              <a:rPr sz="2400" dirty="0">
                <a:latin typeface="Arial"/>
                <a:cs typeface="Arial"/>
              </a:rPr>
              <a:t>değişik </a:t>
            </a:r>
            <a:r>
              <a:rPr sz="2400" spc="-5" dirty="0">
                <a:latin typeface="Arial"/>
                <a:cs typeface="Arial"/>
              </a:rPr>
              <a:t>aşamalarında ihtiyaç  </a:t>
            </a:r>
            <a:r>
              <a:rPr sz="2400" spc="-20" dirty="0">
                <a:latin typeface="Arial"/>
                <a:cs typeface="Arial"/>
              </a:rPr>
              <a:t>duyulur.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337779" y="1944061"/>
            <a:ext cx="6264267" cy="382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7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2"/>
          <p:cNvSpPr/>
          <p:nvPr/>
        </p:nvSpPr>
        <p:spPr>
          <a:xfrm>
            <a:off x="89209" y="1870849"/>
            <a:ext cx="5420676" cy="342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4581198" y="1414524"/>
            <a:ext cx="1857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Uygulama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6643199" y="1414524"/>
            <a:ext cx="152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5114911" y="1838381"/>
            <a:ext cx="2417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tamamlanmasıyla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7738945" y="1832315"/>
            <a:ext cx="60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ı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5071198" y="2368140"/>
            <a:ext cx="35623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277745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eta</a:t>
            </a:r>
            <a:r>
              <a:rPr sz="2400" spc="5" dirty="0">
                <a:latin typeface="Arial"/>
                <a:cs typeface="Arial"/>
              </a:rPr>
              <a:t>yl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ı	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amen  netleşmekte ve maliyet  tahmini doğruluk oranı  çok</a:t>
            </a:r>
            <a:r>
              <a:rPr sz="2400" spc="-15" dirty="0">
                <a:latin typeface="Arial"/>
                <a:cs typeface="Arial"/>
              </a:rPr>
              <a:t> yükselmektedir.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694486" y="1805443"/>
            <a:ext cx="7443786" cy="3786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313080" y="1276691"/>
            <a:ext cx="60718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Proje maliyeti tahmin modellerine yakından</a:t>
            </a:r>
            <a:r>
              <a:rPr sz="20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bakış;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4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1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2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Banz</a:t>
            </a:r>
            <a:r>
              <a:rPr lang="tr-TR" dirty="0"/>
              <a:t>, H., 1979. </a:t>
            </a:r>
            <a:r>
              <a:rPr lang="tr-TR" dirty="0" err="1"/>
              <a:t>Building</a:t>
            </a:r>
            <a:r>
              <a:rPr lang="tr-TR" dirty="0"/>
              <a:t> Construction </a:t>
            </a:r>
            <a:r>
              <a:rPr lang="tr-TR" dirty="0" err="1"/>
              <a:t>Details</a:t>
            </a:r>
            <a:r>
              <a:rPr lang="tr-TR" dirty="0"/>
              <a:t> </a:t>
            </a:r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Drawings</a:t>
            </a:r>
            <a:r>
              <a:rPr lang="tr-TR" dirty="0"/>
              <a:t>,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Nostrand</a:t>
            </a:r>
            <a:r>
              <a:rPr lang="tr-TR" dirty="0"/>
              <a:t> </a:t>
            </a:r>
            <a:r>
              <a:rPr lang="tr-TR" dirty="0" err="1"/>
              <a:t>Reinhold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, New York,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Francis, D. ve </a:t>
            </a:r>
            <a:r>
              <a:rPr lang="tr-TR" dirty="0" err="1"/>
              <a:t>Ching</a:t>
            </a:r>
            <a:r>
              <a:rPr lang="tr-TR" dirty="0"/>
              <a:t>, K., 2000. Yapı, Bilim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Griffith, A. </a:t>
            </a:r>
            <a:r>
              <a:rPr lang="tr-TR" dirty="0" err="1"/>
              <a:t>and</a:t>
            </a:r>
            <a:r>
              <a:rPr lang="tr-TR" dirty="0"/>
              <a:t> Watson, P., 2003. Construction Management: </a:t>
            </a:r>
            <a:r>
              <a:rPr lang="tr-TR" dirty="0" err="1"/>
              <a:t>Principles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, </a:t>
            </a:r>
            <a:r>
              <a:rPr lang="tr-TR" dirty="0" err="1"/>
              <a:t>Palgrave</a:t>
            </a:r>
            <a:r>
              <a:rPr lang="tr-TR" dirty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Güner, M.S., 2001. Yapı Bilgisi (Yapı Teknolojisi I-II), Aktif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Harrison, C.B., 1992.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Roofing</a:t>
            </a:r>
            <a:r>
              <a:rPr lang="tr-TR" dirty="0"/>
              <a:t> Design, </a:t>
            </a:r>
            <a:r>
              <a:rPr lang="tr-TR" dirty="0" err="1"/>
              <a:t>Butterworth</a:t>
            </a:r>
            <a:r>
              <a:rPr lang="tr-TR" dirty="0"/>
              <a:t> Architecture, </a:t>
            </a:r>
            <a:r>
              <a:rPr lang="tr-TR" dirty="0" err="1"/>
              <a:t>London</a:t>
            </a:r>
            <a:r>
              <a:rPr lang="tr-TR" dirty="0"/>
              <a:t>, UK</a:t>
            </a:r>
            <a:r>
              <a:rPr lang="tr-TR" dirty="0" smtClean="0"/>
              <a:t>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17141</TotalTime>
  <Words>375</Words>
  <Application>Microsoft Office PowerPoint</Application>
  <PresentationFormat>Ekran Gösterisi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Tahoma</vt:lpstr>
      <vt:lpstr>Times New Roman</vt:lpstr>
      <vt:lpstr>Wingdings</vt:lpstr>
      <vt:lpstr>ekonomi</vt:lpstr>
      <vt:lpstr>1_Rics</vt:lpstr>
      <vt:lpstr>h.t.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gizem ulusoy</cp:lastModifiedBy>
  <cp:revision>881</cp:revision>
  <cp:lastPrinted>2016-10-24T07:53:35Z</cp:lastPrinted>
  <dcterms:created xsi:type="dcterms:W3CDTF">2016-09-18T09:35:24Z</dcterms:created>
  <dcterms:modified xsi:type="dcterms:W3CDTF">2020-02-28T06:41:59Z</dcterms:modified>
</cp:coreProperties>
</file>