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4"/>
  </p:notesMasterIdLst>
  <p:handoutMasterIdLst>
    <p:handoutMasterId r:id="rId15"/>
  </p:handoutMasterIdLst>
  <p:sldIdLst>
    <p:sldId id="668" r:id="rId4"/>
    <p:sldId id="688" r:id="rId5"/>
    <p:sldId id="719" r:id="rId6"/>
    <p:sldId id="720" r:id="rId7"/>
    <p:sldId id="721" r:id="rId8"/>
    <p:sldId id="722" r:id="rId9"/>
    <p:sldId id="723" r:id="rId10"/>
    <p:sldId id="724" r:id="rId11"/>
    <p:sldId id="710" r:id="rId12"/>
    <p:sldId id="718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GGY214</a:t>
            </a: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YAPI BİLGİSİ VE MALİYET ANALİZİ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err="1" smtClean="0"/>
              <a:t>Kymmell</a:t>
            </a:r>
            <a:r>
              <a:rPr lang="tr-TR" dirty="0"/>
              <a:t>, W., 2008. </a:t>
            </a:r>
            <a:r>
              <a:rPr lang="tr-TR" dirty="0" err="1"/>
              <a:t>Building</a:t>
            </a:r>
            <a:r>
              <a:rPr lang="tr-TR" dirty="0"/>
              <a:t> Information </a:t>
            </a:r>
            <a:r>
              <a:rPr lang="tr-TR" dirty="0" err="1"/>
              <a:t>Modeling</a:t>
            </a:r>
            <a:r>
              <a:rPr lang="tr-TR" dirty="0"/>
              <a:t>: Planning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Managing</a:t>
            </a:r>
            <a:r>
              <a:rPr lang="tr-TR" dirty="0"/>
              <a:t> Construction </a:t>
            </a:r>
            <a:r>
              <a:rPr lang="tr-TR" dirty="0" err="1"/>
              <a:t>Projects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4D CAD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Simulations</a:t>
            </a:r>
            <a:r>
              <a:rPr lang="tr-TR" dirty="0"/>
              <a:t>, 1st Edition, </a:t>
            </a:r>
            <a:r>
              <a:rPr lang="tr-TR" dirty="0" err="1"/>
              <a:t>McGraw-Hill</a:t>
            </a:r>
            <a:r>
              <a:rPr lang="tr-TR" dirty="0"/>
              <a:t> Construction Series, Set 2,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Mann, A.P., 1989. </a:t>
            </a:r>
            <a:r>
              <a:rPr lang="tr-TR" dirty="0" err="1"/>
              <a:t>Illustrated</a:t>
            </a:r>
            <a:r>
              <a:rPr lang="tr-TR" dirty="0"/>
              <a:t> </a:t>
            </a:r>
            <a:r>
              <a:rPr lang="tr-TR" dirty="0" err="1"/>
              <a:t>Residential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Commercial Construction, </a:t>
            </a:r>
            <a:r>
              <a:rPr lang="tr-TR" dirty="0" err="1"/>
              <a:t>Prentice</a:t>
            </a:r>
            <a:r>
              <a:rPr lang="tr-TR" dirty="0"/>
              <a:t> </a:t>
            </a:r>
            <a:r>
              <a:rPr lang="tr-TR" dirty="0" err="1"/>
              <a:t>Hall</a:t>
            </a:r>
            <a:r>
              <a:rPr lang="tr-TR" dirty="0"/>
              <a:t> </a:t>
            </a:r>
            <a:r>
              <a:rPr lang="tr-TR" dirty="0" err="1"/>
              <a:t>Englewood</a:t>
            </a:r>
            <a:r>
              <a:rPr lang="tr-TR" dirty="0"/>
              <a:t> </a:t>
            </a:r>
            <a:r>
              <a:rPr lang="tr-TR" dirty="0" err="1"/>
              <a:t>Cliffs</a:t>
            </a:r>
            <a:r>
              <a:rPr lang="tr-TR" dirty="0"/>
              <a:t>, New Jersey, USA.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Mindham</a:t>
            </a:r>
            <a:r>
              <a:rPr lang="tr-TR" dirty="0"/>
              <a:t>, C.N., 1994. </a:t>
            </a:r>
            <a:r>
              <a:rPr lang="tr-TR" dirty="0" err="1"/>
              <a:t>Roof</a:t>
            </a:r>
            <a:r>
              <a:rPr lang="tr-TR" dirty="0"/>
              <a:t> Construction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Loft</a:t>
            </a:r>
            <a:r>
              <a:rPr lang="tr-TR" dirty="0"/>
              <a:t> Conversion, </a:t>
            </a:r>
            <a:r>
              <a:rPr lang="tr-TR" dirty="0" err="1"/>
              <a:t>Blackwell</a:t>
            </a:r>
            <a:r>
              <a:rPr lang="tr-TR" dirty="0"/>
              <a:t> </a:t>
            </a:r>
            <a:r>
              <a:rPr lang="tr-TR" dirty="0" err="1"/>
              <a:t>Scientific</a:t>
            </a:r>
            <a:r>
              <a:rPr lang="tr-TR" dirty="0"/>
              <a:t> Publications, </a:t>
            </a:r>
            <a:r>
              <a:rPr lang="tr-TR" dirty="0" err="1"/>
              <a:t>London</a:t>
            </a:r>
            <a:r>
              <a:rPr lang="tr-TR" dirty="0"/>
              <a:t>, UK.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Pancarcı</a:t>
            </a:r>
            <a:r>
              <a:rPr lang="tr-TR" dirty="0"/>
              <a:t> A. ve Öcal, M.E., 2009. Yapı İşletmesi ve </a:t>
            </a:r>
            <a:r>
              <a:rPr lang="tr-TR" dirty="0" err="1"/>
              <a:t>Maloluş</a:t>
            </a:r>
            <a:r>
              <a:rPr lang="tr-TR" dirty="0"/>
              <a:t> Hesapları, Birsen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Uğur, L.O., 2009. Yapı Maliyeti Çalışmaları </a:t>
            </a:r>
            <a:r>
              <a:rPr lang="tr-TR" dirty="0" err="1"/>
              <a:t>Alter</a:t>
            </a:r>
            <a:r>
              <a:rPr lang="tr-TR" dirty="0"/>
              <a:t>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Walker</a:t>
            </a:r>
            <a:r>
              <a:rPr lang="tr-TR" dirty="0"/>
              <a:t>, A., 2015. Project Management in Construction, 6th Edition, </a:t>
            </a:r>
            <a:r>
              <a:rPr lang="tr-TR" dirty="0" err="1"/>
              <a:t>Wiley-Blackwell</a:t>
            </a:r>
            <a:r>
              <a:rPr lang="tr-TR" dirty="0"/>
              <a:t>, UK.</a:t>
            </a: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7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 MALİYETİ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2"/>
          <p:cNvSpPr txBox="1"/>
          <p:nvPr/>
        </p:nvSpPr>
        <p:spPr>
          <a:xfrm>
            <a:off x="0" y="1442813"/>
            <a:ext cx="88068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572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  <a:tab pos="1718310" algn="l"/>
                <a:tab pos="2255520" algn="l"/>
                <a:tab pos="3063875" algn="l"/>
                <a:tab pos="3839845" algn="l"/>
                <a:tab pos="4868545" algn="l"/>
                <a:tab pos="5829935" algn="l"/>
                <a:tab pos="7012305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Mali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,	</a:t>
            </a:r>
            <a:r>
              <a:rPr sz="2400" spc="-10" dirty="0">
                <a:latin typeface="Arial"/>
                <a:cs typeface="Arial"/>
              </a:rPr>
              <a:t>b</a:t>
            </a:r>
            <a:r>
              <a:rPr sz="2400" dirty="0">
                <a:latin typeface="Arial"/>
                <a:cs typeface="Arial"/>
              </a:rPr>
              <a:t>ir	</a:t>
            </a:r>
            <a:r>
              <a:rPr sz="2400" spc="-10" dirty="0">
                <a:latin typeface="Arial"/>
                <a:cs typeface="Arial"/>
              </a:rPr>
              <a:t>ü</a:t>
            </a:r>
            <a:r>
              <a:rPr sz="2400" spc="-5" dirty="0">
                <a:latin typeface="Arial"/>
                <a:cs typeface="Arial"/>
              </a:rPr>
              <a:t>rün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de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t</a:t>
            </a:r>
            <a:r>
              <a:rPr sz="2400" spc="-5" dirty="0">
                <a:latin typeface="Arial"/>
                <a:cs typeface="Arial"/>
              </a:rPr>
              <a:t>me</a:t>
            </a:r>
            <a:r>
              <a:rPr sz="2400" dirty="0">
                <a:latin typeface="Arial"/>
                <a:cs typeface="Arial"/>
              </a:rPr>
              <a:t>k	</a:t>
            </a:r>
            <a:r>
              <a:rPr sz="2400" spc="-10" dirty="0">
                <a:latin typeface="Arial"/>
                <a:cs typeface="Arial"/>
              </a:rPr>
              <a:t>ü</a:t>
            </a:r>
            <a:r>
              <a:rPr sz="2400" dirty="0">
                <a:latin typeface="Arial"/>
                <a:cs typeface="Arial"/>
              </a:rPr>
              <a:t>z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spc="-5" dirty="0">
                <a:latin typeface="Arial"/>
                <a:cs typeface="Arial"/>
              </a:rPr>
              <a:t>re</a:t>
            </a:r>
            <a:r>
              <a:rPr sz="2400" dirty="0">
                <a:latin typeface="Arial"/>
                <a:cs typeface="Arial"/>
              </a:rPr>
              <a:t>	y</a:t>
            </a:r>
            <a:r>
              <a:rPr sz="2400" spc="-5" dirty="0">
                <a:latin typeface="Arial"/>
                <a:cs typeface="Arial"/>
              </a:rPr>
              <a:t>ap</a:t>
            </a:r>
            <a:r>
              <a:rPr sz="2400" dirty="0">
                <a:latin typeface="Arial"/>
                <a:cs typeface="Arial"/>
              </a:rPr>
              <a:t>ı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n	h</a:t>
            </a:r>
            <a:r>
              <a:rPr sz="2400" spc="-5" dirty="0">
                <a:latin typeface="Arial"/>
                <a:cs typeface="Arial"/>
              </a:rPr>
              <a:t>ar</a:t>
            </a:r>
            <a:r>
              <a:rPr sz="2400" spc="5" dirty="0">
                <a:latin typeface="Arial"/>
                <a:cs typeface="Arial"/>
              </a:rPr>
              <a:t>c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m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ı</a:t>
            </a:r>
            <a:r>
              <a:rPr sz="2400" dirty="0">
                <a:latin typeface="Arial"/>
                <a:cs typeface="Arial"/>
              </a:rPr>
              <a:t>n  </a:t>
            </a:r>
            <a:r>
              <a:rPr sz="2400" spc="-20" dirty="0">
                <a:latin typeface="Arial"/>
                <a:cs typeface="Arial"/>
              </a:rPr>
              <a:t>toplamıdır.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3"/>
          <p:cNvSpPr txBox="1"/>
          <p:nvPr/>
        </p:nvSpPr>
        <p:spPr>
          <a:xfrm>
            <a:off x="0" y="2725203"/>
            <a:ext cx="30975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57200">
              <a:lnSpc>
                <a:spcPct val="100000"/>
              </a:lnSpc>
              <a:spcBef>
                <a:spcPts val="100"/>
              </a:spcBef>
              <a:buChar char="•"/>
              <a:tabLst>
                <a:tab pos="469265" algn="l"/>
                <a:tab pos="469900" algn="l"/>
                <a:tab pos="1455420" algn="l"/>
                <a:tab pos="2050414" algn="l"/>
              </a:tabLst>
            </a:pPr>
            <a:r>
              <a:rPr sz="2400" dirty="0">
                <a:latin typeface="Arial"/>
                <a:cs typeface="Arial"/>
              </a:rPr>
              <a:t>D</a:t>
            </a:r>
            <a:r>
              <a:rPr sz="2400" spc="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ğ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	</a:t>
            </a:r>
            <a:r>
              <a:rPr sz="2400" spc="-10" dirty="0">
                <a:latin typeface="Arial"/>
                <a:cs typeface="Arial"/>
              </a:rPr>
              <a:t>b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r	</a:t>
            </a:r>
            <a:r>
              <a:rPr sz="2400" spc="-5" dirty="0">
                <a:latin typeface="Arial"/>
                <a:cs typeface="Arial"/>
              </a:rPr>
              <a:t>de</a:t>
            </a:r>
            <a:r>
              <a:rPr sz="2400" spc="5" dirty="0">
                <a:latin typeface="Arial"/>
                <a:cs typeface="Arial"/>
              </a:rPr>
              <a:t>y</a:t>
            </a:r>
            <a:r>
              <a:rPr sz="2400" dirty="0">
                <a:latin typeface="Arial"/>
                <a:cs typeface="Arial"/>
              </a:rPr>
              <a:t>iş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e, 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maliyeti </a:t>
            </a:r>
            <a:r>
              <a:rPr sz="2400" spc="-20" dirty="0">
                <a:latin typeface="Arial"/>
                <a:cs typeface="Arial"/>
              </a:rPr>
              <a:t>oluşturur.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3330575" y="2725203"/>
            <a:ext cx="54762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15695" algn="l"/>
                <a:tab pos="2697480" algn="l"/>
                <a:tab pos="3936365" algn="l"/>
              </a:tabLst>
            </a:pPr>
            <a:r>
              <a:rPr sz="2400" spc="-5" dirty="0">
                <a:latin typeface="Arial"/>
                <a:cs typeface="Arial"/>
              </a:rPr>
              <a:t>üretim	</a:t>
            </a:r>
            <a:r>
              <a:rPr sz="2400" dirty="0">
                <a:latin typeface="Arial"/>
                <a:cs typeface="Arial"/>
              </a:rPr>
              <a:t>girdilerine	</a:t>
            </a:r>
            <a:r>
              <a:rPr sz="2400" spc="-5" dirty="0">
                <a:latin typeface="Arial"/>
                <a:cs typeface="Arial"/>
              </a:rPr>
              <a:t>yapılan	harcamalar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719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 MALİYETİ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2"/>
          <p:cNvSpPr txBox="1"/>
          <p:nvPr/>
        </p:nvSpPr>
        <p:spPr>
          <a:xfrm>
            <a:off x="127843" y="1453964"/>
            <a:ext cx="88068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834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  <a:tab pos="1217930" algn="l"/>
                <a:tab pos="2396490" algn="l"/>
                <a:tab pos="3015615" algn="l"/>
                <a:tab pos="3890010" algn="l"/>
                <a:tab pos="4373880" algn="l"/>
                <a:tab pos="5351145" algn="l"/>
                <a:tab pos="6800850" algn="l"/>
                <a:tab pos="7912734" algn="l"/>
              </a:tabLst>
            </a:pPr>
            <a:r>
              <a:rPr sz="2400" spc="-180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ı	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mali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ti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400" dirty="0">
                <a:latin typeface="Arial"/>
                <a:cs typeface="Arial"/>
              </a:rPr>
              <a:t>ç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spc="-5" dirty="0">
                <a:latin typeface="Arial"/>
                <a:cs typeface="Arial"/>
              </a:rPr>
              <a:t>k</a:t>
            </a:r>
            <a:r>
              <a:rPr sz="2400" dirty="0">
                <a:latin typeface="Arial"/>
                <a:cs typeface="Arial"/>
              </a:rPr>
              <a:t>	ge</a:t>
            </a:r>
            <a:r>
              <a:rPr sz="2400" spc="-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iş	</a:t>
            </a:r>
            <a:r>
              <a:rPr sz="2400" spc="-5" dirty="0">
                <a:latin typeface="Arial"/>
                <a:cs typeface="Arial"/>
              </a:rPr>
              <a:t>bir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anlam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iç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m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spc="5" dirty="0">
                <a:latin typeface="Arial"/>
                <a:cs typeface="Arial"/>
              </a:rPr>
              <a:t>k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bir</a:t>
            </a:r>
            <a:r>
              <a:rPr sz="2400" dirty="0">
                <a:latin typeface="Arial"/>
                <a:cs typeface="Arial"/>
              </a:rPr>
              <a:t>lik</a:t>
            </a:r>
            <a:r>
              <a:rPr sz="2400" spc="-5" dirty="0">
                <a:latin typeface="Arial"/>
                <a:cs typeface="Arial"/>
              </a:rPr>
              <a:t>t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,	k</a:t>
            </a:r>
            <a:r>
              <a:rPr sz="2400" spc="-5" dirty="0">
                <a:latin typeface="Arial"/>
                <a:cs typeface="Arial"/>
              </a:rPr>
              <a:t>ı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ca  </a:t>
            </a:r>
            <a:r>
              <a:rPr sz="2400" spc="-5" dirty="0">
                <a:latin typeface="Arial"/>
                <a:cs typeface="Arial"/>
              </a:rPr>
              <a:t>yapı işlerinin ortalama maliyeti olarak</a:t>
            </a:r>
            <a:r>
              <a:rPr sz="2400" spc="9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özetlenebilir.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29748" y="2937076"/>
            <a:ext cx="88049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572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  <a:tab pos="2271395" algn="l"/>
                <a:tab pos="3409950" algn="l"/>
                <a:tab pos="4819650" algn="l"/>
                <a:tab pos="5313680" algn="l"/>
                <a:tab pos="6536055" algn="l"/>
                <a:tab pos="7879080" algn="l"/>
              </a:tabLst>
            </a:pPr>
            <a:r>
              <a:rPr sz="2400" dirty="0">
                <a:latin typeface="Arial"/>
                <a:cs typeface="Arial"/>
              </a:rPr>
              <a:t>Y</a:t>
            </a:r>
            <a:r>
              <a:rPr sz="2400" spc="-10" dirty="0">
                <a:latin typeface="Arial"/>
                <a:cs typeface="Arial"/>
              </a:rPr>
              <a:t>ü</a:t>
            </a:r>
            <a:r>
              <a:rPr sz="2400" dirty="0">
                <a:latin typeface="Arial"/>
                <a:cs typeface="Arial"/>
              </a:rPr>
              <a:t>kl</a:t>
            </a:r>
            <a:r>
              <a:rPr sz="2400" spc="-5" dirty="0">
                <a:latin typeface="Arial"/>
                <a:cs typeface="Arial"/>
              </a:rPr>
              <a:t>eni</a:t>
            </a:r>
            <a:r>
              <a:rPr sz="2400" dirty="0">
                <a:latin typeface="Arial"/>
                <a:cs typeface="Arial"/>
              </a:rPr>
              <a:t>ci</a:t>
            </a:r>
            <a:r>
              <a:rPr sz="2400" spc="-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ş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ü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ü</a:t>
            </a:r>
            <a:r>
              <a:rPr sz="2400" dirty="0">
                <a:latin typeface="Arial"/>
                <a:cs typeface="Arial"/>
              </a:rPr>
              <a:t>,	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mal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z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ve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çhiza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t	</a:t>
            </a:r>
            <a:r>
              <a:rPr sz="2400" spc="-10" dirty="0">
                <a:latin typeface="Arial"/>
                <a:cs typeface="Arial"/>
              </a:rPr>
              <a:t>ü</a:t>
            </a:r>
            <a:r>
              <a:rPr sz="2400" spc="-5" dirty="0">
                <a:latin typeface="Arial"/>
                <a:cs typeface="Arial"/>
              </a:rPr>
              <a:t>z</a:t>
            </a:r>
            <a:r>
              <a:rPr sz="2400" spc="-10" dirty="0">
                <a:latin typeface="Arial"/>
                <a:cs typeface="Arial"/>
              </a:rPr>
              <a:t>er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nde</a:t>
            </a:r>
            <a:r>
              <a:rPr sz="2400" dirty="0">
                <a:latin typeface="Arial"/>
                <a:cs typeface="Arial"/>
              </a:rPr>
              <a:t>	y</a:t>
            </a:r>
            <a:r>
              <a:rPr sz="2400" spc="-5" dirty="0">
                <a:latin typeface="Arial"/>
                <a:cs typeface="Arial"/>
              </a:rPr>
              <a:t>aptığı 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harcamalar </a:t>
            </a:r>
            <a:r>
              <a:rPr sz="2400" spc="-5" dirty="0">
                <a:latin typeface="Arial"/>
                <a:cs typeface="Arial"/>
              </a:rPr>
              <a:t>onun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FF0000"/>
                </a:solidFill>
                <a:latin typeface="Arial"/>
                <a:cs typeface="Arial"/>
              </a:rPr>
              <a:t>maliyetidir</a:t>
            </a:r>
            <a:r>
              <a:rPr sz="2400" spc="-15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0" y="4420188"/>
            <a:ext cx="88055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572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  <a:tab pos="1383665" algn="l"/>
                <a:tab pos="2570480" algn="l"/>
                <a:tab pos="4059554" algn="l"/>
                <a:tab pos="5416550" algn="l"/>
                <a:tab pos="7212965" algn="l"/>
              </a:tabLst>
            </a:pPr>
            <a:r>
              <a:rPr sz="2400" dirty="0">
                <a:latin typeface="Arial"/>
                <a:cs typeface="Arial"/>
              </a:rPr>
              <a:t>K</a:t>
            </a:r>
            <a:r>
              <a:rPr sz="2400" spc="-5" dirty="0">
                <a:latin typeface="Arial"/>
                <a:cs typeface="Arial"/>
              </a:rPr>
              <a:t>ârı</a:t>
            </a:r>
            <a:r>
              <a:rPr sz="2400" dirty="0">
                <a:latin typeface="Arial"/>
                <a:cs typeface="Arial"/>
              </a:rPr>
              <a:t>n	</a:t>
            </a:r>
            <a:r>
              <a:rPr sz="2400" spc="-10" dirty="0">
                <a:latin typeface="Arial"/>
                <a:cs typeface="Arial"/>
              </a:rPr>
              <a:t>he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-5" dirty="0">
                <a:latin typeface="Arial"/>
                <a:cs typeface="Arial"/>
              </a:rPr>
              <a:t>aba</a:t>
            </a:r>
            <a:r>
              <a:rPr sz="2400" dirty="0">
                <a:latin typeface="Arial"/>
                <a:cs typeface="Arial"/>
              </a:rPr>
              <a:t>	k</a:t>
            </a:r>
            <a:r>
              <a:rPr sz="2400" spc="-5" dirty="0">
                <a:latin typeface="Arial"/>
                <a:cs typeface="Arial"/>
              </a:rPr>
              <a:t>atılma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-5" dirty="0">
                <a:latin typeface="Arial"/>
                <a:cs typeface="Arial"/>
              </a:rPr>
              <a:t>ı</a:t>
            </a:r>
            <a:r>
              <a:rPr sz="2400" dirty="0">
                <a:latin typeface="Arial"/>
                <a:cs typeface="Arial"/>
              </a:rPr>
              <a:t>,	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ü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ma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iy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et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y</a:t>
            </a:r>
            <a:r>
              <a:rPr sz="2400" spc="-10" dirty="0">
                <a:latin typeface="Arial"/>
                <a:cs typeface="Arial"/>
              </a:rPr>
              <a:t>ü</a:t>
            </a:r>
            <a:r>
              <a:rPr sz="2400" spc="5" dirty="0">
                <a:latin typeface="Arial"/>
                <a:cs typeface="Arial"/>
              </a:rPr>
              <a:t>k</a:t>
            </a:r>
            <a:r>
              <a:rPr sz="2400" spc="-5" dirty="0">
                <a:latin typeface="Arial"/>
                <a:cs typeface="Arial"/>
              </a:rPr>
              <a:t>lenic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n  fiyatına çevirir </a:t>
            </a:r>
            <a:r>
              <a:rPr sz="2400" dirty="0">
                <a:latin typeface="Arial"/>
                <a:cs typeface="Arial"/>
              </a:rPr>
              <a:t>ki, </a:t>
            </a:r>
            <a:r>
              <a:rPr sz="2400" spc="-5" dirty="0">
                <a:latin typeface="Arial"/>
                <a:cs typeface="Arial"/>
              </a:rPr>
              <a:t>bu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müşterinin</a:t>
            </a:r>
            <a:r>
              <a:rPr sz="2400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FF0000"/>
                </a:solidFill>
                <a:latin typeface="Arial"/>
                <a:cs typeface="Arial"/>
              </a:rPr>
              <a:t>maliyetidir</a:t>
            </a:r>
            <a:r>
              <a:rPr sz="2400" spc="-15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140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 MALİYETİ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2"/>
          <p:cNvSpPr txBox="1"/>
          <p:nvPr/>
        </p:nvSpPr>
        <p:spPr>
          <a:xfrm>
            <a:off x="217053" y="1721594"/>
            <a:ext cx="8806180" cy="2951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0" dirty="0">
                <a:latin typeface="Arial"/>
                <a:cs typeface="Arial"/>
              </a:rPr>
              <a:t>Yapı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maliyeti;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lr>
                <a:srgbClr val="000000"/>
              </a:buClr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ilk yatırım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dönemi,</a:t>
            </a:r>
            <a:endParaRPr sz="2400" dirty="0">
              <a:latin typeface="Arial"/>
              <a:cs typeface="Arial"/>
            </a:endParaRPr>
          </a:p>
          <a:p>
            <a:pPr marL="1841500" lvl="2" indent="-457200">
              <a:lnSpc>
                <a:spcPct val="100000"/>
              </a:lnSpc>
              <a:buChar char="•"/>
              <a:tabLst>
                <a:tab pos="1840864" algn="l"/>
                <a:tab pos="1841500" algn="l"/>
              </a:tabLst>
            </a:pPr>
            <a:r>
              <a:rPr sz="2400" spc="-5" dirty="0">
                <a:latin typeface="Arial"/>
                <a:cs typeface="Arial"/>
              </a:rPr>
              <a:t>fikir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aşaması,</a:t>
            </a:r>
            <a:endParaRPr sz="2400" dirty="0">
              <a:latin typeface="Arial"/>
              <a:cs typeface="Arial"/>
            </a:endParaRPr>
          </a:p>
          <a:p>
            <a:pPr marL="1841500" lvl="2" indent="-457200">
              <a:lnSpc>
                <a:spcPct val="100000"/>
              </a:lnSpc>
              <a:buClr>
                <a:srgbClr val="000000"/>
              </a:buClr>
              <a:buChar char="•"/>
              <a:tabLst>
                <a:tab pos="1840864" algn="l"/>
                <a:tab pos="18415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projelendirme</a:t>
            </a:r>
            <a:r>
              <a:rPr sz="240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ve</a:t>
            </a:r>
            <a:endParaRPr sz="2400" dirty="0">
              <a:latin typeface="Arial"/>
              <a:cs typeface="Arial"/>
            </a:endParaRPr>
          </a:p>
          <a:p>
            <a:pPr marL="1841500" lvl="2" indent="-457200">
              <a:lnSpc>
                <a:spcPct val="100000"/>
              </a:lnSpc>
              <a:buClr>
                <a:srgbClr val="000000"/>
              </a:buClr>
              <a:buChar char="•"/>
              <a:tabLst>
                <a:tab pos="1840864" algn="l"/>
                <a:tab pos="18415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yapım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lr>
                <a:srgbClr val="000000"/>
              </a:buClr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kullanım </a:t>
            </a:r>
            <a:r>
              <a:rPr sz="2400" spc="-5" dirty="0">
                <a:latin typeface="Arial"/>
                <a:cs typeface="Arial"/>
              </a:rPr>
              <a:t>dönemi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ve</a:t>
            </a:r>
            <a:endParaRPr sz="2400" dirty="0">
              <a:latin typeface="Arial"/>
              <a:cs typeface="Arial"/>
            </a:endParaRPr>
          </a:p>
          <a:p>
            <a:pPr marL="927100" marR="5080" lvl="1" indent="-457834">
              <a:lnSpc>
                <a:spcPct val="100000"/>
              </a:lnSpc>
              <a:buClr>
                <a:srgbClr val="000000"/>
              </a:buClr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yıkım-yok etme </a:t>
            </a:r>
            <a:r>
              <a:rPr sz="2400" spc="-5" dirty="0">
                <a:latin typeface="Arial"/>
                <a:cs typeface="Arial"/>
              </a:rPr>
              <a:t>dönemi olmak üzere üç ana dönemde de  </a:t>
            </a:r>
            <a:r>
              <a:rPr sz="2400" spc="-15" dirty="0">
                <a:latin typeface="Arial"/>
                <a:cs typeface="Arial"/>
              </a:rPr>
              <a:t>incelenebilir.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515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 MALİYETİ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2"/>
          <p:cNvSpPr txBox="1"/>
          <p:nvPr/>
        </p:nvSpPr>
        <p:spPr>
          <a:xfrm>
            <a:off x="136637" y="1543174"/>
            <a:ext cx="3889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  <a:tab pos="1459230" algn="l"/>
                <a:tab pos="3113405" algn="l"/>
              </a:tabLst>
            </a:pPr>
            <a:r>
              <a:rPr sz="2400" dirty="0">
                <a:latin typeface="Arial"/>
                <a:cs typeface="Arial"/>
              </a:rPr>
              <a:t>Y</a:t>
            </a:r>
            <a:r>
              <a:rPr sz="2400" spc="-5" dirty="0">
                <a:latin typeface="Arial"/>
                <a:cs typeface="Arial"/>
              </a:rPr>
              <a:t>ı</a:t>
            </a:r>
            <a:r>
              <a:rPr sz="2400" dirty="0">
                <a:latin typeface="Arial"/>
                <a:cs typeface="Arial"/>
              </a:rPr>
              <a:t>k</a:t>
            </a:r>
            <a:r>
              <a:rPr sz="2400" spc="-5" dirty="0">
                <a:latin typeface="Arial"/>
                <a:cs typeface="Arial"/>
              </a:rPr>
              <a:t>ı</a:t>
            </a:r>
            <a:r>
              <a:rPr sz="2400" dirty="0">
                <a:latin typeface="Arial"/>
                <a:cs typeface="Arial"/>
              </a:rPr>
              <a:t>m	</a:t>
            </a:r>
            <a:r>
              <a:rPr sz="2400" spc="-5" dirty="0">
                <a:latin typeface="Arial"/>
                <a:cs typeface="Arial"/>
              </a:rPr>
              <a:t>mal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y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spc="-5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ge</a:t>
            </a:r>
            <a:r>
              <a:rPr sz="2400" spc="-10" dirty="0">
                <a:latin typeface="Arial"/>
                <a:cs typeface="Arial"/>
              </a:rPr>
              <a:t>re</a:t>
            </a:r>
            <a:r>
              <a:rPr sz="2400" dirty="0">
                <a:latin typeface="Arial"/>
                <a:cs typeface="Arial"/>
              </a:rPr>
              <a:t>k</a:t>
            </a:r>
          </a:p>
        </p:txBody>
      </p:sp>
      <p:sp>
        <p:nvSpPr>
          <p:cNvPr id="7" name="object 4"/>
          <p:cNvSpPr txBox="1"/>
          <p:nvPr/>
        </p:nvSpPr>
        <p:spPr>
          <a:xfrm>
            <a:off x="4293753" y="1555874"/>
            <a:ext cx="47288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1920" marR="5080" indent="-109855">
              <a:lnSpc>
                <a:spcPct val="100000"/>
              </a:lnSpc>
              <a:spcBef>
                <a:spcPts val="100"/>
              </a:spcBef>
              <a:tabLst>
                <a:tab pos="1122045" algn="l"/>
                <a:tab pos="1397635" algn="l"/>
                <a:tab pos="2418715" algn="l"/>
                <a:tab pos="2725420" algn="l"/>
                <a:tab pos="3393440" algn="l"/>
                <a:tab pos="3797935" algn="l"/>
              </a:tabLst>
            </a:pPr>
            <a:r>
              <a:rPr sz="2400" spc="-5" dirty="0">
                <a:latin typeface="Arial"/>
                <a:cs typeface="Arial"/>
              </a:rPr>
              <a:t>m</a:t>
            </a:r>
            <a:r>
              <a:rPr sz="2400" dirty="0">
                <a:latin typeface="Arial"/>
                <a:cs typeface="Arial"/>
              </a:rPr>
              <a:t>ik</a:t>
            </a:r>
            <a:r>
              <a:rPr sz="2400" spc="-5" dirty="0">
                <a:latin typeface="Arial"/>
                <a:cs typeface="Arial"/>
              </a:rPr>
              <a:t>ta</a:t>
            </a:r>
            <a:r>
              <a:rPr sz="2400" spc="-13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,	</a:t>
            </a:r>
            <a:r>
              <a:rPr sz="2400" spc="-10" dirty="0">
                <a:latin typeface="Arial"/>
                <a:cs typeface="Arial"/>
              </a:rPr>
              <a:t>g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spc="-10" dirty="0">
                <a:latin typeface="Arial"/>
                <a:cs typeface="Arial"/>
              </a:rPr>
              <a:t>re</a:t>
            </a:r>
            <a:r>
              <a:rPr sz="2400" spc="-5" dirty="0">
                <a:latin typeface="Arial"/>
                <a:cs typeface="Arial"/>
              </a:rPr>
              <a:t>k</a:t>
            </a:r>
            <a:r>
              <a:rPr sz="2400" spc="5" dirty="0">
                <a:latin typeface="Arial"/>
                <a:cs typeface="Arial"/>
              </a:rPr>
              <a:t>s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ö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spc="-5" dirty="0">
                <a:latin typeface="Arial"/>
                <a:cs typeface="Arial"/>
              </a:rPr>
              <a:t>em</a:t>
            </a:r>
            <a:r>
              <a:rPr sz="2400" dirty="0">
                <a:latin typeface="Arial"/>
                <a:cs typeface="Arial"/>
              </a:rPr>
              <a:t>	aç</a:t>
            </a:r>
            <a:r>
              <a:rPr sz="2400" spc="-5" dirty="0">
                <a:latin typeface="Arial"/>
                <a:cs typeface="Arial"/>
              </a:rPr>
              <a:t>ı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-5" dirty="0">
                <a:latin typeface="Arial"/>
                <a:cs typeface="Arial"/>
              </a:rPr>
              <a:t>ın</a:t>
            </a:r>
            <a:r>
              <a:rPr sz="2400" dirty="0">
                <a:latin typeface="Arial"/>
                <a:cs typeface="Arial"/>
              </a:rPr>
              <a:t>dan  </a:t>
            </a:r>
            <a:r>
              <a:rPr sz="2400" spc="-5" dirty="0">
                <a:latin typeface="Arial"/>
                <a:cs typeface="Arial"/>
              </a:rPr>
              <a:t>p</a:t>
            </a:r>
            <a:r>
              <a:rPr sz="2400" dirty="0">
                <a:latin typeface="Arial"/>
                <a:cs typeface="Arial"/>
              </a:rPr>
              <a:t>ay</a:t>
            </a:r>
            <a:r>
              <a:rPr sz="2400" spc="-5" dirty="0">
                <a:latin typeface="Arial"/>
                <a:cs typeface="Arial"/>
              </a:rPr>
              <a:t>ını</a:t>
            </a:r>
            <a:r>
              <a:rPr sz="2400" dirty="0">
                <a:latin typeface="Arial"/>
                <a:cs typeface="Arial"/>
              </a:rPr>
              <a:t>n		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d</a:t>
            </a:r>
            <a:r>
              <a:rPr sz="2400" spc="-10" dirty="0">
                <a:latin typeface="Arial"/>
                <a:cs typeface="Arial"/>
              </a:rPr>
              <a:t>u</a:t>
            </a:r>
            <a:r>
              <a:rPr sz="2400" spc="-5" dirty="0">
                <a:latin typeface="Arial"/>
                <a:cs typeface="Arial"/>
              </a:rPr>
              <a:t>k</a:t>
            </a:r>
            <a:r>
              <a:rPr sz="2400" spc="5" dirty="0">
                <a:latin typeface="Arial"/>
                <a:cs typeface="Arial"/>
              </a:rPr>
              <a:t>ç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	k</a:t>
            </a:r>
            <a:r>
              <a:rPr sz="2400" spc="-10" dirty="0">
                <a:latin typeface="Arial"/>
                <a:cs typeface="Arial"/>
              </a:rPr>
              <a:t>ü</a:t>
            </a:r>
            <a:r>
              <a:rPr sz="2400" dirty="0">
                <a:latin typeface="Arial"/>
                <a:cs typeface="Arial"/>
              </a:rPr>
              <a:t>ç</a:t>
            </a:r>
            <a:r>
              <a:rPr sz="2400" spc="-10" dirty="0">
                <a:latin typeface="Arial"/>
                <a:cs typeface="Arial"/>
              </a:rPr>
              <a:t>ü</a:t>
            </a:r>
            <a:r>
              <a:rPr sz="2400" spc="-5" dirty="0">
                <a:latin typeface="Arial"/>
                <a:cs typeface="Arial"/>
              </a:rPr>
              <a:t>k</a:t>
            </a:r>
            <a:r>
              <a:rPr sz="2400" dirty="0">
                <a:latin typeface="Arial"/>
                <a:cs typeface="Arial"/>
              </a:rPr>
              <a:t>	o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uğu</a:t>
            </a:r>
          </a:p>
        </p:txBody>
      </p:sp>
      <p:sp>
        <p:nvSpPr>
          <p:cNvPr id="8" name="object 3"/>
          <p:cNvSpPr txBox="1"/>
          <p:nvPr/>
        </p:nvSpPr>
        <p:spPr>
          <a:xfrm>
            <a:off x="681987" y="1921634"/>
            <a:ext cx="34778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03960" algn="l"/>
                <a:tab pos="2446655" algn="l"/>
              </a:tabLst>
            </a:pPr>
            <a:r>
              <a:rPr sz="2400" spc="-5" dirty="0">
                <a:latin typeface="Arial"/>
                <a:cs typeface="Arial"/>
              </a:rPr>
              <a:t>toplam	maliyet	içindeki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9" name="object 5"/>
          <p:cNvSpPr txBox="1"/>
          <p:nvPr/>
        </p:nvSpPr>
        <p:spPr>
          <a:xfrm>
            <a:off x="672983" y="2399369"/>
            <a:ext cx="834961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hatırlanacak olursa;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toplam yapı maliyeti</a:t>
            </a:r>
            <a:r>
              <a:rPr sz="2400" spc="-5" dirty="0">
                <a:latin typeface="Arial"/>
                <a:cs typeface="Arial"/>
              </a:rPr>
              <a:t>nin esas olarak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ilk 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yatırım maliyeti </a:t>
            </a:r>
            <a:r>
              <a:rPr sz="2400" dirty="0">
                <a:latin typeface="Arial"/>
                <a:cs typeface="Arial"/>
              </a:rPr>
              <a:t>ile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kullanım maliyeti </a:t>
            </a:r>
            <a:r>
              <a:rPr sz="2400" spc="-5" dirty="0">
                <a:latin typeface="Arial"/>
                <a:cs typeface="Arial"/>
              </a:rPr>
              <a:t>toplamından oluştuğu  </a:t>
            </a:r>
            <a:r>
              <a:rPr sz="2400" spc="-15" dirty="0">
                <a:latin typeface="Arial"/>
                <a:cs typeface="Arial"/>
              </a:rPr>
              <a:t>söylenebilir.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0" name="object 7"/>
          <p:cNvSpPr/>
          <p:nvPr/>
        </p:nvSpPr>
        <p:spPr>
          <a:xfrm>
            <a:off x="919275" y="3522049"/>
            <a:ext cx="6213474" cy="19478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779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 MALİYETİ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2"/>
          <p:cNvSpPr txBox="1"/>
          <p:nvPr/>
        </p:nvSpPr>
        <p:spPr>
          <a:xfrm>
            <a:off x="313080" y="1187141"/>
            <a:ext cx="88049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834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latin typeface="Arial"/>
                <a:cs typeface="Arial"/>
              </a:rPr>
              <a:t>Maliyet verisine yapı üretiminin </a:t>
            </a:r>
            <a:r>
              <a:rPr sz="2400" dirty="0">
                <a:latin typeface="Arial"/>
                <a:cs typeface="Arial"/>
              </a:rPr>
              <a:t>değişik </a:t>
            </a:r>
            <a:r>
              <a:rPr sz="2400" spc="-5" dirty="0">
                <a:latin typeface="Arial"/>
                <a:cs typeface="Arial"/>
              </a:rPr>
              <a:t>aşamalarında ihtiyaç  </a:t>
            </a:r>
            <a:r>
              <a:rPr sz="2400" spc="-20" dirty="0">
                <a:latin typeface="Arial"/>
                <a:cs typeface="Arial"/>
              </a:rPr>
              <a:t>duyulur.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4"/>
          <p:cNvSpPr/>
          <p:nvPr/>
        </p:nvSpPr>
        <p:spPr>
          <a:xfrm>
            <a:off x="1337779" y="1944061"/>
            <a:ext cx="6264267" cy="38218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475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 MALİYETİ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2"/>
          <p:cNvSpPr/>
          <p:nvPr/>
        </p:nvSpPr>
        <p:spPr>
          <a:xfrm>
            <a:off x="89209" y="1870849"/>
            <a:ext cx="5420676" cy="34290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/>
          <p:cNvSpPr txBox="1"/>
          <p:nvPr/>
        </p:nvSpPr>
        <p:spPr>
          <a:xfrm>
            <a:off x="4581198" y="1414524"/>
            <a:ext cx="1857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Uygulama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9" name="object 4"/>
          <p:cNvSpPr txBox="1"/>
          <p:nvPr/>
        </p:nvSpPr>
        <p:spPr>
          <a:xfrm>
            <a:off x="6643199" y="1414524"/>
            <a:ext cx="15201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p</a:t>
            </a:r>
            <a:r>
              <a:rPr sz="2400" spc="-5" dirty="0">
                <a:latin typeface="Arial"/>
                <a:cs typeface="Arial"/>
              </a:rPr>
              <a:t>ro</a:t>
            </a:r>
            <a:r>
              <a:rPr sz="2400" dirty="0">
                <a:latin typeface="Arial"/>
                <a:cs typeface="Arial"/>
              </a:rPr>
              <a:t>j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ri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n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0" name="object 5"/>
          <p:cNvSpPr txBox="1"/>
          <p:nvPr/>
        </p:nvSpPr>
        <p:spPr>
          <a:xfrm>
            <a:off x="5114911" y="1838381"/>
            <a:ext cx="24174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tamamlanmasıyla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1" name="object 6"/>
          <p:cNvSpPr txBox="1"/>
          <p:nvPr/>
        </p:nvSpPr>
        <p:spPr>
          <a:xfrm>
            <a:off x="7738945" y="1832315"/>
            <a:ext cx="6013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y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p</a:t>
            </a:r>
            <a:r>
              <a:rPr sz="2400" dirty="0">
                <a:latin typeface="Arial"/>
                <a:cs typeface="Arial"/>
              </a:rPr>
              <a:t>ı</a:t>
            </a:r>
          </a:p>
        </p:txBody>
      </p:sp>
      <p:sp>
        <p:nvSpPr>
          <p:cNvPr id="12" name="object 7"/>
          <p:cNvSpPr txBox="1"/>
          <p:nvPr/>
        </p:nvSpPr>
        <p:spPr>
          <a:xfrm>
            <a:off x="5071198" y="2368140"/>
            <a:ext cx="356235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tabLst>
                <a:tab pos="2277745" algn="l"/>
              </a:tabLst>
            </a:pPr>
            <a:r>
              <a:rPr sz="2400" dirty="0">
                <a:latin typeface="Arial"/>
                <a:cs typeface="Arial"/>
              </a:rPr>
              <a:t>d</a:t>
            </a:r>
            <a:r>
              <a:rPr sz="2400" spc="-5" dirty="0">
                <a:latin typeface="Arial"/>
                <a:cs typeface="Arial"/>
              </a:rPr>
              <a:t>eta</a:t>
            </a:r>
            <a:r>
              <a:rPr sz="2400" spc="5" dirty="0">
                <a:latin typeface="Arial"/>
                <a:cs typeface="Arial"/>
              </a:rPr>
              <a:t>yl</a:t>
            </a:r>
            <a:r>
              <a:rPr sz="2400" spc="-5" dirty="0">
                <a:latin typeface="Arial"/>
                <a:cs typeface="Arial"/>
              </a:rPr>
              <a:t>ar</a:t>
            </a:r>
            <a:r>
              <a:rPr sz="2400" dirty="0">
                <a:latin typeface="Arial"/>
                <a:cs typeface="Arial"/>
              </a:rPr>
              <a:t>ı	</a:t>
            </a:r>
            <a:r>
              <a:rPr sz="2400" spc="-5" dirty="0">
                <a:latin typeface="Arial"/>
                <a:cs typeface="Arial"/>
              </a:rPr>
              <a:t>t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m</a:t>
            </a:r>
            <a:r>
              <a:rPr sz="2400" spc="-5" dirty="0">
                <a:latin typeface="Arial"/>
                <a:cs typeface="Arial"/>
              </a:rPr>
              <a:t>amen  netleşmekte ve maliyet  tahmini doğruluk oranı  çok</a:t>
            </a:r>
            <a:r>
              <a:rPr sz="2400" spc="-15" dirty="0">
                <a:latin typeface="Arial"/>
                <a:cs typeface="Arial"/>
              </a:rPr>
              <a:t> yükselmektedir.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 MALİYETİ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4"/>
          <p:cNvSpPr/>
          <p:nvPr/>
        </p:nvSpPr>
        <p:spPr>
          <a:xfrm>
            <a:off x="694486" y="1805443"/>
            <a:ext cx="7443786" cy="37861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2"/>
          <p:cNvSpPr txBox="1"/>
          <p:nvPr/>
        </p:nvSpPr>
        <p:spPr>
          <a:xfrm>
            <a:off x="313080" y="1276691"/>
            <a:ext cx="607187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Proje maliyeti tahmin modellerine yakından</a:t>
            </a:r>
            <a:r>
              <a:rPr sz="2000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bakış;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247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1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2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Banz</a:t>
            </a:r>
            <a:r>
              <a:rPr lang="tr-TR" dirty="0"/>
              <a:t>, H., 1979. </a:t>
            </a:r>
            <a:r>
              <a:rPr lang="tr-TR" dirty="0" err="1"/>
              <a:t>Building</a:t>
            </a:r>
            <a:r>
              <a:rPr lang="tr-TR" dirty="0"/>
              <a:t> Construction </a:t>
            </a:r>
            <a:r>
              <a:rPr lang="tr-TR" dirty="0" err="1"/>
              <a:t>Details</a:t>
            </a:r>
            <a:r>
              <a:rPr lang="tr-TR" dirty="0"/>
              <a:t> </a:t>
            </a:r>
            <a:r>
              <a:rPr lang="tr-TR" dirty="0" err="1"/>
              <a:t>Practical</a:t>
            </a:r>
            <a:r>
              <a:rPr lang="tr-TR" dirty="0"/>
              <a:t> </a:t>
            </a:r>
            <a:r>
              <a:rPr lang="tr-TR" dirty="0" err="1"/>
              <a:t>Drawings</a:t>
            </a:r>
            <a:r>
              <a:rPr lang="tr-TR" dirty="0"/>
              <a:t>, </a:t>
            </a:r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Nostrand</a:t>
            </a:r>
            <a:r>
              <a:rPr lang="tr-TR" dirty="0"/>
              <a:t> </a:t>
            </a:r>
            <a:r>
              <a:rPr lang="tr-TR" dirty="0" err="1"/>
              <a:t>Reinhold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, New York,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Francis, D. ve </a:t>
            </a:r>
            <a:r>
              <a:rPr lang="tr-TR" dirty="0" err="1"/>
              <a:t>Ching</a:t>
            </a:r>
            <a:r>
              <a:rPr lang="tr-TR" dirty="0"/>
              <a:t>, K., 2000. Yapı, Bilim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Griffith, A. </a:t>
            </a:r>
            <a:r>
              <a:rPr lang="tr-TR" dirty="0" err="1"/>
              <a:t>and</a:t>
            </a:r>
            <a:r>
              <a:rPr lang="tr-TR" dirty="0"/>
              <a:t> Watson, P., 2003. Construction Management: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Practice</a:t>
            </a:r>
            <a:r>
              <a:rPr lang="tr-TR" dirty="0"/>
              <a:t>, </a:t>
            </a:r>
            <a:r>
              <a:rPr lang="tr-TR" dirty="0" err="1"/>
              <a:t>Palgrave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Güner, M.S., 2001. Yapı Bilgisi (Yapı Teknolojisi I-II), Aktif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Harrison, C.B., 1992. </a:t>
            </a:r>
            <a:r>
              <a:rPr lang="tr-TR" dirty="0" err="1"/>
              <a:t>Problems</a:t>
            </a:r>
            <a:r>
              <a:rPr lang="tr-TR" dirty="0"/>
              <a:t> in </a:t>
            </a:r>
            <a:r>
              <a:rPr lang="tr-TR" dirty="0" err="1"/>
              <a:t>Roofing</a:t>
            </a:r>
            <a:r>
              <a:rPr lang="tr-TR" dirty="0"/>
              <a:t> Design, </a:t>
            </a:r>
            <a:r>
              <a:rPr lang="tr-TR" dirty="0" err="1"/>
              <a:t>Butterworth</a:t>
            </a:r>
            <a:r>
              <a:rPr lang="tr-TR" dirty="0"/>
              <a:t> Architecture, </a:t>
            </a:r>
            <a:r>
              <a:rPr lang="tr-TR" dirty="0" err="1"/>
              <a:t>London</a:t>
            </a:r>
            <a:r>
              <a:rPr lang="tr-TR" dirty="0"/>
              <a:t>, UK</a:t>
            </a:r>
            <a:r>
              <a:rPr lang="tr-TR" dirty="0" smtClean="0"/>
              <a:t>.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17141</TotalTime>
  <Words>375</Words>
  <Application>Microsoft Office PowerPoint</Application>
  <PresentationFormat>Ekran Gösterisi (4:3)</PresentationFormat>
  <Paragraphs>58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ＭＳ Ｐゴシック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881</cp:revision>
  <cp:lastPrinted>2016-10-24T07:53:35Z</cp:lastPrinted>
  <dcterms:created xsi:type="dcterms:W3CDTF">2016-09-18T09:35:24Z</dcterms:created>
  <dcterms:modified xsi:type="dcterms:W3CDTF">2020-02-28T06:41:59Z</dcterms:modified>
</cp:coreProperties>
</file>