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5EC-9FA5-48C7-85F0-7A2E65BF88A9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961C-9528-482F-A2DC-58D3AFF6E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6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5EC-9FA5-48C7-85F0-7A2E65BF88A9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961C-9528-482F-A2DC-58D3AFF6E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24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5EC-9FA5-48C7-85F0-7A2E65BF88A9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961C-9528-482F-A2DC-58D3AFF6E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0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5EC-9FA5-48C7-85F0-7A2E65BF88A9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961C-9528-482F-A2DC-58D3AFF6E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636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5EC-9FA5-48C7-85F0-7A2E65BF88A9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961C-9528-482F-A2DC-58D3AFF6E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498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5EC-9FA5-48C7-85F0-7A2E65BF88A9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961C-9528-482F-A2DC-58D3AFF6E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55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5EC-9FA5-48C7-85F0-7A2E65BF88A9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961C-9528-482F-A2DC-58D3AFF6E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09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5EC-9FA5-48C7-85F0-7A2E65BF88A9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961C-9528-482F-A2DC-58D3AFF6E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46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5EC-9FA5-48C7-85F0-7A2E65BF88A9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961C-9528-482F-A2DC-58D3AFF6E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2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5EC-9FA5-48C7-85F0-7A2E65BF88A9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961C-9528-482F-A2DC-58D3AFF6E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5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75EC-9FA5-48C7-85F0-7A2E65BF88A9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961C-9528-482F-A2DC-58D3AFF6E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4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E75EC-9FA5-48C7-85F0-7A2E65BF88A9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E961C-9528-482F-A2DC-58D3AFF6E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4.png"/><Relationship Id="rId4" Type="http://schemas.openxmlformats.org/officeDocument/2006/relationships/image" Target="../media/image2.png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52600" y="1600200"/>
            <a:ext cx="6934200" cy="4525963"/>
          </a:xfrm>
        </p:spPr>
        <p:txBody>
          <a:bodyPr/>
          <a:lstStyle/>
          <a:p>
            <a:pPr eaLnBrk="1" hangingPunct="1"/>
            <a:r>
              <a:rPr lang="tr-TR" altLang="en-US" smtClean="0"/>
              <a:t>Gastroözofageal reflü</a:t>
            </a:r>
          </a:p>
          <a:p>
            <a:pPr eaLnBrk="1" hangingPunct="1"/>
            <a:r>
              <a:rPr lang="tr-TR" altLang="en-US" smtClean="0">
                <a:solidFill>
                  <a:srgbClr val="FF0000"/>
                </a:solidFill>
              </a:rPr>
              <a:t>Gastroözofageal reflü hastalığı</a:t>
            </a:r>
          </a:p>
        </p:txBody>
      </p:sp>
    </p:spTree>
    <p:extLst>
      <p:ext uri="{BB962C8B-B14F-4D97-AF65-F5344CB8AC3E}">
        <p14:creationId xmlns:p14="http://schemas.microsoft.com/office/powerpoint/2010/main" val="28944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2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8611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eaLnBrk="1" hangingPunct="1"/>
            <a:r>
              <a:rPr lang="tr-TR" altLang="en-US" smtClean="0"/>
              <a:t>2006 </a:t>
            </a:r>
            <a:r>
              <a:rPr lang="tr-TR" altLang="en-US" b="1" smtClean="0">
                <a:solidFill>
                  <a:srgbClr val="FF3300"/>
                </a:solidFill>
              </a:rPr>
              <a:t>Montreal </a:t>
            </a:r>
            <a:r>
              <a:rPr lang="tr-TR" altLang="en-US" smtClean="0"/>
              <a:t>Tanımı</a:t>
            </a:r>
          </a:p>
          <a:p>
            <a:pPr lvl="1" eaLnBrk="1" hangingPunct="1"/>
            <a:r>
              <a:rPr lang="tr-TR" altLang="en-US" smtClean="0"/>
              <a:t>“Mide içeriğinin özofagusa geri kaçması sonucu rahatsız edici semptomlar ve/veya komplikasyonlar oluşması”</a:t>
            </a:r>
          </a:p>
          <a:p>
            <a:pPr lvl="2" eaLnBrk="1" hangingPunct="1"/>
            <a:r>
              <a:rPr lang="tr-TR" altLang="en-US" smtClean="0"/>
              <a:t>Rahatsız edici semptomlar:</a:t>
            </a:r>
          </a:p>
          <a:p>
            <a:pPr lvl="3" eaLnBrk="1" hangingPunct="1"/>
            <a:r>
              <a:rPr lang="tr-TR" altLang="en-US" smtClean="0"/>
              <a:t>Haftada 2 veya daha fazla gün: hafif şiddette semptomların olması</a:t>
            </a:r>
          </a:p>
          <a:p>
            <a:pPr lvl="3" eaLnBrk="1" hangingPunct="1"/>
            <a:r>
              <a:rPr lang="tr-TR" altLang="en-US" smtClean="0"/>
              <a:t>Haftada 1 gün orta/ciddi şiddette semptomların olması</a:t>
            </a:r>
          </a:p>
          <a:p>
            <a:pPr lvl="3" eaLnBrk="1" hangingPunct="1">
              <a:buFontTx/>
              <a:buNone/>
            </a:pPr>
            <a:endParaRPr lang="tr-TR" altLang="en-US" sz="1600" smtClean="0"/>
          </a:p>
          <a:p>
            <a:pPr lvl="3" eaLnBrk="1" hangingPunct="1">
              <a:buFontTx/>
              <a:buNone/>
            </a:pPr>
            <a:endParaRPr lang="tr-TR" altLang="en-US" sz="1600" smtClean="0"/>
          </a:p>
          <a:p>
            <a:pPr lvl="3" eaLnBrk="1" hangingPunct="1">
              <a:buFontTx/>
              <a:buNone/>
            </a:pPr>
            <a:r>
              <a:rPr lang="tr-TR" altLang="en-US" sz="1600" smtClean="0"/>
              <a:t>			Vakil N, Am J Gastroenterol 2006;101:1900-1920</a:t>
            </a:r>
          </a:p>
        </p:txBody>
      </p:sp>
    </p:spTree>
    <p:extLst>
      <p:ext uri="{BB962C8B-B14F-4D97-AF65-F5344CB8AC3E}">
        <p14:creationId xmlns:p14="http://schemas.microsoft.com/office/powerpoint/2010/main" val="145026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74638"/>
            <a:ext cx="5562600" cy="1143000"/>
          </a:xfrm>
        </p:spPr>
        <p:txBody>
          <a:bodyPr/>
          <a:lstStyle/>
          <a:p>
            <a:pPr eaLnBrk="1" hangingPunct="1"/>
            <a:r>
              <a:rPr lang="tr-TR" altLang="en-US" smtClean="0">
                <a:solidFill>
                  <a:srgbClr val="FF0000"/>
                </a:solidFill>
              </a:rPr>
              <a:t>GÖRH: Patogenez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/>
            <a:r>
              <a:rPr lang="tr-TR" altLang="en-US" sz="2800" smtClean="0">
                <a:solidFill>
                  <a:srgbClr val="FF0000"/>
                </a:solidFill>
              </a:rPr>
              <a:t>Koruyucu faktörler</a:t>
            </a:r>
          </a:p>
          <a:p>
            <a:pPr lvl="1" eaLnBrk="1" hangingPunct="1"/>
            <a:r>
              <a:rPr lang="tr-TR" altLang="en-US" sz="2400" smtClean="0">
                <a:solidFill>
                  <a:schemeClr val="accent2"/>
                </a:solidFill>
              </a:rPr>
              <a:t>Anti-reflü bariyer</a:t>
            </a:r>
          </a:p>
          <a:p>
            <a:pPr lvl="1" eaLnBrk="1" hangingPunct="1"/>
            <a:r>
              <a:rPr lang="tr-TR" altLang="en-US" sz="2400" smtClean="0"/>
              <a:t>Luminal temizlenme</a:t>
            </a:r>
          </a:p>
          <a:p>
            <a:pPr lvl="1" eaLnBrk="1" hangingPunct="1"/>
            <a:r>
              <a:rPr lang="tr-TR" altLang="en-US" sz="2400" smtClean="0"/>
              <a:t>Epitelyal direnç</a:t>
            </a:r>
          </a:p>
          <a:p>
            <a:pPr eaLnBrk="1" hangingPunct="1"/>
            <a:endParaRPr lang="tr-TR" altLang="en-US" sz="2800" smtClean="0"/>
          </a:p>
          <a:p>
            <a:pPr eaLnBrk="1" hangingPunct="1"/>
            <a:r>
              <a:rPr lang="tr-TR" altLang="en-US" sz="2800" smtClean="0">
                <a:solidFill>
                  <a:srgbClr val="FF0000"/>
                </a:solidFill>
              </a:rPr>
              <a:t>Saldırgan faktörler</a:t>
            </a:r>
          </a:p>
          <a:p>
            <a:pPr lvl="1" eaLnBrk="1" hangingPunct="1"/>
            <a:r>
              <a:rPr lang="tr-TR" altLang="en-US" sz="2400" smtClean="0"/>
              <a:t>Mide asit sekresyonu</a:t>
            </a:r>
          </a:p>
          <a:p>
            <a:pPr lvl="1" eaLnBrk="1" hangingPunct="1"/>
            <a:r>
              <a:rPr lang="tr-TR" altLang="en-US" sz="2400" smtClean="0"/>
              <a:t>Mide boşalmasında gecikme</a:t>
            </a:r>
          </a:p>
        </p:txBody>
      </p:sp>
      <p:graphicFrame>
        <p:nvGraphicFramePr>
          <p:cNvPr id="69636" name="Object 0"/>
          <p:cNvGraphicFramePr>
            <a:graphicFrameLocks noChangeAspect="1"/>
          </p:cNvGraphicFramePr>
          <p:nvPr>
            <p:ph type="body" sz="half" idx="4294967295"/>
          </p:nvPr>
        </p:nvGraphicFramePr>
        <p:xfrm>
          <a:off x="4724400" y="1235075"/>
          <a:ext cx="4038600" cy="438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3858164" imgH="4191585" progId="Paint.Picture">
                  <p:embed/>
                </p:oleObj>
              </mc:Choice>
              <mc:Fallback>
                <p:oleObj r:id="rId3" imgW="3858164" imgH="4191585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235075"/>
                        <a:ext cx="4038600" cy="438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7" name="Oval 5"/>
          <p:cNvSpPr>
            <a:spLocks noChangeArrowheads="1"/>
          </p:cNvSpPr>
          <p:nvPr/>
        </p:nvSpPr>
        <p:spPr bwMode="auto">
          <a:xfrm>
            <a:off x="6781800" y="3581400"/>
            <a:ext cx="1066800" cy="1066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7004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4557713" y="3414713"/>
          <a:ext cx="28575" cy="2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3" imgW="28444" imgH="28444" progId="Paint.Picture">
                  <p:embed/>
                </p:oleObj>
              </mc:Choice>
              <mc:Fallback>
                <p:oleObj r:id="rId3" imgW="28444" imgH="28444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713" y="3414713"/>
                        <a:ext cx="28575" cy="2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4557713" y="3414713"/>
          <a:ext cx="28575" cy="2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r:id="rId5" imgW="28444" imgH="28444" progId="Paint.Picture">
                  <p:embed/>
                </p:oleObj>
              </mc:Choice>
              <mc:Fallback>
                <p:oleObj r:id="rId5" imgW="28444" imgH="28444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713" y="3414713"/>
                        <a:ext cx="28575" cy="2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4557713" y="3414713"/>
          <a:ext cx="28575" cy="2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6" imgW="28444" imgH="28444" progId="Paint.Picture">
                  <p:embed/>
                </p:oleObj>
              </mc:Choice>
              <mc:Fallback>
                <p:oleObj r:id="rId6" imgW="28444" imgH="28444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713" y="3414713"/>
                        <a:ext cx="28575" cy="2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1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graphicFrame>
        <p:nvGraphicFramePr>
          <p:cNvPr id="70662" name="Object 6"/>
          <p:cNvGraphicFramePr>
            <a:graphicFrameLocks noChangeAspect="1"/>
          </p:cNvGraphicFramePr>
          <p:nvPr>
            <p:ph sz="half" idx="4294967295"/>
          </p:nvPr>
        </p:nvGraphicFramePr>
        <p:xfrm>
          <a:off x="2462213" y="3848100"/>
          <a:ext cx="28575" cy="2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7" imgW="28444" imgH="28444" progId="Paint.Picture">
                  <p:embed/>
                </p:oleObj>
              </mc:Choice>
              <mc:Fallback>
                <p:oleObj r:id="rId7" imgW="28444" imgH="28444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2213" y="3848100"/>
                        <a:ext cx="28575" cy="2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7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051050" y="1052513"/>
          <a:ext cx="4371975" cy="432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r:id="rId8" imgW="5714286" imgH="5649114" progId="Paint.Picture">
                  <p:embed/>
                </p:oleObj>
              </mc:Choice>
              <mc:Fallback>
                <p:oleObj r:id="rId8" imgW="5714286" imgH="5649114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052513"/>
                        <a:ext cx="4371975" cy="432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2051050" y="3933825"/>
            <a:ext cx="1223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b="1"/>
              <a:t>His açısı</a:t>
            </a:r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3995738" y="1196975"/>
            <a:ext cx="2447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b="1"/>
              <a:t>Krural diyafram</a:t>
            </a:r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>
            <a:off x="4787900" y="1844675"/>
            <a:ext cx="2159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b="1"/>
              <a:t>Kostal diyafram</a:t>
            </a:r>
          </a:p>
        </p:txBody>
      </p:sp>
      <p:sp>
        <p:nvSpPr>
          <p:cNvPr id="70667" name="Text Box 11"/>
          <p:cNvSpPr txBox="1">
            <a:spLocks noChangeArrowheads="1"/>
          </p:cNvSpPr>
          <p:nvPr/>
        </p:nvSpPr>
        <p:spPr bwMode="auto">
          <a:xfrm>
            <a:off x="1979613" y="1700213"/>
            <a:ext cx="7921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b="1">
                <a:solidFill>
                  <a:srgbClr val="FF00FF"/>
                </a:solidFill>
              </a:rPr>
              <a:t>AÖS</a:t>
            </a:r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0" y="2781300"/>
            <a:ext cx="30591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b="1"/>
              <a:t>Freno-özofageal ligaman</a:t>
            </a:r>
          </a:p>
        </p:txBody>
      </p:sp>
      <p:sp>
        <p:nvSpPr>
          <p:cNvPr id="70669" name="Text Box 13"/>
          <p:cNvSpPr txBox="1">
            <a:spLocks noChangeArrowheads="1"/>
          </p:cNvSpPr>
          <p:nvPr/>
        </p:nvSpPr>
        <p:spPr bwMode="auto">
          <a:xfrm>
            <a:off x="179388" y="3429000"/>
            <a:ext cx="360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b="1"/>
              <a:t>İntraabdominal özofagus</a:t>
            </a:r>
          </a:p>
        </p:txBody>
      </p:sp>
      <p:pic>
        <p:nvPicPr>
          <p:cNvPr id="70670" name="Picture 14"/>
          <p:cNvPicPr>
            <a:picLocks noChangeAspect="1" noChangeArrowheads="1"/>
          </p:cNvPicPr>
          <p:nvPr>
            <p:ph sz="quarter" idx="4294967295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80063" y="4476750"/>
            <a:ext cx="3267075" cy="1931988"/>
          </a:xfrm>
        </p:spPr>
      </p:pic>
      <p:sp>
        <p:nvSpPr>
          <p:cNvPr id="70671" name="Metin kutusu 1"/>
          <p:cNvSpPr txBox="1">
            <a:spLocks noChangeArrowheads="1"/>
          </p:cNvSpPr>
          <p:nvPr/>
        </p:nvSpPr>
        <p:spPr bwMode="auto">
          <a:xfrm>
            <a:off x="6443663" y="3933825"/>
            <a:ext cx="1873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/>
              <a:t>Asit cebi</a:t>
            </a:r>
          </a:p>
        </p:txBody>
      </p:sp>
    </p:spTree>
    <p:extLst>
      <p:ext uri="{BB962C8B-B14F-4D97-AF65-F5344CB8AC3E}">
        <p14:creationId xmlns:p14="http://schemas.microsoft.com/office/powerpoint/2010/main" val="3443907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/>
            <a:r>
              <a:rPr lang="tr-TR" altLang="en-US" sz="2800" smtClean="0">
                <a:solidFill>
                  <a:srgbClr val="FF0000"/>
                </a:solidFill>
              </a:rPr>
              <a:t>Luminal temizlenme</a:t>
            </a:r>
          </a:p>
          <a:p>
            <a:pPr lvl="1" eaLnBrk="1" hangingPunct="1"/>
            <a:r>
              <a:rPr lang="tr-TR" altLang="en-US" sz="2400" smtClean="0"/>
              <a:t>Peristaltik aktivite</a:t>
            </a:r>
          </a:p>
          <a:p>
            <a:pPr lvl="1" eaLnBrk="1" hangingPunct="1"/>
            <a:r>
              <a:rPr lang="tr-TR" altLang="en-US" sz="2400" smtClean="0"/>
              <a:t>Yerçekiminin etkisi</a:t>
            </a:r>
          </a:p>
          <a:p>
            <a:pPr lvl="1" eaLnBrk="1" hangingPunct="1"/>
            <a:r>
              <a:rPr lang="tr-TR" altLang="en-US" sz="2400" smtClean="0"/>
              <a:t>Tükrük salgısı</a:t>
            </a:r>
          </a:p>
          <a:p>
            <a:pPr lvl="1" eaLnBrk="1" hangingPunct="1"/>
            <a:r>
              <a:rPr lang="tr-TR" altLang="en-US" sz="2400" smtClean="0"/>
              <a:t>Bikarbonat sekresyonu</a:t>
            </a:r>
          </a:p>
        </p:txBody>
      </p:sp>
      <p:sp>
        <p:nvSpPr>
          <p:cNvPr id="71683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2" eaLnBrk="1" hangingPunct="1"/>
            <a:endParaRPr lang="tr-TR" altLang="en-US" sz="2000" smtClean="0"/>
          </a:p>
          <a:p>
            <a:pPr lvl="2" eaLnBrk="1" hangingPunct="1"/>
            <a:endParaRPr lang="tr-TR" altLang="en-US" sz="2000" smtClean="0"/>
          </a:p>
        </p:txBody>
      </p:sp>
      <p:graphicFrame>
        <p:nvGraphicFramePr>
          <p:cNvPr id="71684" name="Object 0"/>
          <p:cNvGraphicFramePr>
            <a:graphicFrameLocks noChangeAspect="1"/>
          </p:cNvGraphicFramePr>
          <p:nvPr/>
        </p:nvGraphicFramePr>
        <p:xfrm>
          <a:off x="4724400" y="1235075"/>
          <a:ext cx="4038600" cy="438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r:id="rId3" imgW="3858164" imgH="4191585" progId="Paint.Picture">
                  <p:embed/>
                </p:oleObj>
              </mc:Choice>
              <mc:Fallback>
                <p:oleObj r:id="rId3" imgW="3858164" imgH="4191585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235075"/>
                        <a:ext cx="4038600" cy="438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2143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rgbClr val="FF0000"/>
                </a:solidFill>
              </a:rPr>
              <a:t>Reflü atakları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800" smtClean="0">
                <a:solidFill>
                  <a:srgbClr val="FF0000"/>
                </a:solidFill>
              </a:rPr>
              <a:t>Hipotonik AÖS</a:t>
            </a:r>
            <a:r>
              <a:rPr lang="tr-TR" altLang="en-US" sz="28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Spontan serbest reflü (AÖS: 0-4 mmHg)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Stress reflüsü (AÖS: 4 mmHg, İntraabdominal basınçta artış (öksürme, ıkınma)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1600" smtClean="0"/>
              <a:t>GÖRH hastalarının çok az bir kısmında AÖS P &lt; 10 mmHg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800" smtClean="0">
                <a:solidFill>
                  <a:srgbClr val="FF0000"/>
                </a:solidFill>
              </a:rPr>
              <a:t>Geçici AÖS gevşemeleri (TLESr)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Normal bireylerde de görülebilir (dk da 2-6 kez, sıklıkla geğirme sırasında)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Normal peristaltik aktiviteyi izlemezler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Uzun sürer (45 sn)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u="sng" smtClean="0"/>
              <a:t>GÖRH de reflü ataklarının %70’i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GÖRH de TLESr sayısı artmıştır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800" smtClean="0">
                <a:solidFill>
                  <a:srgbClr val="FF0000"/>
                </a:solidFill>
              </a:rPr>
              <a:t>Hiatal herni</a:t>
            </a:r>
          </a:p>
        </p:txBody>
      </p:sp>
    </p:spTree>
    <p:extLst>
      <p:ext uri="{BB962C8B-B14F-4D97-AF65-F5344CB8AC3E}">
        <p14:creationId xmlns:p14="http://schemas.microsoft.com/office/powerpoint/2010/main" val="2166421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1 Başlık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73731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5150" y="404813"/>
            <a:ext cx="5257800" cy="5954712"/>
          </a:xfrm>
        </p:spPr>
      </p:pic>
    </p:spTree>
    <p:extLst>
      <p:ext uri="{BB962C8B-B14F-4D97-AF65-F5344CB8AC3E}">
        <p14:creationId xmlns:p14="http://schemas.microsoft.com/office/powerpoint/2010/main" val="2868680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762000" y="1219200"/>
          <a:ext cx="7162800" cy="474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r:id="rId3" imgW="5144218" imgH="2285714" progId="Paint.Picture">
                  <p:embed/>
                </p:oleObj>
              </mc:Choice>
              <mc:Fallback>
                <p:oleObj r:id="rId3" imgW="5144218" imgH="2285714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219200"/>
                        <a:ext cx="7162800" cy="474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2819400" y="5715000"/>
            <a:ext cx="838200" cy="22860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6477000" y="5334000"/>
            <a:ext cx="914400" cy="45720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Mide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2819400" y="5486400"/>
            <a:ext cx="838200" cy="45720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Mide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3429000" y="1905000"/>
            <a:ext cx="1524000" cy="703263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1600" b="1">
                <a:latin typeface="Times New Roman" pitchFamily="18" charset="0"/>
              </a:rPr>
              <a:t>Frenoözofageal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en-US" sz="1600" b="1">
                <a:latin typeface="Times New Roman" pitchFamily="18" charset="0"/>
              </a:rPr>
              <a:t>membran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762000" y="1295400"/>
            <a:ext cx="1295400" cy="91598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b="1">
                <a:solidFill>
                  <a:srgbClr val="FF0000"/>
                </a:solidFill>
                <a:latin typeface="Times New Roman" pitchFamily="18" charset="0"/>
              </a:rPr>
              <a:t>Tip I Hiatal Herni</a:t>
            </a: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4572000" y="1295400"/>
            <a:ext cx="1143000" cy="517525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1400" b="1">
                <a:solidFill>
                  <a:srgbClr val="FF0000"/>
                </a:solidFill>
                <a:latin typeface="Times New Roman" pitchFamily="18" charset="0"/>
              </a:rPr>
              <a:t>Tip II Hiatal herni</a:t>
            </a:r>
          </a:p>
        </p:txBody>
      </p:sp>
      <p:sp>
        <p:nvSpPr>
          <p:cNvPr id="74761" name="Rectangle 9"/>
          <p:cNvSpPr>
            <a:spLocks noChangeArrowheads="1"/>
          </p:cNvSpPr>
          <p:nvPr/>
        </p:nvSpPr>
        <p:spPr bwMode="auto">
          <a:xfrm>
            <a:off x="3733800" y="1219200"/>
            <a:ext cx="838200" cy="68580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762" name="Rectangle 10"/>
          <p:cNvSpPr>
            <a:spLocks noChangeArrowheads="1"/>
          </p:cNvSpPr>
          <p:nvPr/>
        </p:nvSpPr>
        <p:spPr bwMode="auto">
          <a:xfrm>
            <a:off x="3810000" y="2590800"/>
            <a:ext cx="762000" cy="335280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1066800" y="6096000"/>
            <a:ext cx="63246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1600"/>
              <a:t>1.Özofagus temizlenmesinde bozulma, 2.yutma sırasında </a:t>
            </a:r>
            <a:r>
              <a:rPr lang="tr-TR" altLang="en-US" sz="1600">
                <a:solidFill>
                  <a:srgbClr val="FF0000"/>
                </a:solidFill>
              </a:rPr>
              <a:t>re-reflux 3. TLESr sayısında artış</a:t>
            </a:r>
          </a:p>
        </p:txBody>
      </p:sp>
    </p:spTree>
    <p:extLst>
      <p:ext uri="{BB962C8B-B14F-4D97-AF65-F5344CB8AC3E}">
        <p14:creationId xmlns:p14="http://schemas.microsoft.com/office/powerpoint/2010/main" val="496017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z="3600" smtClean="0">
                <a:solidFill>
                  <a:srgbClr val="FF0000"/>
                </a:solidFill>
              </a:rPr>
              <a:t>AÖS basıncını etkileyen ajanlar</a:t>
            </a:r>
          </a:p>
        </p:txBody>
      </p:sp>
      <p:sp>
        <p:nvSpPr>
          <p:cNvPr id="75779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50825" y="1600200"/>
            <a:ext cx="4244975" cy="4525963"/>
          </a:xfrm>
        </p:spPr>
        <p:txBody>
          <a:bodyPr/>
          <a:lstStyle/>
          <a:p>
            <a:pPr eaLnBrk="1" hangingPunct="1"/>
            <a:r>
              <a:rPr lang="tr-TR" altLang="en-US" sz="2800" smtClean="0"/>
              <a:t>Arttıranlar</a:t>
            </a:r>
          </a:p>
          <a:p>
            <a:pPr lvl="1" eaLnBrk="1" hangingPunct="1"/>
            <a:r>
              <a:rPr lang="tr-TR" altLang="en-US" sz="2000" smtClean="0"/>
              <a:t>Gastrin, motilin, substans P</a:t>
            </a:r>
          </a:p>
          <a:p>
            <a:pPr lvl="1" eaLnBrk="1" hangingPunct="1"/>
            <a:r>
              <a:rPr lang="tr-TR" altLang="en-US" sz="2000" smtClean="0"/>
              <a:t>Kolinerjik agonistler, alfa adrenerjik agonistler, beta adrenerjik antagonistler</a:t>
            </a:r>
          </a:p>
          <a:p>
            <a:pPr lvl="1" eaLnBrk="1" hangingPunct="1"/>
            <a:r>
              <a:rPr lang="tr-TR" altLang="en-US" sz="2000" smtClean="0"/>
              <a:t>Protein</a:t>
            </a:r>
          </a:p>
          <a:p>
            <a:pPr lvl="1" eaLnBrk="1" hangingPunct="1"/>
            <a:r>
              <a:rPr lang="tr-TR" altLang="en-US" sz="2000" smtClean="0"/>
              <a:t>Histamin, antasitler, metoklopramid, domperidon, PGF2</a:t>
            </a:r>
          </a:p>
        </p:txBody>
      </p:sp>
      <p:sp>
        <p:nvSpPr>
          <p:cNvPr id="75780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eaLnBrk="1" hangingPunct="1"/>
            <a:r>
              <a:rPr lang="tr-TR" altLang="en-US" sz="2800" smtClean="0"/>
              <a:t>Azaltanlar</a:t>
            </a:r>
          </a:p>
          <a:p>
            <a:pPr lvl="1" eaLnBrk="1" hangingPunct="1"/>
            <a:r>
              <a:rPr lang="tr-TR" altLang="en-US" sz="2000" smtClean="0"/>
              <a:t>Sekretin, CCK, SMT, VİP</a:t>
            </a:r>
          </a:p>
          <a:p>
            <a:pPr lvl="1" eaLnBrk="1" hangingPunct="1"/>
            <a:r>
              <a:rPr lang="tr-TR" altLang="en-US" sz="2000" smtClean="0"/>
              <a:t>Kolinerjik antag, alfa adrenerjik antag, beta adrenerjik agonistler</a:t>
            </a:r>
          </a:p>
          <a:p>
            <a:pPr lvl="1" eaLnBrk="1" hangingPunct="1"/>
            <a:r>
              <a:rPr lang="tr-TR" altLang="en-US" sz="2000" smtClean="0"/>
              <a:t>Yağ, alkol, çikolata, nane</a:t>
            </a:r>
          </a:p>
          <a:p>
            <a:pPr lvl="1" eaLnBrk="1" hangingPunct="1"/>
            <a:r>
              <a:rPr lang="tr-TR" altLang="en-US" sz="2000" smtClean="0"/>
              <a:t>Teofilin, serotonin, morfin, meperidin, dopamin, diazepam, Ca kanal blk, barbitüratlar</a:t>
            </a:r>
          </a:p>
        </p:txBody>
      </p:sp>
    </p:spTree>
    <p:extLst>
      <p:ext uri="{BB962C8B-B14F-4D97-AF65-F5344CB8AC3E}">
        <p14:creationId xmlns:p14="http://schemas.microsoft.com/office/powerpoint/2010/main" val="208790836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Ekran Gösterisi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1" baseType="lpstr">
      <vt:lpstr>Ofis Teması</vt:lpstr>
      <vt:lpstr>Bitmap Image</vt:lpstr>
      <vt:lpstr>PowerPoint Sunusu</vt:lpstr>
      <vt:lpstr>PowerPoint Sunusu</vt:lpstr>
      <vt:lpstr>GÖRH: Patogenez</vt:lpstr>
      <vt:lpstr>PowerPoint Sunusu</vt:lpstr>
      <vt:lpstr>PowerPoint Sunusu</vt:lpstr>
      <vt:lpstr>Reflü atakları</vt:lpstr>
      <vt:lpstr>PowerPoint Sunusu</vt:lpstr>
      <vt:lpstr>PowerPoint Sunusu</vt:lpstr>
      <vt:lpstr>AÖS basıncını etkileyen ajanlar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pc17</dc:creator>
  <cp:lastModifiedBy>pc17</cp:lastModifiedBy>
  <cp:revision>1</cp:revision>
  <dcterms:created xsi:type="dcterms:W3CDTF">2017-10-12T13:43:56Z</dcterms:created>
  <dcterms:modified xsi:type="dcterms:W3CDTF">2017-10-12T13:44:16Z</dcterms:modified>
</cp:coreProperties>
</file>