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83" r:id="rId3"/>
    <p:sldId id="282" r:id="rId4"/>
    <p:sldId id="284" r:id="rId5"/>
    <p:sldId id="286" r:id="rId6"/>
    <p:sldId id="278" r:id="rId7"/>
    <p:sldId id="280" r:id="rId8"/>
    <p:sldId id="287" r:id="rId9"/>
    <p:sldId id="288" r:id="rId10"/>
    <p:sldId id="289" r:id="rId11"/>
    <p:sldId id="391" r:id="rId12"/>
    <p:sldId id="379" r:id="rId13"/>
    <p:sldId id="380" r:id="rId14"/>
    <p:sldId id="381" r:id="rId15"/>
    <p:sldId id="382" r:id="rId16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8" d="100"/>
          <a:sy n="118" d="100"/>
        </p:scale>
        <p:origin x="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75956-50E5-124E-B40A-1648E154BE0F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828F33-8569-304B-B9C9-55B55AFFFE44}">
      <dgm:prSet phldrT="[Text]"/>
      <dgm:spPr/>
      <dgm:t>
        <a:bodyPr/>
        <a:lstStyle/>
        <a:p>
          <a:r>
            <a:rPr lang="en-US" dirty="0"/>
            <a:t>HYPOTHYROIDISM </a:t>
          </a:r>
        </a:p>
      </dgm:t>
    </dgm:pt>
    <dgm:pt modelId="{D9C9DFC6-80A5-A543-A910-F54ECCF76702}" type="parTrans" cxnId="{1725BF60-2117-1C4F-A9B1-747027A3152C}">
      <dgm:prSet/>
      <dgm:spPr/>
      <dgm:t>
        <a:bodyPr/>
        <a:lstStyle/>
        <a:p>
          <a:endParaRPr lang="en-US"/>
        </a:p>
      </dgm:t>
    </dgm:pt>
    <dgm:pt modelId="{5A12F1F9-AC3F-8345-B5A0-833EC5CA15B9}" type="sibTrans" cxnId="{1725BF60-2117-1C4F-A9B1-747027A3152C}">
      <dgm:prSet/>
      <dgm:spPr/>
      <dgm:t>
        <a:bodyPr/>
        <a:lstStyle/>
        <a:p>
          <a:endParaRPr lang="en-US"/>
        </a:p>
      </dgm:t>
    </dgm:pt>
    <dgm:pt modelId="{F19FFDF1-233C-014D-9A43-E82FB3F30FE0}">
      <dgm:prSet phldrT="[Text]" custT="1"/>
      <dgm:spPr/>
      <dgm:t>
        <a:bodyPr/>
        <a:lstStyle/>
        <a:p>
          <a:r>
            <a:rPr lang="en-US" sz="2800" dirty="0"/>
            <a:t>PRIMARY HYPOTHYROIDISM </a:t>
          </a:r>
        </a:p>
      </dgm:t>
    </dgm:pt>
    <dgm:pt modelId="{D7A24B56-D67C-3D4E-9DC8-6D6F8FF5C13D}" type="parTrans" cxnId="{EE66EECD-9589-C84C-A4A9-2D903ED87725}">
      <dgm:prSet/>
      <dgm:spPr/>
      <dgm:t>
        <a:bodyPr/>
        <a:lstStyle/>
        <a:p>
          <a:endParaRPr lang="en-US"/>
        </a:p>
      </dgm:t>
    </dgm:pt>
    <dgm:pt modelId="{A9F211ED-2EA5-784E-94FE-95967ACEB4CC}" type="sibTrans" cxnId="{EE66EECD-9589-C84C-A4A9-2D903ED87725}">
      <dgm:prSet/>
      <dgm:spPr/>
      <dgm:t>
        <a:bodyPr/>
        <a:lstStyle/>
        <a:p>
          <a:endParaRPr lang="en-US"/>
        </a:p>
      </dgm:t>
    </dgm:pt>
    <dgm:pt modelId="{8F3AEF5E-404E-084A-A08A-AC51B1E09B52}">
      <dgm:prSet phldrT="[Text]"/>
      <dgm:spPr/>
      <dgm:t>
        <a:bodyPr/>
        <a:lstStyle/>
        <a:p>
          <a:r>
            <a:rPr lang="en-US" dirty="0"/>
            <a:t>SECONDARY HYPOTHYROIDISM </a:t>
          </a:r>
        </a:p>
      </dgm:t>
    </dgm:pt>
    <dgm:pt modelId="{A9E56927-91E0-4D45-A5C8-118D483AD524}" type="parTrans" cxnId="{FBFDB314-5AB0-2D49-90FC-DF9523519DA6}">
      <dgm:prSet/>
      <dgm:spPr/>
      <dgm:t>
        <a:bodyPr/>
        <a:lstStyle/>
        <a:p>
          <a:endParaRPr lang="en-US"/>
        </a:p>
      </dgm:t>
    </dgm:pt>
    <dgm:pt modelId="{110AFE72-074E-9C40-99C1-7BABCF135C86}" type="sibTrans" cxnId="{FBFDB314-5AB0-2D49-90FC-DF9523519DA6}">
      <dgm:prSet/>
      <dgm:spPr/>
      <dgm:t>
        <a:bodyPr/>
        <a:lstStyle/>
        <a:p>
          <a:endParaRPr lang="en-US"/>
        </a:p>
      </dgm:t>
    </dgm:pt>
    <dgm:pt modelId="{FE3D80BA-E1B8-8C4A-8F2D-DFF7085A9693}" type="pres">
      <dgm:prSet presAssocID="{BBE75956-50E5-124E-B40A-1648E154BE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78D084-7DBA-0F4D-A9F7-DF6D7566B9B3}" type="pres">
      <dgm:prSet presAssocID="{F9828F33-8569-304B-B9C9-55B55AFFFE44}" presName="hierRoot1" presStyleCnt="0">
        <dgm:presLayoutVars>
          <dgm:hierBranch val="init"/>
        </dgm:presLayoutVars>
      </dgm:prSet>
      <dgm:spPr/>
    </dgm:pt>
    <dgm:pt modelId="{62269ED8-67CC-974C-BFDA-3000D0866AA2}" type="pres">
      <dgm:prSet presAssocID="{F9828F33-8569-304B-B9C9-55B55AFFFE44}" presName="rootComposite1" presStyleCnt="0"/>
      <dgm:spPr/>
    </dgm:pt>
    <dgm:pt modelId="{35B2F384-8102-7045-8B1F-8F7279366FF1}" type="pres">
      <dgm:prSet presAssocID="{F9828F33-8569-304B-B9C9-55B55AFFFE44}" presName="rootText1" presStyleLbl="node0" presStyleIdx="0" presStyleCnt="1" custScaleY="17196">
        <dgm:presLayoutVars>
          <dgm:chPref val="3"/>
        </dgm:presLayoutVars>
      </dgm:prSet>
      <dgm:spPr/>
    </dgm:pt>
    <dgm:pt modelId="{24A49FDC-5190-B246-B05B-D27CD58ADE84}" type="pres">
      <dgm:prSet presAssocID="{F9828F33-8569-304B-B9C9-55B55AFFFE44}" presName="rootConnector1" presStyleLbl="node1" presStyleIdx="0" presStyleCnt="0"/>
      <dgm:spPr/>
    </dgm:pt>
    <dgm:pt modelId="{30BA6A97-ED32-834E-85BC-48871786A888}" type="pres">
      <dgm:prSet presAssocID="{F9828F33-8569-304B-B9C9-55B55AFFFE44}" presName="hierChild2" presStyleCnt="0"/>
      <dgm:spPr/>
    </dgm:pt>
    <dgm:pt modelId="{17913694-B543-8746-A19A-9340F4012952}" type="pres">
      <dgm:prSet presAssocID="{D7A24B56-D67C-3D4E-9DC8-6D6F8FF5C13D}" presName="Name37" presStyleLbl="parChTrans1D2" presStyleIdx="0" presStyleCnt="2"/>
      <dgm:spPr/>
    </dgm:pt>
    <dgm:pt modelId="{5659DA01-46DE-8D49-9BE4-31F3615BE881}" type="pres">
      <dgm:prSet presAssocID="{F19FFDF1-233C-014D-9A43-E82FB3F30FE0}" presName="hierRoot2" presStyleCnt="0">
        <dgm:presLayoutVars>
          <dgm:hierBranch val="init"/>
        </dgm:presLayoutVars>
      </dgm:prSet>
      <dgm:spPr/>
    </dgm:pt>
    <dgm:pt modelId="{CD64A8B0-C52C-CE4D-8A61-F8D464C8467C}" type="pres">
      <dgm:prSet presAssocID="{F19FFDF1-233C-014D-9A43-E82FB3F30FE0}" presName="rootComposite" presStyleCnt="0"/>
      <dgm:spPr/>
    </dgm:pt>
    <dgm:pt modelId="{F4E90ADE-4F08-654F-A651-1B41511370C8}" type="pres">
      <dgm:prSet presAssocID="{F19FFDF1-233C-014D-9A43-E82FB3F30FE0}" presName="rootText" presStyleLbl="node2" presStyleIdx="0" presStyleCnt="2" custScaleY="14338" custLinFactNeighborY="1349">
        <dgm:presLayoutVars>
          <dgm:chPref val="3"/>
        </dgm:presLayoutVars>
      </dgm:prSet>
      <dgm:spPr/>
    </dgm:pt>
    <dgm:pt modelId="{236E73E4-30D3-0742-9217-8E42D090D6C3}" type="pres">
      <dgm:prSet presAssocID="{F19FFDF1-233C-014D-9A43-E82FB3F30FE0}" presName="rootConnector" presStyleLbl="node2" presStyleIdx="0" presStyleCnt="2"/>
      <dgm:spPr/>
    </dgm:pt>
    <dgm:pt modelId="{47BAFCF8-613E-FA45-B06D-2F4955B19196}" type="pres">
      <dgm:prSet presAssocID="{F19FFDF1-233C-014D-9A43-E82FB3F30FE0}" presName="hierChild4" presStyleCnt="0"/>
      <dgm:spPr/>
    </dgm:pt>
    <dgm:pt modelId="{C05C9B0E-31F3-C547-8786-2E617481C4DB}" type="pres">
      <dgm:prSet presAssocID="{F19FFDF1-233C-014D-9A43-E82FB3F30FE0}" presName="hierChild5" presStyleCnt="0"/>
      <dgm:spPr/>
    </dgm:pt>
    <dgm:pt modelId="{2CC683BB-5201-374C-8E4F-081195A95EF1}" type="pres">
      <dgm:prSet presAssocID="{A9E56927-91E0-4D45-A5C8-118D483AD524}" presName="Name37" presStyleLbl="parChTrans1D2" presStyleIdx="1" presStyleCnt="2"/>
      <dgm:spPr/>
    </dgm:pt>
    <dgm:pt modelId="{E4D7B416-A837-0F49-8EDC-0A3F98493D60}" type="pres">
      <dgm:prSet presAssocID="{8F3AEF5E-404E-084A-A08A-AC51B1E09B52}" presName="hierRoot2" presStyleCnt="0">
        <dgm:presLayoutVars>
          <dgm:hierBranch val="init"/>
        </dgm:presLayoutVars>
      </dgm:prSet>
      <dgm:spPr/>
    </dgm:pt>
    <dgm:pt modelId="{C779A9DE-BFE5-C54D-A9C2-06DFF2D1FA2D}" type="pres">
      <dgm:prSet presAssocID="{8F3AEF5E-404E-084A-A08A-AC51B1E09B52}" presName="rootComposite" presStyleCnt="0"/>
      <dgm:spPr/>
    </dgm:pt>
    <dgm:pt modelId="{81176196-C29D-7F45-AEB6-BA33BD7D6F1A}" type="pres">
      <dgm:prSet presAssocID="{8F3AEF5E-404E-084A-A08A-AC51B1E09B52}" presName="rootText" presStyleLbl="node2" presStyleIdx="1" presStyleCnt="2" custScaleY="18385">
        <dgm:presLayoutVars>
          <dgm:chPref val="3"/>
        </dgm:presLayoutVars>
      </dgm:prSet>
      <dgm:spPr/>
    </dgm:pt>
    <dgm:pt modelId="{58C031D1-3717-E44F-9104-55E7533BA7BE}" type="pres">
      <dgm:prSet presAssocID="{8F3AEF5E-404E-084A-A08A-AC51B1E09B52}" presName="rootConnector" presStyleLbl="node2" presStyleIdx="1" presStyleCnt="2"/>
      <dgm:spPr/>
    </dgm:pt>
    <dgm:pt modelId="{3A6CB910-484A-774A-85F4-8C891D963751}" type="pres">
      <dgm:prSet presAssocID="{8F3AEF5E-404E-084A-A08A-AC51B1E09B52}" presName="hierChild4" presStyleCnt="0"/>
      <dgm:spPr/>
    </dgm:pt>
    <dgm:pt modelId="{E1F48655-FBA7-CA4F-9594-F11D428F356A}" type="pres">
      <dgm:prSet presAssocID="{8F3AEF5E-404E-084A-A08A-AC51B1E09B52}" presName="hierChild5" presStyleCnt="0"/>
      <dgm:spPr/>
    </dgm:pt>
    <dgm:pt modelId="{CEA9F605-4018-9540-AA6E-913AC81D104E}" type="pres">
      <dgm:prSet presAssocID="{F9828F33-8569-304B-B9C9-55B55AFFFE44}" presName="hierChild3" presStyleCnt="0"/>
      <dgm:spPr/>
    </dgm:pt>
  </dgm:ptLst>
  <dgm:cxnLst>
    <dgm:cxn modelId="{44144800-F7FB-1143-B3B0-45C8D655F499}" type="presOf" srcId="{F19FFDF1-233C-014D-9A43-E82FB3F30FE0}" destId="{236E73E4-30D3-0742-9217-8E42D090D6C3}" srcOrd="1" destOrd="0" presId="urn:microsoft.com/office/officeart/2005/8/layout/orgChart1"/>
    <dgm:cxn modelId="{FBFDB314-5AB0-2D49-90FC-DF9523519DA6}" srcId="{F9828F33-8569-304B-B9C9-55B55AFFFE44}" destId="{8F3AEF5E-404E-084A-A08A-AC51B1E09B52}" srcOrd="1" destOrd="0" parTransId="{A9E56927-91E0-4D45-A5C8-118D483AD524}" sibTransId="{110AFE72-074E-9C40-99C1-7BABCF135C86}"/>
    <dgm:cxn modelId="{DBCDB936-13AC-6E47-9810-C3ABEEB8057A}" type="presOf" srcId="{A9E56927-91E0-4D45-A5C8-118D483AD524}" destId="{2CC683BB-5201-374C-8E4F-081195A95EF1}" srcOrd="0" destOrd="0" presId="urn:microsoft.com/office/officeart/2005/8/layout/orgChart1"/>
    <dgm:cxn modelId="{063E194D-5F20-A940-95CF-561FCE2C85ED}" type="presOf" srcId="{F9828F33-8569-304B-B9C9-55B55AFFFE44}" destId="{24A49FDC-5190-B246-B05B-D27CD58ADE84}" srcOrd="1" destOrd="0" presId="urn:microsoft.com/office/officeart/2005/8/layout/orgChart1"/>
    <dgm:cxn modelId="{1725BF60-2117-1C4F-A9B1-747027A3152C}" srcId="{BBE75956-50E5-124E-B40A-1648E154BE0F}" destId="{F9828F33-8569-304B-B9C9-55B55AFFFE44}" srcOrd="0" destOrd="0" parTransId="{D9C9DFC6-80A5-A543-A910-F54ECCF76702}" sibTransId="{5A12F1F9-AC3F-8345-B5A0-833EC5CA15B9}"/>
    <dgm:cxn modelId="{E5B7A174-8C36-614D-A4D5-12D17CDC206D}" type="presOf" srcId="{8F3AEF5E-404E-084A-A08A-AC51B1E09B52}" destId="{81176196-C29D-7F45-AEB6-BA33BD7D6F1A}" srcOrd="0" destOrd="0" presId="urn:microsoft.com/office/officeart/2005/8/layout/orgChart1"/>
    <dgm:cxn modelId="{69F06097-91DD-264B-A486-0AE07C23C655}" type="presOf" srcId="{F19FFDF1-233C-014D-9A43-E82FB3F30FE0}" destId="{F4E90ADE-4F08-654F-A651-1B41511370C8}" srcOrd="0" destOrd="0" presId="urn:microsoft.com/office/officeart/2005/8/layout/orgChart1"/>
    <dgm:cxn modelId="{072EC6AE-AC89-744B-A8AF-302533581BA6}" type="presOf" srcId="{F9828F33-8569-304B-B9C9-55B55AFFFE44}" destId="{35B2F384-8102-7045-8B1F-8F7279366FF1}" srcOrd="0" destOrd="0" presId="urn:microsoft.com/office/officeart/2005/8/layout/orgChart1"/>
    <dgm:cxn modelId="{32C972C4-6077-1E4E-B669-6DF8ABB7C9E9}" type="presOf" srcId="{BBE75956-50E5-124E-B40A-1648E154BE0F}" destId="{FE3D80BA-E1B8-8C4A-8F2D-DFF7085A9693}" srcOrd="0" destOrd="0" presId="urn:microsoft.com/office/officeart/2005/8/layout/orgChart1"/>
    <dgm:cxn modelId="{D30FDCC8-3F40-D541-BC22-CAA9243CD5A9}" type="presOf" srcId="{D7A24B56-D67C-3D4E-9DC8-6D6F8FF5C13D}" destId="{17913694-B543-8746-A19A-9340F4012952}" srcOrd="0" destOrd="0" presId="urn:microsoft.com/office/officeart/2005/8/layout/orgChart1"/>
    <dgm:cxn modelId="{EE66EECD-9589-C84C-A4A9-2D903ED87725}" srcId="{F9828F33-8569-304B-B9C9-55B55AFFFE44}" destId="{F19FFDF1-233C-014D-9A43-E82FB3F30FE0}" srcOrd="0" destOrd="0" parTransId="{D7A24B56-D67C-3D4E-9DC8-6D6F8FF5C13D}" sibTransId="{A9F211ED-2EA5-784E-94FE-95967ACEB4CC}"/>
    <dgm:cxn modelId="{C78DD4F0-187A-F74D-9E88-73D1A91764EF}" type="presOf" srcId="{8F3AEF5E-404E-084A-A08A-AC51B1E09B52}" destId="{58C031D1-3717-E44F-9104-55E7533BA7BE}" srcOrd="1" destOrd="0" presId="urn:microsoft.com/office/officeart/2005/8/layout/orgChart1"/>
    <dgm:cxn modelId="{D862783D-693E-CA4B-ACD5-CF81B815F6ED}" type="presParOf" srcId="{FE3D80BA-E1B8-8C4A-8F2D-DFF7085A9693}" destId="{FF78D084-7DBA-0F4D-A9F7-DF6D7566B9B3}" srcOrd="0" destOrd="0" presId="urn:microsoft.com/office/officeart/2005/8/layout/orgChart1"/>
    <dgm:cxn modelId="{E436C6D8-A441-6C4A-A5B8-F95419688976}" type="presParOf" srcId="{FF78D084-7DBA-0F4D-A9F7-DF6D7566B9B3}" destId="{62269ED8-67CC-974C-BFDA-3000D0866AA2}" srcOrd="0" destOrd="0" presId="urn:microsoft.com/office/officeart/2005/8/layout/orgChart1"/>
    <dgm:cxn modelId="{B2E5E14C-8397-324B-AF3E-FF8658BF7F41}" type="presParOf" srcId="{62269ED8-67CC-974C-BFDA-3000D0866AA2}" destId="{35B2F384-8102-7045-8B1F-8F7279366FF1}" srcOrd="0" destOrd="0" presId="urn:microsoft.com/office/officeart/2005/8/layout/orgChart1"/>
    <dgm:cxn modelId="{F3A93C72-A233-C543-93A2-2D40670CA577}" type="presParOf" srcId="{62269ED8-67CC-974C-BFDA-3000D0866AA2}" destId="{24A49FDC-5190-B246-B05B-D27CD58ADE84}" srcOrd="1" destOrd="0" presId="urn:microsoft.com/office/officeart/2005/8/layout/orgChart1"/>
    <dgm:cxn modelId="{8A273BA3-2388-3247-B24B-F56D761C21D0}" type="presParOf" srcId="{FF78D084-7DBA-0F4D-A9F7-DF6D7566B9B3}" destId="{30BA6A97-ED32-834E-85BC-48871786A888}" srcOrd="1" destOrd="0" presId="urn:microsoft.com/office/officeart/2005/8/layout/orgChart1"/>
    <dgm:cxn modelId="{D00B6073-B274-6541-BCC0-73E84878B7D1}" type="presParOf" srcId="{30BA6A97-ED32-834E-85BC-48871786A888}" destId="{17913694-B543-8746-A19A-9340F4012952}" srcOrd="0" destOrd="0" presId="urn:microsoft.com/office/officeart/2005/8/layout/orgChart1"/>
    <dgm:cxn modelId="{EDA141AF-286B-D64D-BE8C-70BD06A6C66E}" type="presParOf" srcId="{30BA6A97-ED32-834E-85BC-48871786A888}" destId="{5659DA01-46DE-8D49-9BE4-31F3615BE881}" srcOrd="1" destOrd="0" presId="urn:microsoft.com/office/officeart/2005/8/layout/orgChart1"/>
    <dgm:cxn modelId="{245D606D-94F1-FB4C-8843-B00C56B8E74F}" type="presParOf" srcId="{5659DA01-46DE-8D49-9BE4-31F3615BE881}" destId="{CD64A8B0-C52C-CE4D-8A61-F8D464C8467C}" srcOrd="0" destOrd="0" presId="urn:microsoft.com/office/officeart/2005/8/layout/orgChart1"/>
    <dgm:cxn modelId="{8B06A302-162D-8946-97FF-F5BFD631087D}" type="presParOf" srcId="{CD64A8B0-C52C-CE4D-8A61-F8D464C8467C}" destId="{F4E90ADE-4F08-654F-A651-1B41511370C8}" srcOrd="0" destOrd="0" presId="urn:microsoft.com/office/officeart/2005/8/layout/orgChart1"/>
    <dgm:cxn modelId="{95CC20A4-AA27-7443-8DA1-8DB2E4A22174}" type="presParOf" srcId="{CD64A8B0-C52C-CE4D-8A61-F8D464C8467C}" destId="{236E73E4-30D3-0742-9217-8E42D090D6C3}" srcOrd="1" destOrd="0" presId="urn:microsoft.com/office/officeart/2005/8/layout/orgChart1"/>
    <dgm:cxn modelId="{6CEAF4D7-B4DE-444A-9756-E3DEE0E4D701}" type="presParOf" srcId="{5659DA01-46DE-8D49-9BE4-31F3615BE881}" destId="{47BAFCF8-613E-FA45-B06D-2F4955B19196}" srcOrd="1" destOrd="0" presId="urn:microsoft.com/office/officeart/2005/8/layout/orgChart1"/>
    <dgm:cxn modelId="{3C2D2F36-0937-C842-8497-044EA4BCB70A}" type="presParOf" srcId="{5659DA01-46DE-8D49-9BE4-31F3615BE881}" destId="{C05C9B0E-31F3-C547-8786-2E617481C4DB}" srcOrd="2" destOrd="0" presId="urn:microsoft.com/office/officeart/2005/8/layout/orgChart1"/>
    <dgm:cxn modelId="{03B39F56-50DE-DC4C-AE9F-3741E058BA92}" type="presParOf" srcId="{30BA6A97-ED32-834E-85BC-48871786A888}" destId="{2CC683BB-5201-374C-8E4F-081195A95EF1}" srcOrd="2" destOrd="0" presId="urn:microsoft.com/office/officeart/2005/8/layout/orgChart1"/>
    <dgm:cxn modelId="{EDF1BF61-E1E5-C44B-B337-FF240369960C}" type="presParOf" srcId="{30BA6A97-ED32-834E-85BC-48871786A888}" destId="{E4D7B416-A837-0F49-8EDC-0A3F98493D60}" srcOrd="3" destOrd="0" presId="urn:microsoft.com/office/officeart/2005/8/layout/orgChart1"/>
    <dgm:cxn modelId="{9B4E1702-137A-AD44-8DB4-681D151E788D}" type="presParOf" srcId="{E4D7B416-A837-0F49-8EDC-0A3F98493D60}" destId="{C779A9DE-BFE5-C54D-A9C2-06DFF2D1FA2D}" srcOrd="0" destOrd="0" presId="urn:microsoft.com/office/officeart/2005/8/layout/orgChart1"/>
    <dgm:cxn modelId="{10F4C17D-6E29-3B4E-8FFD-7CA0A909F5E8}" type="presParOf" srcId="{C779A9DE-BFE5-C54D-A9C2-06DFF2D1FA2D}" destId="{81176196-C29D-7F45-AEB6-BA33BD7D6F1A}" srcOrd="0" destOrd="0" presId="urn:microsoft.com/office/officeart/2005/8/layout/orgChart1"/>
    <dgm:cxn modelId="{744A61AC-549B-C74F-AA87-EF7C18F0CC6E}" type="presParOf" srcId="{C779A9DE-BFE5-C54D-A9C2-06DFF2D1FA2D}" destId="{58C031D1-3717-E44F-9104-55E7533BA7BE}" srcOrd="1" destOrd="0" presId="urn:microsoft.com/office/officeart/2005/8/layout/orgChart1"/>
    <dgm:cxn modelId="{5A70FA26-1415-2E4A-A207-FD0B1E8D27FB}" type="presParOf" srcId="{E4D7B416-A837-0F49-8EDC-0A3F98493D60}" destId="{3A6CB910-484A-774A-85F4-8C891D963751}" srcOrd="1" destOrd="0" presId="urn:microsoft.com/office/officeart/2005/8/layout/orgChart1"/>
    <dgm:cxn modelId="{0EC851F6-DBA7-2F44-B9FD-30FD13752372}" type="presParOf" srcId="{E4D7B416-A837-0F49-8EDC-0A3F98493D60}" destId="{E1F48655-FBA7-CA4F-9594-F11D428F356A}" srcOrd="2" destOrd="0" presId="urn:microsoft.com/office/officeart/2005/8/layout/orgChart1"/>
    <dgm:cxn modelId="{700380B7-865A-A648-8DD4-DBAD2B3B9D63}" type="presParOf" srcId="{FF78D084-7DBA-0F4D-A9F7-DF6D7566B9B3}" destId="{CEA9F605-4018-9540-AA6E-913AC81D10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683BB-5201-374C-8E4F-081195A95EF1}">
      <dsp:nvSpPr>
        <dsp:cNvPr id="0" name=""/>
        <dsp:cNvSpPr/>
      </dsp:nvSpPr>
      <dsp:spPr>
        <a:xfrm>
          <a:off x="5257800" y="1034557"/>
          <a:ext cx="2877316" cy="998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369"/>
              </a:lnTo>
              <a:lnTo>
                <a:pt x="2877316" y="499369"/>
              </a:lnTo>
              <a:lnTo>
                <a:pt x="2877316" y="99873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3694-B543-8746-A19A-9340F4012952}">
      <dsp:nvSpPr>
        <dsp:cNvPr id="0" name=""/>
        <dsp:cNvSpPr/>
      </dsp:nvSpPr>
      <dsp:spPr>
        <a:xfrm>
          <a:off x="2380483" y="1034557"/>
          <a:ext cx="2877316" cy="1030816"/>
        </a:xfrm>
        <a:custGeom>
          <a:avLst/>
          <a:gdLst/>
          <a:ahLst/>
          <a:cxnLst/>
          <a:rect l="0" t="0" r="0" b="0"/>
          <a:pathLst>
            <a:path>
              <a:moveTo>
                <a:pt x="2877316" y="0"/>
              </a:moveTo>
              <a:lnTo>
                <a:pt x="2877316" y="531447"/>
              </a:lnTo>
              <a:lnTo>
                <a:pt x="0" y="531447"/>
              </a:lnTo>
              <a:lnTo>
                <a:pt x="0" y="103081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2F384-8102-7045-8B1F-8F7279366FF1}">
      <dsp:nvSpPr>
        <dsp:cNvPr id="0" name=""/>
        <dsp:cNvSpPr/>
      </dsp:nvSpPr>
      <dsp:spPr>
        <a:xfrm>
          <a:off x="2879852" y="625645"/>
          <a:ext cx="4755895" cy="4089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HYPOTHYROIDISM </a:t>
          </a:r>
        </a:p>
      </dsp:txBody>
      <dsp:txXfrm>
        <a:off x="2879852" y="625645"/>
        <a:ext cx="4755895" cy="408911"/>
      </dsp:txXfrm>
    </dsp:sp>
    <dsp:sp modelId="{F4E90ADE-4F08-654F-A651-1B41511370C8}">
      <dsp:nvSpPr>
        <dsp:cNvPr id="0" name=""/>
        <dsp:cNvSpPr/>
      </dsp:nvSpPr>
      <dsp:spPr>
        <a:xfrm>
          <a:off x="2535" y="2065373"/>
          <a:ext cx="4755895" cy="3409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PRIMARY HYPOTHYROIDISM </a:t>
          </a:r>
        </a:p>
      </dsp:txBody>
      <dsp:txXfrm>
        <a:off x="2535" y="2065373"/>
        <a:ext cx="4755895" cy="340950"/>
      </dsp:txXfrm>
    </dsp:sp>
    <dsp:sp modelId="{81176196-C29D-7F45-AEB6-BA33BD7D6F1A}">
      <dsp:nvSpPr>
        <dsp:cNvPr id="0" name=""/>
        <dsp:cNvSpPr/>
      </dsp:nvSpPr>
      <dsp:spPr>
        <a:xfrm>
          <a:off x="5757169" y="2033295"/>
          <a:ext cx="4755895" cy="4371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SECONDARY HYPOTHYROIDISM </a:t>
          </a:r>
        </a:p>
      </dsp:txBody>
      <dsp:txXfrm>
        <a:off x="5757169" y="2033295"/>
        <a:ext cx="4755895" cy="437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9B66-767C-424C-B165-658451FC2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29475-7F69-4641-8C41-A396DD945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DDA0-F8A5-424D-AE79-31EAE6C5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0091-AC66-904D-8422-298B34F8B10F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39259-7E8F-D84C-A602-DF4D3DCD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B2336-47F4-EC45-BB80-26B06E73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9760-A369-D04B-90CF-3F7E2738D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98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FA61A-CF28-4844-869E-F42732ED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345D3-144D-FC4E-BEB6-75010A95C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6A36D-9C8B-1B48-88C8-0DBDAB47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0091-AC66-904D-8422-298B34F8B10F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CD3D9-E2E3-7D4D-ADD1-CFAF2899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F20C-F1F9-674A-A779-D6562857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9760-A369-D04B-90CF-3F7E2738D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052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7F2A9F-C0C3-8C42-977F-EDFAD3ABB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E9DFD-79FF-014C-B89C-54E7ABB8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49569-7F72-3541-AE19-28767B1A6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0091-AC66-904D-8422-298B34F8B10F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E9CC1-AAA0-0F4A-81C4-D730A89D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1A419-564A-E34A-8515-55E1CABD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9760-A369-D04B-90CF-3F7E2738D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28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3C8B-A6D3-4C4D-8C34-B4944746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1392B-74CB-5D41-AFEA-2889A198F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D80D-21D2-2644-9B63-75D5053F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0091-AC66-904D-8422-298B34F8B10F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2B75D-0262-9644-B195-860E7843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17868-D3AC-D745-9F9A-2C0D00F3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9760-A369-D04B-90CF-3F7E2738D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97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6CF5-8E67-2B41-AF6D-D70EFFC6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D0BD8-0061-D44A-9342-EFEFD1F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12676-D0F7-0045-A783-09F6CEE3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0091-AC66-904D-8422-298B34F8B10F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798CA-DFA8-744D-B2AB-0CB3DEC5C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3AFEA-27E1-3E48-BEF3-3A1A5B51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9760-A369-D04B-90CF-3F7E2738D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36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16C77-B103-1641-BD7E-46AE51CC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FBA7-F0A3-6047-A3FD-3AF60F762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3B9A2-7F95-9C4F-BDF5-8CF1626D5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C5439-13DE-BF43-923A-96006D0D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0091-AC66-904D-8422-298B34F8B10F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073DC-DB44-F643-974D-539EB1AF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9A5D3-ADAF-AE42-A18A-2E1FF6F1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9760-A369-D04B-90CF-3F7E2738D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66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97824-0466-4344-966A-A15A8669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FC0EB-09C0-A14A-BF64-09A35C2B7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B80A5-C1C3-2647-9AE2-C663A240B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A905D-6EF9-2346-BCF5-1E49C4297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FBAA7-2C04-5842-B002-2B8C1D69C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629F6F-2778-574D-AB74-4A9859A8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0091-AC66-904D-8422-298B34F8B10F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3E2E3-22C0-E744-AE71-C6A82823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E2B4A-704D-834B-8781-00F37279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9760-A369-D04B-90CF-3F7E2738D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74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DAC5-63C8-DD43-AA1B-4F7176C0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132F9-B20D-3D43-92EA-FB7B4030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0091-AC66-904D-8422-298B34F8B10F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A93E9-569F-2B4D-B96F-CD67CB2D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4D84-5AC0-BF48-AD03-63668E28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9760-A369-D04B-90CF-3F7E2738D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38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22490-A255-D84C-989C-8A4A8396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0091-AC66-904D-8422-298B34F8B10F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80293-1EDF-D948-8186-F1C47C2A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02AF1-E680-4E4E-82AB-B51743A8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9760-A369-D04B-90CF-3F7E2738D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82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8142-1025-0745-9406-7614518D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FBC5-DAC8-2B46-90F0-F2283ABF2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1A2F4-0C1F-C448-ADF6-31F43F41D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46242-49B6-F547-868B-57B8AE14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0091-AC66-904D-8422-298B34F8B10F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29D81-84CC-A641-AA41-77C31165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51808-FA4B-2840-BFFF-2E29A8AA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9760-A369-D04B-90CF-3F7E2738D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794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F2B9F-E76E-9D43-BCCA-3FA92549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B789F-6C2B-8542-9CE0-501A980DA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E6298-8FF0-A146-BCA3-B46396011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2055E-16AE-ED4C-B5D3-00ED4C67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0091-AC66-904D-8422-298B34F8B10F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3413C-2ECB-DE4A-B7DD-5978BD94D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EFEA9-1AC5-1A4E-A9F0-193C4B3B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9760-A369-D04B-90CF-3F7E2738D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57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905C2-6863-1B4A-ACB8-C248D0D8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8175D-7870-A448-93BC-D9962350E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62481-82FD-8B43-85EF-485D16102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0091-AC66-904D-8422-298B34F8B10F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4A481-F722-734D-9CF1-8F72ED472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10C5-163D-E04E-B0DB-C1F5A9A40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39760-A369-D04B-90CF-3F7E2738D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4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823"/>
            <a:ext cx="11283281" cy="16270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/>
              <a:t>Köpeklerde</a:t>
            </a:r>
            <a:r>
              <a:rPr lang="en-US" b="1" dirty="0"/>
              <a:t> </a:t>
            </a:r>
            <a:r>
              <a:rPr lang="en-US" b="1" dirty="0" err="1"/>
              <a:t>Hipotiroidizm</a:t>
            </a:r>
            <a:r>
              <a:rPr lang="en-US" b="1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7168481" y="4892843"/>
            <a:ext cx="4114800" cy="925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</a:rPr>
              <a:t>ANKARA ÜNİVERSİTESİ VETERİNER FAKÜLTESİ</a:t>
            </a:r>
          </a:p>
          <a:p>
            <a:r>
              <a:rPr lang="en-US" b="1" dirty="0">
                <a:solidFill>
                  <a:srgbClr val="7030A0"/>
                </a:solidFill>
              </a:rPr>
              <a:t>İÇ HASTALIKLARI ANABİLİM DALI </a:t>
            </a:r>
          </a:p>
          <a:p>
            <a:r>
              <a:rPr lang="en-US" b="1" dirty="0">
                <a:solidFill>
                  <a:srgbClr val="7030A0"/>
                </a:solidFill>
              </a:rPr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417875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Dermatolojik</a:t>
            </a:r>
            <a:r>
              <a:rPr lang="en-US" dirty="0"/>
              <a:t> </a:t>
            </a:r>
            <a:r>
              <a:rPr lang="en-US" dirty="0" err="1"/>
              <a:t>Bulgular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Bileteral</a:t>
            </a:r>
            <a:r>
              <a:rPr lang="en-US" sz="2400" dirty="0"/>
              <a:t> </a:t>
            </a:r>
            <a:r>
              <a:rPr lang="en-US" sz="2400" dirty="0" err="1"/>
              <a:t>simetrik</a:t>
            </a:r>
            <a:r>
              <a:rPr lang="en-US" sz="2400" dirty="0"/>
              <a:t> </a:t>
            </a:r>
            <a:r>
              <a:rPr lang="en-US" sz="2400" dirty="0" err="1"/>
              <a:t>allopesi</a:t>
            </a:r>
            <a:r>
              <a:rPr lang="en-US" sz="2400" dirty="0"/>
              <a:t> (lateral </a:t>
            </a:r>
            <a:r>
              <a:rPr lang="en-US" sz="2400" dirty="0" err="1"/>
              <a:t>toraks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kuyruk</a:t>
            </a:r>
            <a:r>
              <a:rPr lang="en-US" sz="24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Kesilen</a:t>
            </a:r>
            <a:r>
              <a:rPr lang="en-US" sz="2400" dirty="0"/>
              <a:t> </a:t>
            </a:r>
            <a:r>
              <a:rPr lang="en-US" sz="2400" dirty="0" err="1"/>
              <a:t>tüylerde</a:t>
            </a:r>
            <a:r>
              <a:rPr lang="en-US" sz="2400" dirty="0"/>
              <a:t> </a:t>
            </a:r>
            <a:r>
              <a:rPr lang="en-US" sz="2400" dirty="0" err="1"/>
              <a:t>geç</a:t>
            </a:r>
            <a:r>
              <a:rPr lang="en-US" sz="2400" dirty="0"/>
              <a:t> </a:t>
            </a:r>
            <a:r>
              <a:rPr lang="en-US" sz="2400" dirty="0" err="1"/>
              <a:t>uzama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Deride </a:t>
            </a:r>
            <a:r>
              <a:rPr lang="en-US" sz="2400" dirty="0" err="1"/>
              <a:t>kuruluk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Hiperpigmentasyon</a:t>
            </a:r>
            <a:r>
              <a:rPr lang="en-US" sz="2400" dirty="0"/>
              <a:t>, </a:t>
            </a:r>
            <a:r>
              <a:rPr lang="en-US" sz="2400" dirty="0" err="1"/>
              <a:t>Hiperkeratozis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Misksödem</a:t>
            </a:r>
            <a:r>
              <a:rPr lang="en-US" sz="2400" dirty="0"/>
              <a:t> (</a:t>
            </a:r>
            <a:r>
              <a:rPr lang="en-US" sz="2400" i="1" dirty="0" err="1"/>
              <a:t>proteine</a:t>
            </a:r>
            <a:r>
              <a:rPr lang="en-US" sz="2400" i="1" dirty="0"/>
              <a:t> </a:t>
            </a:r>
            <a:r>
              <a:rPr lang="en-US" sz="2400" i="1" dirty="0" err="1"/>
              <a:t>bağlı</a:t>
            </a:r>
            <a:r>
              <a:rPr lang="en-US" sz="2400" i="1" dirty="0"/>
              <a:t> </a:t>
            </a:r>
            <a:r>
              <a:rPr lang="en-US" sz="2400" b="1" i="1" dirty="0"/>
              <a:t>“ </a:t>
            </a:r>
            <a:r>
              <a:rPr lang="en-US" sz="2400" b="1" i="1" dirty="0" err="1"/>
              <a:t>kondritin</a:t>
            </a:r>
            <a:r>
              <a:rPr lang="en-US" sz="2400" b="1" i="1" dirty="0"/>
              <a:t> </a:t>
            </a:r>
            <a:r>
              <a:rPr lang="en-US" sz="2400" b="1" i="1" dirty="0" err="1"/>
              <a:t>sülfat</a:t>
            </a:r>
            <a:r>
              <a:rPr lang="en-US" sz="2400" b="1" i="1" dirty="0"/>
              <a:t> </a:t>
            </a:r>
            <a:r>
              <a:rPr lang="en-US" sz="2400" i="1" dirty="0" err="1"/>
              <a:t>ve</a:t>
            </a:r>
            <a:r>
              <a:rPr lang="en-US" sz="2400" i="1" dirty="0"/>
              <a:t> </a:t>
            </a:r>
            <a:r>
              <a:rPr lang="en-US" sz="2400" b="1" i="1" dirty="0" err="1"/>
              <a:t>hiyalüronik</a:t>
            </a:r>
            <a:r>
              <a:rPr lang="en-US" sz="2400" b="1" i="1" dirty="0"/>
              <a:t> </a:t>
            </a:r>
            <a:r>
              <a:rPr lang="en-US" sz="2400" b="1" i="1" dirty="0" err="1"/>
              <a:t>asit</a:t>
            </a:r>
            <a:r>
              <a:rPr lang="en-US" sz="2400" b="1" i="1" dirty="0"/>
              <a:t>” </a:t>
            </a:r>
            <a:r>
              <a:rPr lang="en-US" sz="2400" i="1" dirty="0" err="1"/>
              <a:t>artışı</a:t>
            </a:r>
            <a:r>
              <a:rPr lang="en-US" sz="24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Otitis </a:t>
            </a:r>
            <a:r>
              <a:rPr lang="en-US" sz="2400" dirty="0" err="1"/>
              <a:t>eksterna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Pyoderma, folliculitis, generalize </a:t>
            </a:r>
            <a:r>
              <a:rPr lang="en-US" sz="2400" dirty="0" err="1"/>
              <a:t>demodicosis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i="1" dirty="0" err="1"/>
              <a:t>Malassezia</a:t>
            </a:r>
            <a:r>
              <a:rPr lang="en-US" sz="2400" i="1" dirty="0"/>
              <a:t> </a:t>
            </a:r>
            <a:r>
              <a:rPr lang="en-US" sz="2400" dirty="0" err="1"/>
              <a:t>infeksiyonlarının</a:t>
            </a:r>
            <a:r>
              <a:rPr lang="en-US" sz="2400" dirty="0"/>
              <a:t> </a:t>
            </a:r>
            <a:r>
              <a:rPr lang="en-US" sz="2400" dirty="0" err="1"/>
              <a:t>görülme</a:t>
            </a:r>
            <a:r>
              <a:rPr lang="en-US" sz="2400" dirty="0"/>
              <a:t> </a:t>
            </a:r>
            <a:r>
              <a:rPr lang="en-US" sz="2400" dirty="0" err="1"/>
              <a:t>insidensinin</a:t>
            </a:r>
            <a:r>
              <a:rPr lang="en-US" sz="2400" dirty="0"/>
              <a:t> </a:t>
            </a:r>
            <a:r>
              <a:rPr lang="en-US" sz="2400" dirty="0" err="1"/>
              <a:t>artması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146590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5156" cy="37706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82" y="2598820"/>
            <a:ext cx="5770518" cy="410945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116220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Tanı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Laboratuvar</a:t>
            </a:r>
            <a:r>
              <a:rPr lang="en-US" dirty="0"/>
              <a:t> </a:t>
            </a:r>
            <a:r>
              <a:rPr lang="en-US" dirty="0" err="1"/>
              <a:t>Bulguları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2000" dirty="0"/>
              <a:t>Non </a:t>
            </a:r>
            <a:r>
              <a:rPr lang="en-US" sz="2000" dirty="0" err="1"/>
              <a:t>rejeneratif</a:t>
            </a:r>
            <a:r>
              <a:rPr lang="en-US" sz="2000" dirty="0"/>
              <a:t> </a:t>
            </a:r>
            <a:r>
              <a:rPr lang="en-US" sz="2000" dirty="0" err="1"/>
              <a:t>anemi</a:t>
            </a:r>
            <a:r>
              <a:rPr lang="en-US" sz="20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Hiperkolestremi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hipertriglisemi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ALP </a:t>
            </a:r>
            <a:r>
              <a:rPr lang="en-US" sz="2000" dirty="0" err="1"/>
              <a:t>ve</a:t>
            </a:r>
            <a:r>
              <a:rPr lang="en-US" sz="2000" dirty="0"/>
              <a:t> ALT de </a:t>
            </a:r>
            <a:r>
              <a:rPr lang="en-US" sz="2000" dirty="0" err="1"/>
              <a:t>artış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dirty="0"/>
              <a:t>TT4, fT4, TSH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TSH </a:t>
            </a:r>
            <a:r>
              <a:rPr lang="en-US" dirty="0" err="1"/>
              <a:t>artma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TT4 </a:t>
            </a:r>
            <a:r>
              <a:rPr lang="en-US" dirty="0" err="1"/>
              <a:t>ve</a:t>
            </a:r>
            <a:r>
              <a:rPr lang="en-US" dirty="0"/>
              <a:t> fT4 de </a:t>
            </a:r>
            <a:r>
              <a:rPr lang="en-US" dirty="0" err="1"/>
              <a:t>azalma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7314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668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TSH  </a:t>
            </a:r>
            <a:r>
              <a:rPr lang="en-US" sz="2400" b="1" dirty="0" err="1"/>
              <a:t>stimülasyon</a:t>
            </a:r>
            <a:r>
              <a:rPr lang="en-US" sz="2400" b="1" dirty="0"/>
              <a:t> </a:t>
            </a:r>
            <a:r>
              <a:rPr lang="en-US" sz="2400" b="1" dirty="0" err="1"/>
              <a:t>testi</a:t>
            </a:r>
            <a:endParaRPr lang="en-US" sz="2400" b="1" dirty="0"/>
          </a:p>
          <a:p>
            <a:pPr lvl="1">
              <a:lnSpc>
                <a:spcPct val="150000"/>
              </a:lnSpc>
            </a:pPr>
            <a:r>
              <a:rPr lang="en-US" sz="2000" dirty="0" err="1"/>
              <a:t>Tiroid</a:t>
            </a:r>
            <a:r>
              <a:rPr lang="en-US" sz="2000" dirty="0"/>
              <a:t> </a:t>
            </a:r>
            <a:r>
              <a:rPr lang="en-US" sz="2000" dirty="0" err="1"/>
              <a:t>reservlerini</a:t>
            </a:r>
            <a:r>
              <a:rPr lang="en-US" sz="2000" dirty="0"/>
              <a:t> </a:t>
            </a:r>
            <a:r>
              <a:rPr lang="en-US" sz="2000" dirty="0" err="1"/>
              <a:t>ölçer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TSH </a:t>
            </a:r>
            <a:r>
              <a:rPr lang="en-US" sz="2000" dirty="0" err="1"/>
              <a:t>verilmesinden</a:t>
            </a:r>
            <a:r>
              <a:rPr lang="en-US" sz="2000" dirty="0"/>
              <a:t> 4-6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sonra</a:t>
            </a:r>
            <a:r>
              <a:rPr lang="en-US" sz="2000" dirty="0"/>
              <a:t> T4 de </a:t>
            </a:r>
            <a:r>
              <a:rPr lang="en-US" sz="2000" dirty="0" err="1"/>
              <a:t>artış</a:t>
            </a:r>
            <a:r>
              <a:rPr lang="en-US" sz="2000" dirty="0"/>
              <a:t> </a:t>
            </a:r>
            <a:r>
              <a:rPr lang="en-US" sz="2000" dirty="0" err="1"/>
              <a:t>olmaz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 err="1"/>
              <a:t>Insan</a:t>
            </a:r>
            <a:r>
              <a:rPr lang="en-US" sz="2000" dirty="0"/>
              <a:t> </a:t>
            </a:r>
            <a:r>
              <a:rPr lang="en-US" sz="2000" dirty="0" err="1"/>
              <a:t>rekombinant</a:t>
            </a:r>
            <a:r>
              <a:rPr lang="en-US" sz="2000" dirty="0"/>
              <a:t> THS ın </a:t>
            </a:r>
            <a:r>
              <a:rPr lang="en-US" sz="2000" dirty="0" err="1"/>
              <a:t>fiyatı</a:t>
            </a:r>
            <a:r>
              <a:rPr lang="en-US" sz="2000" dirty="0"/>
              <a:t> </a:t>
            </a:r>
            <a:r>
              <a:rPr lang="en-US" sz="2000" dirty="0" err="1"/>
              <a:t>klink</a:t>
            </a:r>
            <a:r>
              <a:rPr lang="en-US" sz="2000" dirty="0"/>
              <a:t> </a:t>
            </a:r>
            <a:r>
              <a:rPr lang="en-US" sz="2000" dirty="0" err="1"/>
              <a:t>kullanımı</a:t>
            </a:r>
            <a:r>
              <a:rPr lang="en-US" sz="2000" dirty="0"/>
              <a:t> </a:t>
            </a:r>
            <a:r>
              <a:rPr lang="en-US" sz="2000" dirty="0" err="1"/>
              <a:t>kısıtlar</a:t>
            </a: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dirty="0"/>
              <a:t>TRH </a:t>
            </a:r>
            <a:r>
              <a:rPr lang="en-US" dirty="0" err="1"/>
              <a:t>stimülasyon</a:t>
            </a:r>
            <a:r>
              <a:rPr lang="en-US" dirty="0"/>
              <a:t> </a:t>
            </a:r>
            <a:r>
              <a:rPr lang="en-US" dirty="0" err="1"/>
              <a:t>testi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etmesi</a:t>
            </a:r>
            <a:r>
              <a:rPr lang="en-US" dirty="0"/>
              <a:t> THS a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zordur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err="1"/>
              <a:t>Güvenirliliği</a:t>
            </a:r>
            <a:r>
              <a:rPr lang="en-US" dirty="0"/>
              <a:t> </a:t>
            </a:r>
            <a:r>
              <a:rPr lang="en-US" dirty="0" err="1"/>
              <a:t>azdır</a:t>
            </a:r>
            <a:r>
              <a:rPr lang="en-US" dirty="0"/>
              <a:t> 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78895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Titod</a:t>
            </a:r>
            <a:r>
              <a:rPr lang="en-US" sz="3600" b="1" dirty="0"/>
              <a:t> </a:t>
            </a:r>
            <a:r>
              <a:rPr lang="en-US" sz="3600" b="1" dirty="0" err="1"/>
              <a:t>testine</a:t>
            </a:r>
            <a:r>
              <a:rPr lang="en-US" sz="3600" b="1" dirty="0"/>
              <a:t> </a:t>
            </a:r>
            <a:r>
              <a:rPr lang="en-US" sz="3600" b="1" dirty="0" err="1"/>
              <a:t>etki</a:t>
            </a:r>
            <a:r>
              <a:rPr lang="en-US" sz="3600" b="1" dirty="0"/>
              <a:t> </a:t>
            </a:r>
            <a:r>
              <a:rPr lang="en-US" sz="3600" b="1" dirty="0" err="1"/>
              <a:t>eden</a:t>
            </a:r>
            <a:r>
              <a:rPr lang="en-US" sz="3600" b="1" dirty="0"/>
              <a:t> </a:t>
            </a:r>
            <a:r>
              <a:rPr lang="en-US" sz="3600" b="1" dirty="0" err="1"/>
              <a:t>ilaçlar</a:t>
            </a:r>
            <a:r>
              <a:rPr lang="en-US" sz="36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>
                <a:solidFill>
                  <a:srgbClr val="FF0000"/>
                </a:solidFill>
              </a:rPr>
              <a:t>Glucocorticoidler</a:t>
            </a:r>
            <a:r>
              <a:rPr lang="en-US" sz="2400" dirty="0"/>
              <a:t> TT4, fT4, </a:t>
            </a:r>
            <a:r>
              <a:rPr lang="en-US" sz="2400" dirty="0" err="1"/>
              <a:t>bazende</a:t>
            </a:r>
            <a:r>
              <a:rPr lang="en-US" sz="2400" dirty="0"/>
              <a:t> TSH </a:t>
            </a:r>
            <a:r>
              <a:rPr lang="en-US" sz="2400" dirty="0" err="1"/>
              <a:t>konsantrasyonunu</a:t>
            </a:r>
            <a:r>
              <a:rPr lang="en-US" sz="2400" dirty="0"/>
              <a:t> </a:t>
            </a:r>
            <a:r>
              <a:rPr lang="en-US" sz="2400" dirty="0" err="1"/>
              <a:t>düşürürler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Phenobarbital TT4, fT4 </a:t>
            </a:r>
            <a:r>
              <a:rPr lang="en-US" sz="2400" dirty="0" err="1"/>
              <a:t>konsantrasyonunu</a:t>
            </a:r>
            <a:r>
              <a:rPr lang="en-US" sz="2400" dirty="0"/>
              <a:t> </a:t>
            </a:r>
            <a:r>
              <a:rPr lang="en-US" sz="2400" dirty="0" err="1"/>
              <a:t>düşürürken</a:t>
            </a:r>
            <a:r>
              <a:rPr lang="en-US" sz="2400" dirty="0"/>
              <a:t>  TSH </a:t>
            </a:r>
            <a:r>
              <a:rPr lang="en-US" sz="2400" dirty="0" err="1"/>
              <a:t>konsantrasyonunu</a:t>
            </a:r>
            <a:r>
              <a:rPr lang="en-US" sz="2400" dirty="0"/>
              <a:t> </a:t>
            </a:r>
            <a:r>
              <a:rPr lang="en-US" sz="2400" dirty="0" err="1"/>
              <a:t>arttırırlar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Sulfonamid</a:t>
            </a:r>
            <a:r>
              <a:rPr lang="en-US" sz="2400" dirty="0"/>
              <a:t> </a:t>
            </a:r>
            <a:r>
              <a:rPr lang="en-US" sz="2400" dirty="0" err="1"/>
              <a:t>ler</a:t>
            </a:r>
            <a:r>
              <a:rPr lang="en-US" sz="2400" dirty="0"/>
              <a:t> T3 </a:t>
            </a:r>
            <a:r>
              <a:rPr lang="en-US" sz="2400" dirty="0" err="1"/>
              <a:t>ve</a:t>
            </a:r>
            <a:r>
              <a:rPr lang="en-US" sz="2400" dirty="0"/>
              <a:t> T4 </a:t>
            </a:r>
            <a:r>
              <a:rPr lang="en-US" sz="2400" dirty="0" err="1"/>
              <a:t>sentezini</a:t>
            </a:r>
            <a:r>
              <a:rPr lang="en-US" sz="2400" dirty="0"/>
              <a:t> bloke </a:t>
            </a:r>
            <a:r>
              <a:rPr lang="en-US" sz="2400" dirty="0" err="1"/>
              <a:t>ederler</a:t>
            </a:r>
            <a:r>
              <a:rPr lang="en-US" sz="2400" dirty="0"/>
              <a:t>, </a:t>
            </a:r>
            <a:r>
              <a:rPr lang="en-US" sz="2400" dirty="0" err="1"/>
              <a:t>uzun</a:t>
            </a:r>
            <a:r>
              <a:rPr lang="en-US" sz="2400" dirty="0"/>
              <a:t> </a:t>
            </a:r>
            <a:r>
              <a:rPr lang="en-US" sz="2400" dirty="0" err="1"/>
              <a:t>dönem</a:t>
            </a:r>
            <a:r>
              <a:rPr lang="en-US" sz="2400" dirty="0"/>
              <a:t> </a:t>
            </a:r>
            <a:r>
              <a:rPr lang="en-US" sz="2400" dirty="0" err="1"/>
              <a:t>kullanımında</a:t>
            </a:r>
            <a:r>
              <a:rPr lang="en-US" sz="2400" dirty="0"/>
              <a:t> </a:t>
            </a:r>
            <a:r>
              <a:rPr lang="en-US" sz="2400" dirty="0" err="1"/>
              <a:t>klinik</a:t>
            </a:r>
            <a:r>
              <a:rPr lang="en-US" sz="2400" dirty="0"/>
              <a:t> </a:t>
            </a:r>
            <a:r>
              <a:rPr lang="en-US" sz="2400" dirty="0" err="1"/>
              <a:t>hipertiroidizme</a:t>
            </a:r>
            <a:r>
              <a:rPr lang="en-US" sz="2400" dirty="0"/>
              <a:t> </a:t>
            </a:r>
            <a:r>
              <a:rPr lang="en-US" sz="2400" dirty="0" err="1"/>
              <a:t>neden</a:t>
            </a:r>
            <a:r>
              <a:rPr lang="en-US" sz="2400" dirty="0"/>
              <a:t> </a:t>
            </a:r>
            <a:r>
              <a:rPr lang="en-US" sz="2400" dirty="0" err="1"/>
              <a:t>olurlar</a:t>
            </a:r>
            <a:r>
              <a:rPr lang="en-US" sz="2400" dirty="0"/>
              <a:t>.</a:t>
            </a:r>
          </a:p>
          <a:p>
            <a:r>
              <a:rPr lang="en-US" sz="2400" dirty="0"/>
              <a:t>Aspirin TT4, fT4  </a:t>
            </a:r>
            <a:r>
              <a:rPr lang="en-US" sz="2400" dirty="0" err="1"/>
              <a:t>konsantrasyonunu</a:t>
            </a:r>
            <a:r>
              <a:rPr lang="en-US" sz="2400" dirty="0"/>
              <a:t> </a:t>
            </a:r>
            <a:r>
              <a:rPr lang="en-US" sz="2400" dirty="0" err="1"/>
              <a:t>düşürürler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287650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0881"/>
            <a:ext cx="10515600" cy="5201920"/>
          </a:xfrm>
        </p:spPr>
        <p:txBody>
          <a:bodyPr/>
          <a:lstStyle/>
          <a:p>
            <a:r>
              <a:rPr lang="en-US" b="1" dirty="0">
                <a:solidFill>
                  <a:srgbClr val="163BC0"/>
                </a:solidFill>
              </a:rPr>
              <a:t>Oral levothyroxine </a:t>
            </a:r>
          </a:p>
          <a:p>
            <a:pPr lvl="2"/>
            <a:r>
              <a:rPr lang="en-US" dirty="0"/>
              <a:t>0.02 mg/kg q12h</a:t>
            </a:r>
          </a:p>
          <a:p>
            <a:pPr lvl="2"/>
            <a:r>
              <a:rPr lang="en-US" dirty="0" err="1"/>
              <a:t>İri</a:t>
            </a:r>
            <a:r>
              <a:rPr lang="en-US" dirty="0"/>
              <a:t> </a:t>
            </a:r>
            <a:r>
              <a:rPr lang="en-US" dirty="0" err="1"/>
              <a:t>ırklarda</a:t>
            </a:r>
            <a:r>
              <a:rPr lang="en-US" dirty="0"/>
              <a:t> 0.5 mg/m2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Gıdalarla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ilacın</a:t>
            </a:r>
            <a:r>
              <a:rPr lang="en-US" dirty="0"/>
              <a:t>  </a:t>
            </a:r>
            <a:r>
              <a:rPr lang="en-US" dirty="0" err="1"/>
              <a:t>biyoyararlığını</a:t>
            </a:r>
            <a:r>
              <a:rPr lang="en-US" dirty="0"/>
              <a:t> </a:t>
            </a:r>
            <a:r>
              <a:rPr lang="en-US" dirty="0" err="1"/>
              <a:t>azaltabilir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Thyroxine </a:t>
            </a:r>
            <a:r>
              <a:rPr lang="en-US" dirty="0" err="1"/>
              <a:t>kardiyak</a:t>
            </a:r>
            <a:r>
              <a:rPr lang="en-US" dirty="0"/>
              <a:t> </a:t>
            </a:r>
            <a:r>
              <a:rPr lang="en-US" dirty="0" err="1"/>
              <a:t>oksiyen</a:t>
            </a:r>
            <a:r>
              <a:rPr lang="en-US" dirty="0"/>
              <a:t> </a:t>
            </a:r>
            <a:r>
              <a:rPr lang="en-US" dirty="0" err="1"/>
              <a:t>gereksinimini</a:t>
            </a:r>
            <a:r>
              <a:rPr lang="en-US" dirty="0"/>
              <a:t> </a:t>
            </a:r>
            <a:r>
              <a:rPr lang="en-US" dirty="0" err="1"/>
              <a:t>artırabilir</a:t>
            </a:r>
            <a:r>
              <a:rPr lang="en-US" dirty="0"/>
              <a:t>. Bu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cardiomyopatili</a:t>
            </a:r>
            <a:r>
              <a:rPr lang="en-US" dirty="0"/>
              <a:t> </a:t>
            </a:r>
            <a:r>
              <a:rPr lang="en-US" dirty="0" err="1"/>
              <a:t>köpeklerde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 25%–50%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azaltılmalıdır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Yanlış</a:t>
            </a:r>
            <a:r>
              <a:rPr lang="en-US" dirty="0"/>
              <a:t> </a:t>
            </a:r>
            <a:r>
              <a:rPr lang="en-US" dirty="0" err="1"/>
              <a:t>teşhis</a:t>
            </a:r>
            <a:r>
              <a:rPr lang="en-US" dirty="0"/>
              <a:t> </a:t>
            </a:r>
            <a:r>
              <a:rPr lang="en-US" dirty="0" err="1"/>
              <a:t>konulan</a:t>
            </a:r>
            <a:r>
              <a:rPr lang="en-US" dirty="0"/>
              <a:t> </a:t>
            </a:r>
            <a:r>
              <a:rPr lang="en-US" dirty="0" err="1"/>
              <a:t>hipoadrenokortisizm</a:t>
            </a:r>
            <a:r>
              <a:rPr lang="en-US" dirty="0"/>
              <a:t> </a:t>
            </a:r>
            <a:r>
              <a:rPr lang="en-US" dirty="0" err="1"/>
              <a:t>hastalarında</a:t>
            </a:r>
            <a:r>
              <a:rPr lang="en-US" dirty="0"/>
              <a:t> </a:t>
            </a:r>
            <a:r>
              <a:rPr lang="en-US" dirty="0" err="1"/>
              <a:t>Addisonian</a:t>
            </a:r>
            <a:r>
              <a:rPr lang="en-US" dirty="0"/>
              <a:t> </a:t>
            </a:r>
            <a:r>
              <a:rPr lang="en-US" dirty="0" err="1"/>
              <a:t>krizinin</a:t>
            </a:r>
            <a:r>
              <a:rPr lang="en-US" dirty="0"/>
              <a:t> </a:t>
            </a:r>
            <a:r>
              <a:rPr lang="en-US" dirty="0" err="1"/>
              <a:t>otaya</a:t>
            </a:r>
            <a:r>
              <a:rPr lang="en-US" dirty="0"/>
              <a:t> </a:t>
            </a:r>
            <a:r>
              <a:rPr lang="en-US" dirty="0" err="1"/>
              <a:t>çıkışını</a:t>
            </a:r>
            <a:r>
              <a:rPr lang="en-US" dirty="0"/>
              <a:t> </a:t>
            </a:r>
            <a:r>
              <a:rPr lang="en-US" dirty="0" err="1"/>
              <a:t>hızlandırabilir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levothyroxine ’e </a:t>
            </a:r>
            <a:r>
              <a:rPr lang="en-US" dirty="0" err="1"/>
              <a:t>başlamadan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 </a:t>
            </a:r>
            <a:r>
              <a:rPr lang="en-US" dirty="0" err="1"/>
              <a:t>hipoadrenokortisizm</a:t>
            </a:r>
            <a:r>
              <a:rPr lang="en-US" dirty="0"/>
              <a:t> </a:t>
            </a:r>
            <a:r>
              <a:rPr lang="en-US" dirty="0" err="1"/>
              <a:t>elenmelidir</a:t>
            </a:r>
            <a:r>
              <a:rPr lang="en-US" dirty="0"/>
              <a:t>.</a:t>
            </a:r>
          </a:p>
          <a:p>
            <a:pPr lvl="2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92899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427860" y="818147"/>
            <a:ext cx="6459467" cy="5323305"/>
            <a:chOff x="1850344" y="786063"/>
            <a:chExt cx="6796350" cy="5323305"/>
          </a:xfrm>
        </p:grpSpPr>
        <p:sp>
          <p:nvSpPr>
            <p:cNvPr id="6" name="Oval 5"/>
            <p:cNvSpPr/>
            <p:nvPr/>
          </p:nvSpPr>
          <p:spPr>
            <a:xfrm>
              <a:off x="3031957" y="786063"/>
              <a:ext cx="5614737" cy="12512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HİPOTALAMUS 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668251" y="2999869"/>
              <a:ext cx="2005264" cy="1042739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HİPOFİZ 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83243" y="5109400"/>
              <a:ext cx="2743202" cy="82617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TİROİD BEZİ </a:t>
              </a:r>
            </a:p>
          </p:txBody>
        </p:sp>
        <p:sp>
          <p:nvSpPr>
            <p:cNvPr id="9" name="Down Arrow 8"/>
            <p:cNvSpPr/>
            <p:nvPr/>
          </p:nvSpPr>
          <p:spPr>
            <a:xfrm>
              <a:off x="5422231" y="2213966"/>
              <a:ext cx="497305" cy="78590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5446294" y="4175031"/>
              <a:ext cx="497305" cy="78590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2194" y="2378055"/>
              <a:ext cx="64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TRH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40932" y="4264312"/>
              <a:ext cx="624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TSH</a:t>
              </a:r>
            </a:p>
          </p:txBody>
        </p:sp>
        <p:sp>
          <p:nvSpPr>
            <p:cNvPr id="14" name="Curved Down Arrow 13"/>
            <p:cNvSpPr/>
            <p:nvPr/>
          </p:nvSpPr>
          <p:spPr>
            <a:xfrm rot="4837651" flipH="1" flipV="1">
              <a:off x="493747" y="2985710"/>
              <a:ext cx="4480255" cy="176706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urved Down Arrow 14"/>
            <p:cNvSpPr/>
            <p:nvPr/>
          </p:nvSpPr>
          <p:spPr>
            <a:xfrm rot="5400000" flipH="1" flipV="1">
              <a:off x="1764123" y="3685204"/>
              <a:ext cx="2845582" cy="1716450"/>
            </a:xfrm>
            <a:prstGeom prst="curvedDownArrow">
              <a:avLst>
                <a:gd name="adj1" fmla="val 25000"/>
                <a:gd name="adj2" fmla="val 58033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18276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16" y="1337845"/>
            <a:ext cx="4674988" cy="4341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245768" y="1401648"/>
            <a:ext cx="6625389" cy="218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Total T</a:t>
            </a:r>
            <a:r>
              <a:rPr lang="en-US" sz="2800" b="1" baseline="-25000" dirty="0">
                <a:solidFill>
                  <a:srgbClr val="FF0000"/>
                </a:solidFill>
              </a:rPr>
              <a:t>4</a:t>
            </a:r>
            <a:r>
              <a:rPr lang="en-US" sz="2800" b="1" dirty="0">
                <a:solidFill>
                  <a:srgbClr val="FF0000"/>
                </a:solidFill>
              </a:rPr>
              <a:t> /Total T</a:t>
            </a:r>
            <a:r>
              <a:rPr lang="en-US" sz="2800" b="1" baseline="-25000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Tiroksin</a:t>
            </a:r>
            <a:r>
              <a:rPr lang="en-US" sz="2400" dirty="0"/>
              <a:t> - </a:t>
            </a:r>
            <a:r>
              <a:rPr lang="en-US" sz="2400" dirty="0" err="1"/>
              <a:t>bağlayan</a:t>
            </a:r>
            <a:r>
              <a:rPr lang="en-US" sz="2400" dirty="0"/>
              <a:t> globulin (TBG)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Transtiretin</a:t>
            </a:r>
            <a:r>
              <a:rPr lang="en-US" sz="2400" dirty="0"/>
              <a:t> (TTR), (</a:t>
            </a:r>
            <a:r>
              <a:rPr lang="en-US" sz="2400" dirty="0" err="1"/>
              <a:t>tiroksin</a:t>
            </a:r>
            <a:r>
              <a:rPr lang="en-US" sz="2400" dirty="0"/>
              <a:t> - </a:t>
            </a:r>
            <a:r>
              <a:rPr lang="en-US" sz="2400" dirty="0" err="1"/>
              <a:t>bağlayan</a:t>
            </a:r>
            <a:r>
              <a:rPr lang="en-US" sz="2400" dirty="0"/>
              <a:t> pre-albumin 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Albumin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9941" y="3837731"/>
            <a:ext cx="262931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Free T</a:t>
            </a:r>
            <a:r>
              <a:rPr lang="en-US" sz="2800" b="1" baseline="-25000" dirty="0">
                <a:solidFill>
                  <a:srgbClr val="FF0000"/>
                </a:solidFill>
              </a:rPr>
              <a:t>3,</a:t>
            </a:r>
            <a:r>
              <a:rPr lang="en-US" sz="2800" b="1" dirty="0">
                <a:solidFill>
                  <a:srgbClr val="FF0000"/>
                </a:solidFill>
              </a:rPr>
              <a:t> /Free T</a:t>
            </a:r>
            <a:r>
              <a:rPr lang="en-US" sz="2800" b="1" baseline="-25000" dirty="0">
                <a:solidFill>
                  <a:srgbClr val="FF0000"/>
                </a:solidFill>
              </a:rPr>
              <a:t>4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191391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381168"/>
            <a:ext cx="10904621" cy="9824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/>
              <a:t>Tiroid</a:t>
            </a:r>
            <a:r>
              <a:rPr lang="en-US" sz="3200" b="1" dirty="0"/>
              <a:t> </a:t>
            </a:r>
            <a:r>
              <a:rPr lang="en-US" sz="3200" b="1" dirty="0" err="1"/>
              <a:t>Hormonlarının</a:t>
            </a:r>
            <a:r>
              <a:rPr lang="en-US" sz="3200" b="1" dirty="0"/>
              <a:t> </a:t>
            </a:r>
            <a:r>
              <a:rPr lang="en-US" sz="3200" b="1" dirty="0" err="1"/>
              <a:t>Fizyolojik</a:t>
            </a:r>
            <a:r>
              <a:rPr lang="en-US" sz="3200" b="1" dirty="0"/>
              <a:t> </a:t>
            </a:r>
            <a:r>
              <a:rPr lang="en-US" sz="3200" b="1" dirty="0" err="1"/>
              <a:t>İşlevleri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40042"/>
            <a:ext cx="10904621" cy="50853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Hücresel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metabolik</a:t>
            </a:r>
            <a:r>
              <a:rPr lang="en-US" sz="2400" b="1" dirty="0"/>
              <a:t> </a:t>
            </a:r>
            <a:r>
              <a:rPr lang="en-US" sz="2400" b="1" dirty="0" err="1"/>
              <a:t>aktiviteyi</a:t>
            </a:r>
            <a:r>
              <a:rPr lang="en-US" sz="2400" b="1" dirty="0"/>
              <a:t> </a:t>
            </a:r>
            <a:r>
              <a:rPr lang="en-US" sz="2400" b="1" dirty="0" err="1"/>
              <a:t>arttırır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 err="1"/>
              <a:t>Hücre</a:t>
            </a:r>
            <a:r>
              <a:rPr lang="en-US" sz="2400" b="1" dirty="0"/>
              <a:t> </a:t>
            </a:r>
            <a:r>
              <a:rPr lang="en-US" sz="2400" b="1" dirty="0" err="1"/>
              <a:t>zarından</a:t>
            </a:r>
            <a:r>
              <a:rPr lang="en-US" sz="2400" b="1" dirty="0"/>
              <a:t> </a:t>
            </a:r>
            <a:r>
              <a:rPr lang="en-US" sz="2400" b="1" dirty="0" err="1"/>
              <a:t>iyonların</a:t>
            </a:r>
            <a:r>
              <a:rPr lang="en-US" sz="2400" b="1" dirty="0"/>
              <a:t> </a:t>
            </a:r>
            <a:r>
              <a:rPr lang="en-US" sz="2400" b="1" dirty="0" err="1"/>
              <a:t>aktif</a:t>
            </a:r>
            <a:r>
              <a:rPr lang="en-US" sz="2400" b="1" dirty="0"/>
              <a:t> </a:t>
            </a:r>
            <a:r>
              <a:rPr lang="en-US" sz="2400" b="1" dirty="0" err="1"/>
              <a:t>transportunu</a:t>
            </a:r>
            <a:r>
              <a:rPr lang="en-US" sz="2400" b="1" dirty="0"/>
              <a:t> </a:t>
            </a:r>
            <a:r>
              <a:rPr lang="en-US" sz="2400" b="1" dirty="0" err="1"/>
              <a:t>arttırır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 err="1"/>
              <a:t>Karbonhidrat</a:t>
            </a:r>
            <a:r>
              <a:rPr lang="en-US" sz="2400" b="1" dirty="0"/>
              <a:t> </a:t>
            </a:r>
            <a:r>
              <a:rPr lang="en-US" sz="2400" b="1" dirty="0" err="1"/>
              <a:t>metabolizması</a:t>
            </a:r>
            <a:endParaRPr lang="en-US" sz="2400" b="1" dirty="0"/>
          </a:p>
          <a:p>
            <a:pPr lvl="1">
              <a:lnSpc>
                <a:spcPct val="150000"/>
              </a:lnSpc>
            </a:pPr>
            <a:r>
              <a:rPr lang="en-US" dirty="0" err="1"/>
              <a:t>Gliloliz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Glikoneogenez’de</a:t>
            </a:r>
            <a:r>
              <a:rPr lang="en-US" dirty="0"/>
              <a:t> </a:t>
            </a:r>
            <a:r>
              <a:rPr lang="en-US" dirty="0" err="1"/>
              <a:t>artış</a:t>
            </a:r>
            <a:r>
              <a:rPr lang="en-US" dirty="0"/>
              <a:t> . 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Glikozun</a:t>
            </a:r>
            <a:r>
              <a:rPr lang="en-US" dirty="0"/>
              <a:t> </a:t>
            </a:r>
            <a:r>
              <a:rPr lang="en-US" dirty="0" err="1"/>
              <a:t>sindirim</a:t>
            </a:r>
            <a:r>
              <a:rPr lang="en-US" dirty="0"/>
              <a:t> </a:t>
            </a:r>
            <a:r>
              <a:rPr lang="en-US" dirty="0" err="1"/>
              <a:t>sisteminde</a:t>
            </a:r>
            <a:r>
              <a:rPr lang="en-US" dirty="0"/>
              <a:t> </a:t>
            </a:r>
            <a:r>
              <a:rPr lang="en-US" dirty="0" err="1"/>
              <a:t>emilim</a:t>
            </a:r>
            <a:r>
              <a:rPr lang="en-US" dirty="0"/>
              <a:t> </a:t>
            </a:r>
            <a:r>
              <a:rPr lang="en-US" dirty="0" err="1"/>
              <a:t>hızında</a:t>
            </a:r>
            <a:r>
              <a:rPr lang="en-US" dirty="0"/>
              <a:t> </a:t>
            </a:r>
            <a:r>
              <a:rPr lang="en-US" dirty="0" err="1"/>
              <a:t>artış</a:t>
            </a:r>
            <a:r>
              <a:rPr lang="en-US" dirty="0"/>
              <a:t> . 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İnsülin</a:t>
            </a:r>
            <a:r>
              <a:rPr lang="en-US" dirty="0"/>
              <a:t> </a:t>
            </a:r>
            <a:r>
              <a:rPr lang="en-US" dirty="0" err="1"/>
              <a:t>salınımında</a:t>
            </a:r>
            <a:r>
              <a:rPr lang="en-US" dirty="0"/>
              <a:t> </a:t>
            </a:r>
            <a:r>
              <a:rPr lang="en-US" dirty="0" err="1"/>
              <a:t>artış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b="1" dirty="0" err="1"/>
              <a:t>Yağ</a:t>
            </a:r>
            <a:r>
              <a:rPr lang="en-US" sz="2400" b="1" dirty="0"/>
              <a:t> </a:t>
            </a:r>
            <a:r>
              <a:rPr lang="en-US" sz="2400" b="1" dirty="0" err="1"/>
              <a:t>Metabolizması</a:t>
            </a:r>
            <a:endParaRPr lang="en-US" sz="2400" b="1" dirty="0"/>
          </a:p>
          <a:p>
            <a:pPr lvl="1">
              <a:lnSpc>
                <a:spcPct val="150000"/>
              </a:lnSpc>
            </a:pPr>
            <a:r>
              <a:rPr lang="en-US" dirty="0" err="1"/>
              <a:t>lipidlerin</a:t>
            </a:r>
            <a:r>
              <a:rPr lang="en-US" dirty="0"/>
              <a:t> </a:t>
            </a:r>
            <a:r>
              <a:rPr lang="en-US" dirty="0" err="1"/>
              <a:t>yağ</a:t>
            </a:r>
            <a:r>
              <a:rPr lang="en-US" dirty="0"/>
              <a:t> </a:t>
            </a:r>
            <a:r>
              <a:rPr lang="en-US" dirty="0" err="1"/>
              <a:t>dokusundan</a:t>
            </a:r>
            <a:r>
              <a:rPr lang="en-US" dirty="0"/>
              <a:t> </a:t>
            </a:r>
            <a:r>
              <a:rPr lang="en-US" dirty="0" err="1"/>
              <a:t>mobilizasyonunu</a:t>
            </a:r>
            <a:r>
              <a:rPr lang="en-US" dirty="0"/>
              <a:t> </a:t>
            </a:r>
            <a:r>
              <a:rPr lang="en-US" dirty="0" err="1"/>
              <a:t>artırır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err="1"/>
              <a:t>Tiroid</a:t>
            </a:r>
            <a:r>
              <a:rPr lang="en-US" dirty="0"/>
              <a:t> </a:t>
            </a:r>
            <a:r>
              <a:rPr lang="en-US" dirty="0" err="1"/>
              <a:t>hormonlarının</a:t>
            </a:r>
            <a:r>
              <a:rPr lang="en-US" dirty="0"/>
              <a:t> </a:t>
            </a:r>
            <a:r>
              <a:rPr lang="en-US" dirty="0" err="1"/>
              <a:t>azlığında</a:t>
            </a:r>
            <a:r>
              <a:rPr lang="en-US" dirty="0"/>
              <a:t> </a:t>
            </a:r>
            <a:r>
              <a:rPr lang="en-US" dirty="0" err="1"/>
              <a:t>kanda</a:t>
            </a:r>
            <a:r>
              <a:rPr lang="en-US" dirty="0"/>
              <a:t> </a:t>
            </a:r>
            <a:r>
              <a:rPr lang="en-US" dirty="0" err="1"/>
              <a:t>Trigliserit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Kollestrol</a:t>
            </a:r>
            <a:r>
              <a:rPr lang="en-US" dirty="0"/>
              <a:t> </a:t>
            </a:r>
            <a:r>
              <a:rPr lang="en-US" dirty="0" err="1"/>
              <a:t>seviyesi</a:t>
            </a:r>
            <a:r>
              <a:rPr lang="en-US" dirty="0"/>
              <a:t> </a:t>
            </a:r>
            <a:r>
              <a:rPr lang="en-US" dirty="0" err="1"/>
              <a:t>artar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180657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/>
              <a:t>Tiroid</a:t>
            </a:r>
            <a:r>
              <a:rPr lang="en-US" sz="3200" b="1" dirty="0"/>
              <a:t> </a:t>
            </a:r>
            <a:r>
              <a:rPr lang="en-US" sz="3200" b="1" dirty="0" err="1"/>
              <a:t>Hormonlarının</a:t>
            </a:r>
            <a:r>
              <a:rPr lang="en-US" sz="3200" b="1" dirty="0"/>
              <a:t> </a:t>
            </a:r>
            <a:r>
              <a:rPr lang="en-US" sz="3200" b="1" dirty="0" err="1"/>
              <a:t>Fizyolojik</a:t>
            </a:r>
            <a:r>
              <a:rPr lang="en-US" sz="3200" b="1" dirty="0"/>
              <a:t> </a:t>
            </a:r>
            <a:r>
              <a:rPr lang="en-US" sz="3200" b="1" dirty="0" err="1"/>
              <a:t>İşlevleri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042"/>
            <a:ext cx="10515600" cy="46369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err="1"/>
              <a:t>Kalp</a:t>
            </a:r>
            <a:r>
              <a:rPr lang="en-US" sz="2400" b="1" dirty="0"/>
              <a:t> </a:t>
            </a:r>
            <a:r>
              <a:rPr lang="en-US" sz="2400" b="1" dirty="0" err="1"/>
              <a:t>Damar</a:t>
            </a:r>
            <a:r>
              <a:rPr lang="en-US" sz="2400" b="1" dirty="0"/>
              <a:t> </a:t>
            </a:r>
            <a:r>
              <a:rPr lang="en-US" sz="2400" b="1" dirty="0" err="1"/>
              <a:t>sistemine</a:t>
            </a:r>
            <a:r>
              <a:rPr lang="en-US" sz="2400" b="1" dirty="0"/>
              <a:t> </a:t>
            </a:r>
            <a:r>
              <a:rPr lang="en-US" sz="2400" b="1" dirty="0" err="1"/>
              <a:t>etkisi</a:t>
            </a:r>
            <a:endParaRPr lang="en-US" sz="2400" b="1" dirty="0"/>
          </a:p>
          <a:p>
            <a:endParaRPr lang="en-US" sz="2400" b="1" dirty="0"/>
          </a:p>
          <a:p>
            <a:pPr lvl="1"/>
            <a:r>
              <a:rPr lang="en-US" dirty="0" err="1"/>
              <a:t>Dokularda</a:t>
            </a:r>
            <a:r>
              <a:rPr lang="en-US" dirty="0"/>
              <a:t> O 2 ’</a:t>
            </a:r>
            <a:r>
              <a:rPr lang="en-US" dirty="0" err="1"/>
              <a:t>nin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artışına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 .</a:t>
            </a:r>
          </a:p>
          <a:p>
            <a:pPr lvl="1"/>
            <a:r>
              <a:rPr lang="en-US" dirty="0" err="1"/>
              <a:t>Vazodilatasyon</a:t>
            </a:r>
            <a:r>
              <a:rPr lang="en-US" dirty="0"/>
              <a:t> 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akımınında</a:t>
            </a:r>
            <a:r>
              <a:rPr lang="en-US" dirty="0"/>
              <a:t> </a:t>
            </a:r>
            <a:r>
              <a:rPr lang="en-US" dirty="0" err="1"/>
              <a:t>artış</a:t>
            </a:r>
            <a:r>
              <a:rPr lang="en-US" dirty="0"/>
              <a:t> . </a:t>
            </a:r>
          </a:p>
          <a:p>
            <a:pPr lvl="1"/>
            <a:r>
              <a:rPr lang="en-US" dirty="0"/>
              <a:t>Deri 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akımında</a:t>
            </a:r>
            <a:r>
              <a:rPr lang="en-US" dirty="0"/>
              <a:t> </a:t>
            </a:r>
            <a:r>
              <a:rPr lang="en-US" dirty="0" err="1"/>
              <a:t>artış</a:t>
            </a:r>
            <a:r>
              <a:rPr lang="en-US" dirty="0"/>
              <a:t> . </a:t>
            </a:r>
          </a:p>
          <a:p>
            <a:pPr lvl="1"/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debisinde</a:t>
            </a:r>
            <a:r>
              <a:rPr lang="en-US" dirty="0"/>
              <a:t> </a:t>
            </a:r>
            <a:r>
              <a:rPr lang="en-US" dirty="0" err="1"/>
              <a:t>artış</a:t>
            </a:r>
            <a:endParaRPr lang="en-US" dirty="0"/>
          </a:p>
          <a:p>
            <a:pPr lvl="1"/>
            <a:endParaRPr lang="en-US" dirty="0"/>
          </a:p>
          <a:p>
            <a:r>
              <a:rPr lang="en-US" sz="2400" b="1" dirty="0" err="1"/>
              <a:t>Endokrin</a:t>
            </a:r>
            <a:r>
              <a:rPr lang="en-US" sz="2400" b="1" dirty="0"/>
              <a:t> </a:t>
            </a:r>
            <a:r>
              <a:rPr lang="en-US" sz="2400" b="1" dirty="0" err="1"/>
              <a:t>Bezlere</a:t>
            </a:r>
            <a:r>
              <a:rPr lang="en-US" sz="2400" b="1" dirty="0"/>
              <a:t> </a:t>
            </a:r>
            <a:r>
              <a:rPr lang="en-US" sz="2400" b="1" dirty="0" err="1"/>
              <a:t>Etkisi</a:t>
            </a:r>
            <a:endParaRPr lang="en-US" sz="2400" b="1" dirty="0"/>
          </a:p>
          <a:p>
            <a:endParaRPr lang="en-US" sz="2400" b="1" dirty="0"/>
          </a:p>
          <a:p>
            <a:pPr lvl="1"/>
            <a:r>
              <a:rPr lang="en-US" dirty="0" err="1"/>
              <a:t>Paratiroid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gereksimini</a:t>
            </a:r>
            <a:r>
              <a:rPr lang="en-US" dirty="0"/>
              <a:t> </a:t>
            </a:r>
            <a:r>
              <a:rPr lang="en-US" dirty="0" err="1"/>
              <a:t>arttırır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Adrenal </a:t>
            </a:r>
            <a:r>
              <a:rPr lang="en-US" dirty="0" err="1"/>
              <a:t>bezlerden</a:t>
            </a:r>
            <a:r>
              <a:rPr lang="en-US" dirty="0"/>
              <a:t> </a:t>
            </a:r>
            <a:r>
              <a:rPr lang="en-US" dirty="0" err="1"/>
              <a:t>glikokortikoid</a:t>
            </a:r>
            <a:r>
              <a:rPr lang="en-US" dirty="0"/>
              <a:t> </a:t>
            </a:r>
            <a:r>
              <a:rPr lang="en-US" dirty="0" err="1"/>
              <a:t>salgılama</a:t>
            </a:r>
            <a:r>
              <a:rPr lang="en-US" dirty="0"/>
              <a:t> </a:t>
            </a:r>
            <a:r>
              <a:rPr lang="en-US" dirty="0" err="1"/>
              <a:t>hızını</a:t>
            </a:r>
            <a:r>
              <a:rPr lang="en-US" dirty="0"/>
              <a:t> </a:t>
            </a:r>
            <a:r>
              <a:rPr lang="en-US" dirty="0" err="1"/>
              <a:t>arttır</a:t>
            </a:r>
            <a:endParaRPr lang="en-US" dirty="0"/>
          </a:p>
          <a:p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2224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/>
              <a:t>Hipotiroidizm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Tiroid</a:t>
            </a:r>
            <a:r>
              <a:rPr lang="en-US" dirty="0"/>
              <a:t> </a:t>
            </a:r>
            <a:r>
              <a:rPr lang="en-US" dirty="0" err="1"/>
              <a:t>hormonunu</a:t>
            </a:r>
            <a:r>
              <a:rPr lang="en-US" dirty="0"/>
              <a:t> </a:t>
            </a:r>
            <a:r>
              <a:rPr lang="en-US" dirty="0" err="1"/>
              <a:t>üretiminin</a:t>
            </a:r>
            <a:r>
              <a:rPr lang="en-US" dirty="0"/>
              <a:t> </a:t>
            </a:r>
            <a:r>
              <a:rPr lang="en-US" dirty="0" err="1"/>
              <a:t>azalması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karakterizedir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Köpeklerde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endokrin</a:t>
            </a:r>
            <a:r>
              <a:rPr lang="en-US" dirty="0"/>
              <a:t> </a:t>
            </a:r>
            <a:r>
              <a:rPr lang="en-US" dirty="0" err="1"/>
              <a:t>hastalıktır</a:t>
            </a:r>
            <a:r>
              <a:rPr lang="en-US" dirty="0"/>
              <a:t> (her 200 </a:t>
            </a:r>
            <a:r>
              <a:rPr lang="en-US" dirty="0" err="1"/>
              <a:t>köpekten</a:t>
            </a:r>
            <a:r>
              <a:rPr lang="en-US" dirty="0"/>
              <a:t> 1’I </a:t>
            </a:r>
            <a:r>
              <a:rPr lang="en-US" dirty="0" err="1"/>
              <a:t>etkilenir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Irk </a:t>
            </a:r>
            <a:r>
              <a:rPr lang="en-US" dirty="0" err="1"/>
              <a:t>predispozisyonu</a:t>
            </a:r>
            <a:r>
              <a:rPr lang="en-US" dirty="0"/>
              <a:t> </a:t>
            </a:r>
            <a:r>
              <a:rPr lang="en-US" dirty="0" err="1"/>
              <a:t>vardır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Golden retrievers, Doberman pinschers </a:t>
            </a:r>
            <a:r>
              <a:rPr lang="en-US" dirty="0" err="1"/>
              <a:t>ve</a:t>
            </a:r>
            <a:r>
              <a:rPr lang="en-US" dirty="0"/>
              <a:t> spaniels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Ortalama</a:t>
            </a:r>
            <a:r>
              <a:rPr lang="en-US" dirty="0"/>
              <a:t> 7 </a:t>
            </a:r>
            <a:r>
              <a:rPr lang="en-US" dirty="0" err="1"/>
              <a:t>yaş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Kısırlaştırılmış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kastre</a:t>
            </a:r>
            <a:r>
              <a:rPr lang="en-US" dirty="0"/>
              <a:t> </a:t>
            </a:r>
            <a:r>
              <a:rPr lang="en-US" dirty="0" err="1"/>
              <a:t>edilmiş</a:t>
            </a:r>
            <a:r>
              <a:rPr lang="en-US" dirty="0"/>
              <a:t> </a:t>
            </a:r>
            <a:r>
              <a:rPr lang="en-US" dirty="0" err="1"/>
              <a:t>köpeklerde</a:t>
            </a:r>
            <a:r>
              <a:rPr lang="en-US" dirty="0"/>
              <a:t> </a:t>
            </a:r>
            <a:r>
              <a:rPr lang="en-US" dirty="0" err="1"/>
              <a:t>görülme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176243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"/>
          <a:ext cx="10515600" cy="30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717" y="2695075"/>
            <a:ext cx="5807242" cy="38164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err="1"/>
              <a:t>Hastalığın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yaygın</a:t>
            </a:r>
            <a:r>
              <a:rPr lang="en-US" sz="2200" dirty="0"/>
              <a:t> </a:t>
            </a:r>
            <a:r>
              <a:rPr lang="en-US" sz="2200" dirty="0" err="1"/>
              <a:t>formu</a:t>
            </a:r>
            <a:r>
              <a:rPr lang="en-US" sz="2200" dirty="0"/>
              <a:t> (%95)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/>
              <a:t>Idiopathic atrophy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200" dirty="0" err="1"/>
              <a:t>Paranşim</a:t>
            </a:r>
            <a:r>
              <a:rPr lang="en-US" sz="2200" dirty="0"/>
              <a:t> </a:t>
            </a:r>
            <a:r>
              <a:rPr lang="en-US" sz="2200" dirty="0" err="1"/>
              <a:t>dokunun</a:t>
            </a:r>
            <a:r>
              <a:rPr lang="en-US" sz="2200" dirty="0"/>
              <a:t> </a:t>
            </a:r>
            <a:r>
              <a:rPr lang="en-US" sz="2200" dirty="0" err="1"/>
              <a:t>yerini</a:t>
            </a:r>
            <a:r>
              <a:rPr lang="en-US" sz="2200" dirty="0"/>
              <a:t> </a:t>
            </a:r>
            <a:r>
              <a:rPr lang="en-US" sz="2200" dirty="0" err="1"/>
              <a:t>adipoz</a:t>
            </a:r>
            <a:r>
              <a:rPr lang="en-US" sz="2200" dirty="0"/>
              <a:t> </a:t>
            </a:r>
            <a:r>
              <a:rPr lang="en-US" sz="2200" dirty="0" err="1"/>
              <a:t>doku</a:t>
            </a:r>
            <a:r>
              <a:rPr lang="en-US" sz="2200" dirty="0"/>
              <a:t> </a:t>
            </a:r>
            <a:r>
              <a:rPr lang="en-US" sz="2200" dirty="0" err="1"/>
              <a:t>alır</a:t>
            </a:r>
            <a:r>
              <a:rPr lang="en-US" sz="2200" dirty="0"/>
              <a:t>.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200" dirty="0" err="1"/>
              <a:t>Fibrozis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inflamasyon</a:t>
            </a:r>
            <a:r>
              <a:rPr lang="en-US" sz="2200" dirty="0"/>
              <a:t> </a:t>
            </a:r>
            <a:r>
              <a:rPr lang="en-US" sz="2200" dirty="0" err="1"/>
              <a:t>minimumdur</a:t>
            </a:r>
            <a:r>
              <a:rPr lang="en-US" sz="2200" dirty="0"/>
              <a:t>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/>
              <a:t>Lymphocytic thyroiditis 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200" dirty="0"/>
              <a:t>İmmune </a:t>
            </a:r>
            <a:r>
              <a:rPr lang="en-US" sz="2200" dirty="0" err="1"/>
              <a:t>ilişkili</a:t>
            </a:r>
            <a:r>
              <a:rPr lang="en-US" sz="2200" dirty="0"/>
              <a:t> </a:t>
            </a:r>
            <a:r>
              <a:rPr lang="en-US" sz="2200" dirty="0" err="1"/>
              <a:t>yıkım</a:t>
            </a:r>
            <a:endParaRPr lang="en-US" sz="2200" dirty="0"/>
          </a:p>
          <a:p>
            <a:pPr marL="1257300" lvl="2" indent="-342900">
              <a:buFont typeface="Arial" charset="0"/>
              <a:buChar char="•"/>
            </a:pPr>
            <a:r>
              <a:rPr lang="en-US" sz="2200" dirty="0" err="1"/>
              <a:t>Lenfosit</a:t>
            </a:r>
            <a:r>
              <a:rPr lang="en-US" sz="2200" dirty="0"/>
              <a:t>, </a:t>
            </a:r>
            <a:r>
              <a:rPr lang="en-US" sz="2200" dirty="0" err="1"/>
              <a:t>plazma</a:t>
            </a:r>
            <a:r>
              <a:rPr lang="en-US" sz="2200" dirty="0"/>
              <a:t> </a:t>
            </a:r>
            <a:r>
              <a:rPr lang="en-US" sz="2200" dirty="0" err="1"/>
              <a:t>hücreleri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makrofaj</a:t>
            </a:r>
            <a:r>
              <a:rPr lang="en-US" sz="2200" dirty="0"/>
              <a:t>.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200" dirty="0" err="1"/>
              <a:t>Paranşim</a:t>
            </a:r>
            <a:r>
              <a:rPr lang="en-US" sz="2200" dirty="0"/>
              <a:t> </a:t>
            </a:r>
            <a:r>
              <a:rPr lang="en-US" sz="2200" dirty="0" err="1"/>
              <a:t>dokunun</a:t>
            </a:r>
            <a:r>
              <a:rPr lang="en-US" sz="2200" dirty="0"/>
              <a:t> </a:t>
            </a:r>
            <a:r>
              <a:rPr lang="en-US" sz="2200" dirty="0" err="1"/>
              <a:t>yerini</a:t>
            </a:r>
            <a:r>
              <a:rPr lang="en-US" sz="2200" dirty="0"/>
              <a:t> </a:t>
            </a:r>
            <a:r>
              <a:rPr lang="en-US" sz="2200" dirty="0" err="1"/>
              <a:t>fibröz</a:t>
            </a:r>
            <a:r>
              <a:rPr lang="en-US" sz="2200" dirty="0"/>
              <a:t> </a:t>
            </a:r>
            <a:r>
              <a:rPr lang="en-US" sz="2200" dirty="0" err="1"/>
              <a:t>doku</a:t>
            </a:r>
            <a:r>
              <a:rPr lang="en-US" sz="2200" dirty="0"/>
              <a:t> </a:t>
            </a:r>
            <a:r>
              <a:rPr lang="en-US" sz="2200" dirty="0" err="1"/>
              <a:t>alır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817892" y="2695074"/>
            <a:ext cx="4969042" cy="38472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/>
              <a:t>Ender </a:t>
            </a:r>
            <a:r>
              <a:rPr lang="en-US" sz="2200" dirty="0" err="1"/>
              <a:t>olarak</a:t>
            </a:r>
            <a:r>
              <a:rPr lang="en-US" sz="2200" dirty="0"/>
              <a:t> </a:t>
            </a:r>
            <a:r>
              <a:rPr lang="en-US" sz="2200" dirty="0" err="1"/>
              <a:t>görülür</a:t>
            </a:r>
            <a:r>
              <a:rPr lang="en-US" sz="2200" dirty="0"/>
              <a:t> (</a:t>
            </a:r>
            <a:r>
              <a:rPr lang="mr-IN" sz="2400" dirty="0"/>
              <a:t>&lt; </a:t>
            </a:r>
            <a:r>
              <a:rPr lang="en-US" sz="2200" dirty="0"/>
              <a:t>%5)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err="1"/>
              <a:t>TSH’ın</a:t>
            </a:r>
            <a:r>
              <a:rPr lang="en-US" sz="2200" dirty="0"/>
              <a:t> </a:t>
            </a:r>
            <a:r>
              <a:rPr lang="en-US" sz="2200" dirty="0" err="1"/>
              <a:t>salınımının</a:t>
            </a:r>
            <a:r>
              <a:rPr lang="en-US" sz="2200" dirty="0"/>
              <a:t> </a:t>
            </a:r>
            <a:r>
              <a:rPr lang="en-US" sz="2200" dirty="0" err="1"/>
              <a:t>azalması</a:t>
            </a:r>
            <a:r>
              <a:rPr lang="en-US" sz="2200" dirty="0"/>
              <a:t> </a:t>
            </a:r>
            <a:r>
              <a:rPr lang="en-US" sz="2200" dirty="0" err="1"/>
              <a:t>sonucu</a:t>
            </a:r>
            <a:r>
              <a:rPr lang="en-US" sz="2200" dirty="0"/>
              <a:t> </a:t>
            </a:r>
            <a:r>
              <a:rPr lang="en-US" sz="2200" dirty="0" err="1"/>
              <a:t>ortaya</a:t>
            </a:r>
            <a:r>
              <a:rPr lang="en-US" sz="2200" dirty="0"/>
              <a:t> </a:t>
            </a:r>
            <a:r>
              <a:rPr lang="en-US" sz="2200" dirty="0" err="1"/>
              <a:t>çıkar</a:t>
            </a:r>
            <a:r>
              <a:rPr lang="en-US" sz="2200" dirty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err="1"/>
              <a:t>Hipofiz</a:t>
            </a:r>
            <a:r>
              <a:rPr lang="en-US" sz="2200" dirty="0"/>
              <a:t> </a:t>
            </a:r>
            <a:r>
              <a:rPr lang="en-US" sz="2200" dirty="0" err="1"/>
              <a:t>neoplazisi</a:t>
            </a:r>
            <a:endParaRPr lang="en-US" sz="2200" dirty="0"/>
          </a:p>
          <a:p>
            <a:pPr marL="342900" indent="-342900">
              <a:buFont typeface="Arial" charset="0"/>
              <a:buChar char="•"/>
            </a:pPr>
            <a:endParaRPr lang="en-US" sz="2200" dirty="0"/>
          </a:p>
          <a:p>
            <a:pPr marL="342900" indent="-342900">
              <a:buFont typeface="Arial" charset="0"/>
              <a:buChar char="•"/>
            </a:pPr>
            <a:endParaRPr lang="en-US" sz="2200" dirty="0"/>
          </a:p>
          <a:p>
            <a:pPr marL="342900" indent="-342900">
              <a:buFont typeface="Arial" charset="0"/>
              <a:buChar char="•"/>
            </a:pPr>
            <a:endParaRPr lang="en-US" sz="2200" dirty="0"/>
          </a:p>
          <a:p>
            <a:pPr marL="342900" indent="-342900">
              <a:buFont typeface="Arial" charset="0"/>
              <a:buChar char="•"/>
            </a:pPr>
            <a:endParaRPr lang="en-US" sz="2200" dirty="0"/>
          </a:p>
          <a:p>
            <a:pPr marL="342900" indent="-342900">
              <a:buFont typeface="Arial" charset="0"/>
              <a:buChar char="•"/>
            </a:pPr>
            <a:endParaRPr lang="en-US" sz="2200" dirty="0"/>
          </a:p>
          <a:p>
            <a:pPr marL="342900" indent="-342900">
              <a:buFont typeface="Arial" charset="0"/>
              <a:buChar char="•"/>
            </a:pPr>
            <a:endParaRPr lang="en-US" sz="2200" dirty="0"/>
          </a:p>
          <a:p>
            <a:pPr marL="342900" indent="-342900">
              <a:buFont typeface="Arial" charset="0"/>
              <a:buChar char="•"/>
            </a:pPr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238725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Bulgular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Tiroksin</a:t>
            </a:r>
            <a:r>
              <a:rPr lang="en-US" dirty="0"/>
              <a:t> </a:t>
            </a:r>
            <a:r>
              <a:rPr lang="en-US" dirty="0" err="1"/>
              <a:t>hücrelerdeki</a:t>
            </a:r>
            <a:r>
              <a:rPr lang="en-US" dirty="0"/>
              <a:t> normal </a:t>
            </a:r>
            <a:r>
              <a:rPr lang="en-US" dirty="0" err="1"/>
              <a:t>metabolik</a:t>
            </a:r>
            <a:r>
              <a:rPr lang="en-US" dirty="0"/>
              <a:t> </a:t>
            </a:r>
            <a:r>
              <a:rPr lang="en-US" dirty="0" err="1"/>
              <a:t>fonksiyon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gereklidir</a:t>
            </a:r>
            <a:r>
              <a:rPr lang="en-US" dirty="0"/>
              <a:t>. Bu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tiroksin</a:t>
            </a:r>
            <a:r>
              <a:rPr lang="en-US" dirty="0"/>
              <a:t> </a:t>
            </a:r>
            <a:r>
              <a:rPr lang="en-US" dirty="0" err="1"/>
              <a:t>yetersiliği</a:t>
            </a:r>
            <a:r>
              <a:rPr lang="en-US" dirty="0"/>
              <a:t> </a:t>
            </a:r>
            <a:r>
              <a:rPr lang="en-US" dirty="0" err="1"/>
              <a:t>vücudun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sistemlerini</a:t>
            </a:r>
            <a:r>
              <a:rPr lang="en-US" dirty="0"/>
              <a:t> </a:t>
            </a:r>
            <a:r>
              <a:rPr lang="en-US" dirty="0" err="1"/>
              <a:t>etkiler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bulgular</a:t>
            </a:r>
            <a:r>
              <a:rPr lang="en-US" dirty="0"/>
              <a:t> </a:t>
            </a:r>
            <a:r>
              <a:rPr lang="en-US" dirty="0" err="1"/>
              <a:t>hastalığın</a:t>
            </a:r>
            <a:r>
              <a:rPr lang="en-US" dirty="0"/>
              <a:t> </a:t>
            </a:r>
            <a:r>
              <a:rPr lang="en-US" dirty="0" err="1"/>
              <a:t>evresine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köpeğin</a:t>
            </a:r>
            <a:r>
              <a:rPr lang="en-US" dirty="0"/>
              <a:t> </a:t>
            </a:r>
            <a:r>
              <a:rPr lang="en-US" dirty="0" err="1"/>
              <a:t>ırkına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değişiklik</a:t>
            </a:r>
            <a:r>
              <a:rPr lang="en-US" dirty="0"/>
              <a:t> </a:t>
            </a:r>
            <a:r>
              <a:rPr lang="en-US" dirty="0" err="1"/>
              <a:t>gösterir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208148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045" y="3755454"/>
            <a:ext cx="10467536" cy="26132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/>
              <a:t>Nörolojik</a:t>
            </a:r>
            <a:r>
              <a:rPr lang="en-US" sz="2400" dirty="0"/>
              <a:t> </a:t>
            </a:r>
            <a:r>
              <a:rPr lang="en-US" sz="2400" dirty="0" err="1"/>
              <a:t>disfonksiyon</a:t>
            </a:r>
            <a:r>
              <a:rPr lang="en-US" sz="2400" dirty="0"/>
              <a:t> </a:t>
            </a:r>
            <a:r>
              <a:rPr lang="en-US" sz="2400" dirty="0" err="1"/>
              <a:t>yaygın</a:t>
            </a:r>
            <a:r>
              <a:rPr lang="en-US" sz="2400" dirty="0"/>
              <a:t> </a:t>
            </a:r>
            <a:r>
              <a:rPr lang="en-US" sz="2400" dirty="0" err="1"/>
              <a:t>değildir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levothyroxine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giderilebilir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Periferal</a:t>
            </a:r>
            <a:r>
              <a:rPr lang="en-US" sz="2400" dirty="0"/>
              <a:t> </a:t>
            </a:r>
            <a:r>
              <a:rPr lang="en-US" sz="2400" dirty="0" err="1"/>
              <a:t>nöropati</a:t>
            </a:r>
            <a:endParaRPr lang="en-US" sz="2400" dirty="0"/>
          </a:p>
          <a:p>
            <a:pPr lvl="1"/>
            <a:r>
              <a:rPr lang="en-US" sz="2000" dirty="0" err="1"/>
              <a:t>Egzersiz</a:t>
            </a:r>
            <a:r>
              <a:rPr lang="en-US" sz="2000" dirty="0"/>
              <a:t> </a:t>
            </a:r>
            <a:r>
              <a:rPr lang="en-US" sz="2000" dirty="0" err="1"/>
              <a:t>intolerans</a:t>
            </a:r>
            <a:r>
              <a:rPr lang="en-US" sz="2000" dirty="0"/>
              <a:t>, </a:t>
            </a:r>
            <a:r>
              <a:rPr lang="en-US" sz="2000" dirty="0" err="1"/>
              <a:t>ataksi</a:t>
            </a:r>
            <a:r>
              <a:rPr lang="en-US" sz="2000" dirty="0"/>
              <a:t>, </a:t>
            </a:r>
            <a:r>
              <a:rPr lang="en-US" sz="2000" dirty="0" err="1"/>
              <a:t>zayıflık</a:t>
            </a:r>
            <a:r>
              <a:rPr lang="en-US" sz="2000" dirty="0"/>
              <a:t>, </a:t>
            </a:r>
            <a:r>
              <a:rPr lang="en-US" sz="2000" dirty="0" err="1"/>
              <a:t>hyporeflexia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 err="1"/>
              <a:t>Kranial</a:t>
            </a:r>
            <a:r>
              <a:rPr lang="en-US" sz="2400" dirty="0"/>
              <a:t> </a:t>
            </a:r>
            <a:r>
              <a:rPr lang="en-US" sz="2400" dirty="0" err="1"/>
              <a:t>sinir</a:t>
            </a:r>
            <a:r>
              <a:rPr lang="en-US" sz="2400" dirty="0"/>
              <a:t> </a:t>
            </a:r>
            <a:r>
              <a:rPr lang="en-US" sz="2400" dirty="0" err="1"/>
              <a:t>disfonksiyonu</a:t>
            </a:r>
            <a:r>
              <a:rPr lang="en-US" sz="2400" dirty="0"/>
              <a:t> (V, VII, VIII), </a:t>
            </a:r>
            <a:r>
              <a:rPr lang="en-US" sz="2400" dirty="0" err="1"/>
              <a:t>periferal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sentral</a:t>
            </a:r>
            <a:r>
              <a:rPr lang="en-US" sz="2400" dirty="0"/>
              <a:t> vestibular </a:t>
            </a:r>
            <a:r>
              <a:rPr lang="en-US" sz="2400" dirty="0" err="1"/>
              <a:t>hastalık</a:t>
            </a:r>
            <a:r>
              <a:rPr lang="en-US" sz="2400" dirty="0"/>
              <a:t>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2045" y="3298254"/>
            <a:ext cx="10467536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Nörolojik</a:t>
            </a:r>
            <a:r>
              <a:rPr lang="en-US" dirty="0"/>
              <a:t> </a:t>
            </a:r>
            <a:r>
              <a:rPr lang="en-US" dirty="0" err="1"/>
              <a:t>Bulgular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98087" y="571897"/>
            <a:ext cx="10459724" cy="1835217"/>
            <a:chOff x="930172" y="143576"/>
            <a:chExt cx="10195028" cy="1835217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930172" y="143576"/>
              <a:ext cx="10195028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/>
                <a:t>Metabolik</a:t>
              </a:r>
              <a:r>
                <a:rPr lang="en-US" dirty="0"/>
                <a:t> </a:t>
              </a:r>
              <a:r>
                <a:rPr lang="en-US" dirty="0" err="1"/>
                <a:t>Bulgular</a:t>
              </a:r>
              <a:r>
                <a:rPr lang="en-US" dirty="0"/>
                <a:t> 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946215" y="600776"/>
              <a:ext cx="4812901" cy="137801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Kilo </a:t>
              </a:r>
              <a:r>
                <a:rPr lang="en-US" sz="2400" dirty="0" err="1"/>
                <a:t>artışı</a:t>
              </a:r>
              <a:endParaRPr lang="en-US" sz="2400" dirty="0"/>
            </a:p>
            <a:p>
              <a:r>
                <a:rPr lang="en-US" sz="2400" dirty="0" err="1"/>
                <a:t>Letarji</a:t>
              </a:r>
              <a:endParaRPr lang="en-US" sz="2400" dirty="0"/>
            </a:p>
            <a:p>
              <a:r>
                <a:rPr lang="en-US" sz="2400" dirty="0" err="1"/>
                <a:t>Güçsüzlük</a:t>
              </a:r>
              <a:r>
                <a:rPr lang="en-US" sz="2400" dirty="0"/>
                <a:t> </a:t>
              </a: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5735052" y="600775"/>
              <a:ext cx="5382127" cy="137801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err="1"/>
                <a:t>Soğuk</a:t>
              </a:r>
              <a:r>
                <a:rPr lang="en-US" sz="2400" dirty="0"/>
                <a:t> </a:t>
              </a:r>
              <a:r>
                <a:rPr lang="en-US" sz="2400" dirty="0" err="1"/>
                <a:t>intolerans</a:t>
              </a:r>
              <a:r>
                <a:rPr lang="en-US" sz="2400" dirty="0"/>
                <a:t> </a:t>
              </a:r>
            </a:p>
            <a:p>
              <a:r>
                <a:rPr lang="en-US" sz="2400" dirty="0"/>
                <a:t>Mental </a:t>
              </a:r>
              <a:r>
                <a:rPr lang="en-US" sz="2400" dirty="0" err="1"/>
                <a:t>durgunluk</a:t>
              </a:r>
              <a:r>
                <a:rPr lang="en-US" sz="2400" dirty="0"/>
                <a:t> 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828500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629</Words>
  <Application>Microsoft Macintosh PowerPoint</Application>
  <PresentationFormat>Widescreen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Köpeklerde Hipotiroidizm </vt:lpstr>
      <vt:lpstr>PowerPoint Presentation</vt:lpstr>
      <vt:lpstr>PowerPoint Presentation</vt:lpstr>
      <vt:lpstr>Tiroid Hormonlarının Fizyolojik İşlevleri</vt:lpstr>
      <vt:lpstr>Tiroid Hormonlarının Fizyolojik İşlevleri</vt:lpstr>
      <vt:lpstr>Hipotiroidizm</vt:lpstr>
      <vt:lpstr>PowerPoint Presentation</vt:lpstr>
      <vt:lpstr>Klinik Bulgular </vt:lpstr>
      <vt:lpstr>PowerPoint Presentation</vt:lpstr>
      <vt:lpstr>Dermatolojik Bulgular</vt:lpstr>
      <vt:lpstr>PowerPoint Presentation</vt:lpstr>
      <vt:lpstr>Tanı</vt:lpstr>
      <vt:lpstr>PowerPoint Presentation</vt:lpstr>
      <vt:lpstr>Titod testine etki eden ilaçlar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Köpeklerde Hipotiroidizm </dc:title>
  <dc:creator>Microsoft Office User</dc:creator>
  <cp:lastModifiedBy>Microsoft Office User</cp:lastModifiedBy>
  <cp:revision>1</cp:revision>
  <dcterms:created xsi:type="dcterms:W3CDTF">2021-10-16T13:38:34Z</dcterms:created>
  <dcterms:modified xsi:type="dcterms:W3CDTF">2021-10-16T13:45:42Z</dcterms:modified>
</cp:coreProperties>
</file>