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eorgessongshop.com/history.htm" TargetMode="External"/><Relationship Id="rId2" Type="http://schemas.openxmlformats.org/officeDocument/2006/relationships/hyperlink" Target="http://www.spillersrecords.co.uk/about_spillers/18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medium.com/@Vinylmint/history-of-the-record-industry-1920-1950s-6d491d7cb606#.xxyz8ef5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ooks.google.com/books?id=KDdQLuRBVW0C&amp;pg=PA26&amp;lpg=PA26&amp;dq=%E2%80%9CRecord+companies+welcomed+the+subsequent+transfer+of+electrical+technology+from+radio+and+motion+pictures+to+the+phonograph+industry,+but+hated+the+effect+these+two+new+forms+of+entertainment+had+on+the+record+business.%22&amp;source=bl&amp;ots=oA89e0izrX&amp;sig=vgEy4mq0TeMiNiUzZlfvbRkZRf4&amp;hl=en&amp;sa=X&amp;ved=0ahUKEwig5NGY5YPSAhVBhJAKHeQNBEEQ6AEIGjAA&amp;__hstc=20629287.fd37c7642b7dac69181cb8813c99db96.1579106794147.1579106794147.1579106794147.1&amp;__hssc=20629287.1.1579106794147&amp;__hsfp=2854248675#v=onepage&amp;q=%E2%80%9CRecord%20companies%20welcomed%20the%20subsequent%20transfer%20of%20electrical%20technology%20from%20radio%20and%20motion%20pictures%20to%20the%20phonograph%20industry%2C%20but%20hated%20the%20effect%20these%20two%20new%20forms%20of%20entertainment%20had%20on%20the%20record%20business.%22&amp;f=false" TargetMode="External"/><Relationship Id="rId2" Type="http://schemas.openxmlformats.org/officeDocument/2006/relationships/hyperlink" Target="http://www.serci.org/docs/liebowitz.pdf" TargetMode="External"/><Relationship Id="rId1" Type="http://schemas.openxmlformats.org/officeDocument/2006/relationships/slideLayout" Target="../slideLayouts/slideLayout2.xml"/><Relationship Id="rId4" Type="http://schemas.openxmlformats.org/officeDocument/2006/relationships/hyperlink" Target="https://books.google.com/books/about/A_Decade_of_Radio_Advertising.html?id=j5xqngEACAAJ&amp;__hstc=20629287.fd37c7642b7dac69181cb8813c99db96.1579106794147.1579106794147.1579106794147.1&amp;__hssc=20629287.1.1579106794147&amp;__hsfp=2854248675"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makeuseof.com/tag/the-evolution-of-music-consumption-how-we-got-here/" TargetMode="External"/><Relationship Id="rId2" Type="http://schemas.openxmlformats.org/officeDocument/2006/relationships/hyperlink" Target="https://speakstick.net/blogs/speakstick/evolution-of-music" TargetMode="External"/><Relationship Id="rId1" Type="http://schemas.openxmlformats.org/officeDocument/2006/relationships/slideLayout" Target="../slideLayouts/slideLayout2.xml"/><Relationship Id="rId5" Type="http://schemas.openxmlformats.org/officeDocument/2006/relationships/hyperlink" Target="http://www.makeuseof.com/tag/tunes-on-the-go-from-the-walkman-to-the-ipod-and-beyond-geek-history/" TargetMode="External"/><Relationship Id="rId4" Type="http://schemas.openxmlformats.org/officeDocument/2006/relationships/hyperlink" Target="http://content.time.com/time/magazine/article/0,9171,2148631,00.html"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echtimes.com/articles/183862/20161027/pandora-losing-money-and-subscribers-can-it-compete-with-streamers-apple-music-spotify-iheartradio-and-amazon.htm" TargetMode="External"/><Relationship Id="rId2" Type="http://schemas.openxmlformats.org/officeDocument/2006/relationships/hyperlink" Target="https://www.spotify.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7F112-DA8E-41BF-9388-A9FDE7BBEEC7}"/>
              </a:ext>
            </a:extLst>
          </p:cNvPr>
          <p:cNvSpPr>
            <a:spLocks noGrp="1"/>
          </p:cNvSpPr>
          <p:nvPr>
            <p:ph type="ctrTitle"/>
          </p:nvPr>
        </p:nvSpPr>
        <p:spPr/>
        <p:txBody>
          <a:bodyPr/>
          <a:lstStyle/>
          <a:p>
            <a:r>
              <a:rPr lang="en-US" sz="4400" b="1" dirty="0">
                <a:solidFill>
                  <a:srgbClr val="FF0000"/>
                </a:solidFill>
              </a:rPr>
              <a:t>Contemporary Management II</a:t>
            </a:r>
            <a:endParaRPr lang="tr-TR" sz="4400" dirty="0"/>
          </a:p>
        </p:txBody>
      </p:sp>
      <p:sp>
        <p:nvSpPr>
          <p:cNvPr id="3" name="Subtitle 2">
            <a:extLst>
              <a:ext uri="{FF2B5EF4-FFF2-40B4-BE49-F238E27FC236}">
                <a16:creationId xmlns:a16="http://schemas.microsoft.com/office/drawing/2014/main" id="{BBD00C83-06D5-4AEE-B770-058EE7BE83EC}"/>
              </a:ext>
            </a:extLst>
          </p:cNvPr>
          <p:cNvSpPr>
            <a:spLocks noGrp="1"/>
          </p:cNvSpPr>
          <p:nvPr>
            <p:ph type="subTitle" idx="1"/>
          </p:nvPr>
        </p:nvSpPr>
        <p:spPr/>
        <p:txBody>
          <a:bodyPr>
            <a:normAutofit fontScale="92500" lnSpcReduction="20000"/>
          </a:bodyPr>
          <a:lstStyle/>
          <a:p>
            <a:r>
              <a:rPr lang="en-US" dirty="0"/>
              <a:t>Week 5</a:t>
            </a:r>
          </a:p>
          <a:p>
            <a:r>
              <a:rPr lang="en-US" sz="3200" b="1" dirty="0">
                <a:solidFill>
                  <a:srgbClr val="002060"/>
                </a:solidFill>
              </a:rPr>
              <a:t>TIME TO FACE MUSIC</a:t>
            </a:r>
            <a:endParaRPr lang="tr-TR" sz="3200" b="1" dirty="0">
              <a:solidFill>
                <a:srgbClr val="002060"/>
              </a:solidFill>
            </a:endParaRPr>
          </a:p>
        </p:txBody>
      </p:sp>
    </p:spTree>
    <p:extLst>
      <p:ext uri="{BB962C8B-B14F-4D97-AF65-F5344CB8AC3E}">
        <p14:creationId xmlns:p14="http://schemas.microsoft.com/office/powerpoint/2010/main" val="14719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9F2C6-722A-4BFE-BEC2-62EBF1889AD1}"/>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pic>
        <p:nvPicPr>
          <p:cNvPr id="5" name="Content Placeholder 4">
            <a:extLst>
              <a:ext uri="{FF2B5EF4-FFF2-40B4-BE49-F238E27FC236}">
                <a16:creationId xmlns:a16="http://schemas.microsoft.com/office/drawing/2014/main" id="{C2C7983C-3824-43A5-90DE-DBF995F9002A}"/>
              </a:ext>
            </a:extLst>
          </p:cNvPr>
          <p:cNvPicPr>
            <a:picLocks noGrp="1" noChangeAspect="1"/>
          </p:cNvPicPr>
          <p:nvPr>
            <p:ph idx="1"/>
          </p:nvPr>
        </p:nvPicPr>
        <p:blipFill>
          <a:blip r:embed="rId2"/>
          <a:stretch>
            <a:fillRect/>
          </a:stretch>
        </p:blipFill>
        <p:spPr>
          <a:xfrm>
            <a:off x="2497271" y="1602297"/>
            <a:ext cx="7197458" cy="4320630"/>
          </a:xfrm>
        </p:spPr>
      </p:pic>
    </p:spTree>
    <p:extLst>
      <p:ext uri="{BB962C8B-B14F-4D97-AF65-F5344CB8AC3E}">
        <p14:creationId xmlns:p14="http://schemas.microsoft.com/office/powerpoint/2010/main" val="2848120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33615-A33A-436D-8786-070A4C7114DA}"/>
              </a:ext>
            </a:extLst>
          </p:cNvPr>
          <p:cNvSpPr>
            <a:spLocks noGrp="1"/>
          </p:cNvSpPr>
          <p:nvPr>
            <p:ph type="title"/>
          </p:nvPr>
        </p:nvSpPr>
        <p:spPr/>
        <p:txBody>
          <a:bodyPr/>
          <a:lstStyle/>
          <a:p>
            <a:pPr algn="ctr"/>
            <a:r>
              <a:rPr lang="en-US" sz="4400" b="1" dirty="0">
                <a:solidFill>
                  <a:srgbClr val="FFC000"/>
                </a:solidFill>
              </a:rPr>
              <a:t>TIME TO FACE MUSIC</a:t>
            </a:r>
            <a:br>
              <a:rPr lang="tr-TR" sz="4400" b="1" dirty="0">
                <a:solidFill>
                  <a:srgbClr val="002060"/>
                </a:solidFill>
              </a:rPr>
            </a:br>
            <a:endParaRPr lang="tr-TR" dirty="0"/>
          </a:p>
        </p:txBody>
      </p:sp>
      <p:sp>
        <p:nvSpPr>
          <p:cNvPr id="3" name="Content Placeholder 2">
            <a:extLst>
              <a:ext uri="{FF2B5EF4-FFF2-40B4-BE49-F238E27FC236}">
                <a16:creationId xmlns:a16="http://schemas.microsoft.com/office/drawing/2014/main" id="{2881762B-DD32-410C-862B-D494FFDFD37F}"/>
              </a:ext>
            </a:extLst>
          </p:cNvPr>
          <p:cNvSpPr>
            <a:spLocks noGrp="1"/>
          </p:cNvSpPr>
          <p:nvPr>
            <p:ph idx="1"/>
          </p:nvPr>
        </p:nvSpPr>
        <p:spPr/>
        <p:txBody>
          <a:bodyPr/>
          <a:lstStyle/>
          <a:p>
            <a:r>
              <a:rPr lang="en-US" dirty="0"/>
              <a:t>Spillers, a record store in Cardiff, U.K., claims to be “</a:t>
            </a:r>
            <a:r>
              <a:rPr lang="en-US" dirty="0">
                <a:hlinkClick r:id="rId2"/>
              </a:rPr>
              <a:t>the oldest record shop in the world.</a:t>
            </a:r>
            <a:r>
              <a:rPr lang="en-US" dirty="0"/>
              <a:t>” It was founded in 1894, within the era of phonograph parlors, for the “sale of phonographs, wax phonograph cylinders and shellac phonograph discs.” The store still exists, but has since relocated. The oldest U.S. record store, Pennsylvania-based </a:t>
            </a:r>
            <a:r>
              <a:rPr lang="en-US" dirty="0">
                <a:hlinkClick r:id="rId3"/>
              </a:rPr>
              <a:t>Bernie George’s Song Shop</a:t>
            </a:r>
            <a:r>
              <a:rPr lang="en-US" dirty="0"/>
              <a:t>, was established in 1932, and also continues to thrive -- it even now boasts two locations.</a:t>
            </a:r>
            <a:endParaRPr lang="tr-TR" dirty="0"/>
          </a:p>
        </p:txBody>
      </p:sp>
    </p:spTree>
    <p:extLst>
      <p:ext uri="{BB962C8B-B14F-4D97-AF65-F5344CB8AC3E}">
        <p14:creationId xmlns:p14="http://schemas.microsoft.com/office/powerpoint/2010/main" val="1987139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94F60-B06B-43D8-AE6B-462860B52AFB}"/>
              </a:ext>
            </a:extLst>
          </p:cNvPr>
          <p:cNvSpPr>
            <a:spLocks noGrp="1"/>
          </p:cNvSpPr>
          <p:nvPr>
            <p:ph type="title"/>
          </p:nvPr>
        </p:nvSpPr>
        <p:spPr/>
        <p:txBody>
          <a:bodyPr/>
          <a:lstStyle/>
          <a:p>
            <a:pPr algn="ctr"/>
            <a:r>
              <a:rPr lang="en-US" sz="4400" b="1" dirty="0">
                <a:solidFill>
                  <a:srgbClr val="FFC000"/>
                </a:solidFill>
              </a:rPr>
              <a:t>TIME TO FACE MUSIC</a:t>
            </a:r>
            <a:br>
              <a:rPr lang="tr-TR" sz="4400" b="1" dirty="0">
                <a:solidFill>
                  <a:srgbClr val="002060"/>
                </a:solidFill>
              </a:rPr>
            </a:br>
            <a:endParaRPr lang="tr-TR" dirty="0"/>
          </a:p>
        </p:txBody>
      </p:sp>
      <p:pic>
        <p:nvPicPr>
          <p:cNvPr id="5" name="Content Placeholder 4">
            <a:extLst>
              <a:ext uri="{FF2B5EF4-FFF2-40B4-BE49-F238E27FC236}">
                <a16:creationId xmlns:a16="http://schemas.microsoft.com/office/drawing/2014/main" id="{60E21E0F-192C-4FEE-9BB8-C04E38680DF9}"/>
              </a:ext>
            </a:extLst>
          </p:cNvPr>
          <p:cNvPicPr>
            <a:picLocks noGrp="1" noChangeAspect="1"/>
          </p:cNvPicPr>
          <p:nvPr>
            <p:ph idx="1"/>
          </p:nvPr>
        </p:nvPicPr>
        <p:blipFill>
          <a:blip r:embed="rId2"/>
          <a:stretch>
            <a:fillRect/>
          </a:stretch>
        </p:blipFill>
        <p:spPr>
          <a:xfrm>
            <a:off x="3867325" y="1574465"/>
            <a:ext cx="3464653" cy="5220710"/>
          </a:xfrm>
        </p:spPr>
      </p:pic>
    </p:spTree>
    <p:extLst>
      <p:ext uri="{BB962C8B-B14F-4D97-AF65-F5344CB8AC3E}">
        <p14:creationId xmlns:p14="http://schemas.microsoft.com/office/powerpoint/2010/main" val="1106681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A39BE-694E-4E37-B57B-CB45943DEC2E}"/>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sp>
        <p:nvSpPr>
          <p:cNvPr id="3" name="Content Placeholder 2">
            <a:extLst>
              <a:ext uri="{FF2B5EF4-FFF2-40B4-BE49-F238E27FC236}">
                <a16:creationId xmlns:a16="http://schemas.microsoft.com/office/drawing/2014/main" id="{BA4AF489-9784-4507-B0A6-252A3DEA0C26}"/>
              </a:ext>
            </a:extLst>
          </p:cNvPr>
          <p:cNvSpPr>
            <a:spLocks noGrp="1"/>
          </p:cNvSpPr>
          <p:nvPr>
            <p:ph idx="1"/>
          </p:nvPr>
        </p:nvSpPr>
        <p:spPr/>
        <p:txBody>
          <a:bodyPr/>
          <a:lstStyle/>
          <a:p>
            <a:r>
              <a:rPr lang="en-US" dirty="0"/>
              <a:t>Some speculate that musical recordings came second to a song’s sheet music. </a:t>
            </a:r>
          </a:p>
          <a:p>
            <a:r>
              <a:rPr lang="en-US" dirty="0"/>
              <a:t>In </a:t>
            </a:r>
            <a:r>
              <a:rPr lang="en-US" i="1" dirty="0" err="1">
                <a:hlinkClick r:id="rId2"/>
              </a:rPr>
              <a:t>Vinylmint’s</a:t>
            </a:r>
            <a:r>
              <a:rPr lang="en-US" dirty="0"/>
              <a:t> written history of the industry, it’s said that </a:t>
            </a:r>
          </a:p>
          <a:p>
            <a:endParaRPr lang="en-US" dirty="0"/>
          </a:p>
          <a:p>
            <a:r>
              <a:rPr lang="en-US" dirty="0"/>
              <a:t>“the music business was dominated not by major record labels, but by song publishers and big vaudeville and theater concerns.” </a:t>
            </a:r>
          </a:p>
          <a:p>
            <a:endParaRPr lang="en-US" dirty="0"/>
          </a:p>
          <a:p>
            <a:r>
              <a:rPr lang="en-US" dirty="0"/>
              <a:t>People wanted to reproduce the music to play it themselves, it seems, and listening to a recording of it was almost a consolation prize. But as the record technology improved -- and the stores selling them grew in number -- they became more popular.</a:t>
            </a:r>
            <a:endParaRPr lang="tr-TR" dirty="0"/>
          </a:p>
        </p:txBody>
      </p:sp>
    </p:spTree>
    <p:extLst>
      <p:ext uri="{BB962C8B-B14F-4D97-AF65-F5344CB8AC3E}">
        <p14:creationId xmlns:p14="http://schemas.microsoft.com/office/powerpoint/2010/main" val="3959389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8F91A-C124-44FB-A620-100D6FA2FFD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sp>
        <p:nvSpPr>
          <p:cNvPr id="3" name="Content Placeholder 2">
            <a:extLst>
              <a:ext uri="{FF2B5EF4-FFF2-40B4-BE49-F238E27FC236}">
                <a16:creationId xmlns:a16="http://schemas.microsoft.com/office/drawing/2014/main" id="{8CF83BC7-073F-4D8F-B871-3C7F253A2BCC}"/>
              </a:ext>
            </a:extLst>
          </p:cNvPr>
          <p:cNvSpPr>
            <a:spLocks noGrp="1"/>
          </p:cNvSpPr>
          <p:nvPr>
            <p:ph idx="1"/>
          </p:nvPr>
        </p:nvSpPr>
        <p:spPr/>
        <p:txBody>
          <a:bodyPr/>
          <a:lstStyle/>
          <a:p>
            <a:r>
              <a:rPr lang="en-US" dirty="0"/>
              <a:t>Although radio technology had existed long before, the </a:t>
            </a:r>
            <a:r>
              <a:rPr lang="en-US" dirty="0">
                <a:hlinkClick r:id="rId2"/>
              </a:rPr>
              <a:t>alleged first commercial American radio station</a:t>
            </a:r>
            <a:r>
              <a:rPr lang="en-US" dirty="0"/>
              <a:t>, KDKA, didn’t begin broadcasting until 1920. Within the next six years, </a:t>
            </a:r>
            <a:r>
              <a:rPr lang="en-US" dirty="0">
                <a:hlinkClick r:id="rId2"/>
              </a:rPr>
              <a:t>five million U.S. families</a:t>
            </a:r>
            <a:r>
              <a:rPr lang="en-US" dirty="0"/>
              <a:t> were said to own broadcast radios. Keep in mind that the years prior to KDKA -- between 1914-1921 -- saw a </a:t>
            </a:r>
            <a:r>
              <a:rPr lang="en-US" dirty="0">
                <a:hlinkClick r:id="rId3"/>
              </a:rPr>
              <a:t>2X growth in overall record sales</a:t>
            </a:r>
            <a:r>
              <a:rPr lang="en-US" dirty="0"/>
              <a:t>. But by the time music comprised much of what was played on broadcast radio (</a:t>
            </a:r>
            <a:r>
              <a:rPr lang="en-US" dirty="0">
                <a:hlinkClick r:id="rId4"/>
              </a:rPr>
              <a:t>roughly 66%)</a:t>
            </a:r>
            <a:r>
              <a:rPr lang="en-US" dirty="0"/>
              <a:t>, record sales were beginning to see a massive decline, especially in 1929. It's worth noting, however, that the record sales decline might have had something to do with the Great Depression beginning that same year.</a:t>
            </a:r>
            <a:endParaRPr lang="tr-TR" dirty="0"/>
          </a:p>
        </p:txBody>
      </p:sp>
    </p:spTree>
    <p:extLst>
      <p:ext uri="{BB962C8B-B14F-4D97-AF65-F5344CB8AC3E}">
        <p14:creationId xmlns:p14="http://schemas.microsoft.com/office/powerpoint/2010/main" val="190130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2450B-81E0-4A8E-AD05-4CDCA0B0A4D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pic>
        <p:nvPicPr>
          <p:cNvPr id="5" name="Content Placeholder 4">
            <a:extLst>
              <a:ext uri="{FF2B5EF4-FFF2-40B4-BE49-F238E27FC236}">
                <a16:creationId xmlns:a16="http://schemas.microsoft.com/office/drawing/2014/main" id="{71009566-C6F5-4FD0-9345-D8539CFF9E85}"/>
              </a:ext>
            </a:extLst>
          </p:cNvPr>
          <p:cNvPicPr>
            <a:picLocks noGrp="1" noChangeAspect="1"/>
          </p:cNvPicPr>
          <p:nvPr>
            <p:ph idx="1"/>
          </p:nvPr>
        </p:nvPicPr>
        <p:blipFill>
          <a:blip r:embed="rId2"/>
          <a:stretch>
            <a:fillRect/>
          </a:stretch>
        </p:blipFill>
        <p:spPr>
          <a:xfrm>
            <a:off x="1996581" y="1493239"/>
            <a:ext cx="6903042" cy="5106091"/>
          </a:xfrm>
        </p:spPr>
      </p:pic>
    </p:spTree>
    <p:extLst>
      <p:ext uri="{BB962C8B-B14F-4D97-AF65-F5344CB8AC3E}">
        <p14:creationId xmlns:p14="http://schemas.microsoft.com/office/powerpoint/2010/main" val="380298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A21EB-C84B-49C0-803F-F6B6131B37E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sp>
        <p:nvSpPr>
          <p:cNvPr id="3" name="Content Placeholder 2">
            <a:extLst>
              <a:ext uri="{FF2B5EF4-FFF2-40B4-BE49-F238E27FC236}">
                <a16:creationId xmlns:a16="http://schemas.microsoft.com/office/drawing/2014/main" id="{EB85A205-7859-4775-A872-EDE6992E89BB}"/>
              </a:ext>
            </a:extLst>
          </p:cNvPr>
          <p:cNvSpPr>
            <a:spLocks noGrp="1"/>
          </p:cNvSpPr>
          <p:nvPr>
            <p:ph idx="1"/>
          </p:nvPr>
        </p:nvSpPr>
        <p:spPr/>
        <p:txBody>
          <a:bodyPr/>
          <a:lstStyle/>
          <a:p>
            <a:r>
              <a:rPr lang="tr-TR" b="1" dirty="0"/>
              <a:t>Vinyl and Cassettes</a:t>
            </a:r>
            <a:endParaRPr lang="en-US" b="1" dirty="0"/>
          </a:p>
          <a:p>
            <a:endParaRPr lang="tr-TR" b="1" dirty="0"/>
          </a:p>
          <a:p>
            <a:r>
              <a:rPr lang="en-US" dirty="0"/>
              <a:t>In the 1960s, the listening medium continued to evolve, with more options being offered, like the </a:t>
            </a:r>
            <a:r>
              <a:rPr lang="en-US" dirty="0">
                <a:hlinkClick r:id="rId2"/>
              </a:rPr>
              <a:t>Philips compact cassette</a:t>
            </a:r>
            <a:r>
              <a:rPr lang="en-US" dirty="0"/>
              <a:t>. It was one of the earliest formats of portable music listening -- but the real game-changer may have been the eight-track tape, invented in </a:t>
            </a:r>
            <a:r>
              <a:rPr lang="en-US" dirty="0">
                <a:hlinkClick r:id="rId3"/>
              </a:rPr>
              <a:t>1964</a:t>
            </a:r>
            <a:r>
              <a:rPr lang="en-US" dirty="0"/>
              <a:t> by Bill Lear. Soon, </a:t>
            </a:r>
            <a:r>
              <a:rPr lang="en-US" dirty="0">
                <a:hlinkClick r:id="rId4"/>
              </a:rPr>
              <a:t>tapes could be played in cars</a:t>
            </a:r>
            <a:r>
              <a:rPr lang="en-US" dirty="0"/>
              <a:t> -- and in 1979, Sony debuted the first major portable cassette player: </a:t>
            </a:r>
            <a:r>
              <a:rPr lang="en-US" dirty="0">
                <a:hlinkClick r:id="rId5"/>
              </a:rPr>
              <a:t>The Walkman</a:t>
            </a:r>
            <a:r>
              <a:rPr lang="en-US" dirty="0"/>
              <a:t>.</a:t>
            </a:r>
            <a:endParaRPr lang="tr-TR" dirty="0"/>
          </a:p>
        </p:txBody>
      </p:sp>
    </p:spTree>
    <p:extLst>
      <p:ext uri="{BB962C8B-B14F-4D97-AF65-F5344CB8AC3E}">
        <p14:creationId xmlns:p14="http://schemas.microsoft.com/office/powerpoint/2010/main" val="1332698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98FCD-AFAE-4FE8-86CC-7933C7A3B436}"/>
              </a:ext>
            </a:extLst>
          </p:cNvPr>
          <p:cNvSpPr>
            <a:spLocks noGrp="1"/>
          </p:cNvSpPr>
          <p:nvPr>
            <p:ph type="title"/>
          </p:nvPr>
        </p:nvSpPr>
        <p:spPr/>
        <p:txBody>
          <a:bodyPr/>
          <a:lstStyle/>
          <a:p>
            <a:pPr algn="ctr"/>
            <a:r>
              <a:rPr lang="en-US" sz="4000" b="1" dirty="0">
                <a:solidFill>
                  <a:srgbClr val="FFC000"/>
                </a:solidFill>
              </a:rPr>
              <a:t>TIME TO FACE MUSIC</a:t>
            </a:r>
            <a:endParaRPr lang="tr-TR" dirty="0"/>
          </a:p>
        </p:txBody>
      </p:sp>
      <p:pic>
        <p:nvPicPr>
          <p:cNvPr id="5" name="Content Placeholder 4">
            <a:extLst>
              <a:ext uri="{FF2B5EF4-FFF2-40B4-BE49-F238E27FC236}">
                <a16:creationId xmlns:a16="http://schemas.microsoft.com/office/drawing/2014/main" id="{6588DA78-D472-4E12-AA47-289AB6E83789}"/>
              </a:ext>
            </a:extLst>
          </p:cNvPr>
          <p:cNvPicPr>
            <a:picLocks noGrp="1" noChangeAspect="1"/>
          </p:cNvPicPr>
          <p:nvPr>
            <p:ph idx="1"/>
          </p:nvPr>
        </p:nvPicPr>
        <p:blipFill>
          <a:blip r:embed="rId2"/>
          <a:stretch>
            <a:fillRect/>
          </a:stretch>
        </p:blipFill>
        <p:spPr>
          <a:xfrm>
            <a:off x="2390775" y="2255044"/>
            <a:ext cx="6372225" cy="3790950"/>
          </a:xfrm>
        </p:spPr>
      </p:pic>
    </p:spTree>
    <p:extLst>
      <p:ext uri="{BB962C8B-B14F-4D97-AF65-F5344CB8AC3E}">
        <p14:creationId xmlns:p14="http://schemas.microsoft.com/office/powerpoint/2010/main" val="37653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7D6D4-AA81-47F4-A1AD-3492E58C4209}"/>
              </a:ext>
            </a:extLst>
          </p:cNvPr>
          <p:cNvSpPr>
            <a:spLocks noGrp="1"/>
          </p:cNvSpPr>
          <p:nvPr>
            <p:ph type="title"/>
          </p:nvPr>
        </p:nvSpPr>
        <p:spPr/>
        <p:txBody>
          <a:bodyPr/>
          <a:lstStyle/>
          <a:p>
            <a:pPr algn="ctr"/>
            <a:r>
              <a:rPr lang="en-US" sz="4000" b="1" dirty="0">
                <a:solidFill>
                  <a:srgbClr val="FFC000"/>
                </a:solidFill>
              </a:rPr>
              <a:t>TIME TO FACE MUSIC</a:t>
            </a:r>
            <a:br>
              <a:rPr lang="en-US" sz="4000" b="1" dirty="0">
                <a:solidFill>
                  <a:srgbClr val="FFC000"/>
                </a:solidFill>
              </a:rPr>
            </a:br>
            <a:r>
              <a:rPr lang="en-US" sz="4000" b="1" dirty="0">
                <a:solidFill>
                  <a:srgbClr val="FFC000"/>
                </a:solidFill>
              </a:rPr>
              <a:t>THE DIGITAL ERA</a:t>
            </a:r>
            <a:endParaRPr lang="tr-TR" dirty="0"/>
          </a:p>
        </p:txBody>
      </p:sp>
      <p:sp>
        <p:nvSpPr>
          <p:cNvPr id="3" name="Content Placeholder 2">
            <a:extLst>
              <a:ext uri="{FF2B5EF4-FFF2-40B4-BE49-F238E27FC236}">
                <a16:creationId xmlns:a16="http://schemas.microsoft.com/office/drawing/2014/main" id="{5BAA203F-A02E-40C9-8ED1-FBE77DC7EA26}"/>
              </a:ext>
            </a:extLst>
          </p:cNvPr>
          <p:cNvSpPr>
            <a:spLocks noGrp="1"/>
          </p:cNvSpPr>
          <p:nvPr>
            <p:ph idx="1"/>
          </p:nvPr>
        </p:nvSpPr>
        <p:spPr/>
        <p:txBody>
          <a:bodyPr/>
          <a:lstStyle/>
          <a:p>
            <a:r>
              <a:rPr lang="en-US" dirty="0"/>
              <a:t>a lot of progress was being made in the space, and in a short period of time. </a:t>
            </a:r>
          </a:p>
          <a:p>
            <a:r>
              <a:rPr lang="en-US" dirty="0"/>
              <a:t>The 2007 release of the iPhone was even more of a game-changer, with these formerly desktop-only apps offering a mobile option. </a:t>
            </a:r>
          </a:p>
          <a:p>
            <a:r>
              <a:rPr lang="en-US" dirty="0"/>
              <a:t>That made it rival iTunes even more -- consumers weren’t beholden to Apple for music download or streaming options. </a:t>
            </a:r>
          </a:p>
          <a:p>
            <a:r>
              <a:rPr lang="en-US" dirty="0"/>
              <a:t>That effect was exacerbated by the premiere of </a:t>
            </a:r>
            <a:r>
              <a:rPr lang="en-US" dirty="0">
                <a:hlinkClick r:id="rId2"/>
              </a:rPr>
              <a:t>Spotify</a:t>
            </a:r>
            <a:r>
              <a:rPr lang="en-US" dirty="0"/>
              <a:t> the following year, which now </a:t>
            </a:r>
            <a:r>
              <a:rPr lang="en-US" dirty="0">
                <a:hlinkClick r:id="rId3"/>
              </a:rPr>
              <a:t>outranks</a:t>
            </a:r>
            <a:r>
              <a:rPr lang="en-US" dirty="0"/>
              <a:t> Pandora. Like the latter, Spotify offers both a free and premium (read: ad-free) version.</a:t>
            </a:r>
            <a:endParaRPr lang="tr-TR" dirty="0"/>
          </a:p>
        </p:txBody>
      </p:sp>
    </p:spTree>
    <p:extLst>
      <p:ext uri="{BB962C8B-B14F-4D97-AF65-F5344CB8AC3E}">
        <p14:creationId xmlns:p14="http://schemas.microsoft.com/office/powerpoint/2010/main" val="29689159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19</TotalTime>
  <Words>544</Words>
  <Application>Microsoft Office PowerPoint</Application>
  <PresentationFormat>Widescreen</PresentationFormat>
  <Paragraphs>27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Management II</vt:lpstr>
      <vt:lpstr>TIME TO FACE MUSIC </vt:lpstr>
      <vt:lpstr>TIME TO FACE MUSIC </vt:lpstr>
      <vt:lpstr>TIME TO FACE MUSIC</vt:lpstr>
      <vt:lpstr>TIME TO FACE MUSIC</vt:lpstr>
      <vt:lpstr>TIME TO FACE MUSIC</vt:lpstr>
      <vt:lpstr>TIME TO FACE MUSIC</vt:lpstr>
      <vt:lpstr>TIME TO FACE MUSIC</vt:lpstr>
      <vt:lpstr>TIME TO FACE MUSIC THE DIGITAL ERA</vt:lpstr>
      <vt:lpstr>TIME TO FACE MUSIC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3</cp:revision>
  <dcterms:created xsi:type="dcterms:W3CDTF">2020-01-14T12:33:47Z</dcterms:created>
  <dcterms:modified xsi:type="dcterms:W3CDTF">2020-01-15T16:54:14Z</dcterms:modified>
</cp:coreProperties>
</file>