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034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79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273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19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89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83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46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168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52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018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9564C-7341-4CFE-9275-94A83EAA407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48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1654151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D34FF-6329-4365-A11A-C162C0A95BD8}" type="slidenum">
              <a:rPr lang="tr-TR"/>
              <a:pPr/>
              <a:t>10</a:t>
            </a:fld>
            <a:endParaRPr lang="tr-TR"/>
          </a:p>
        </p:txBody>
      </p:sp>
      <p:sp>
        <p:nvSpPr>
          <p:cNvPr id="44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Spor Yönetici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sporu ve sporcuyu seven,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6600"/>
                </a:solidFill>
              </a:rPr>
              <a:t>sosyal liderlik niteliklerini taşıyan</a:t>
            </a:r>
            <a:r>
              <a:rPr lang="tr-TR"/>
              <a:t>, </a:t>
            </a:r>
          </a:p>
          <a:p>
            <a:pPr>
              <a:lnSpc>
                <a:spcPct val="90000"/>
              </a:lnSpc>
            </a:pPr>
            <a:r>
              <a:rPr lang="tr-TR"/>
              <a:t>yenilik ve gelişmelere açık olan, 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6600"/>
                </a:solidFill>
              </a:rPr>
              <a:t>değişim ve gelişmelerin gerisinde kalmayan</a:t>
            </a:r>
            <a:r>
              <a:rPr lang="tr-TR"/>
              <a:t>, </a:t>
            </a:r>
          </a:p>
          <a:p>
            <a:pPr>
              <a:lnSpc>
                <a:spcPct val="90000"/>
              </a:lnSpc>
            </a:pPr>
            <a:r>
              <a:rPr lang="tr-TR"/>
              <a:t>çağdaş yöneticinin tüm niteliklerini taşıyan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6600"/>
                </a:solidFill>
              </a:rPr>
              <a:t>amaçları doğrultusunda severek, isteyerek, bilerek ve özverice hizmet verendir </a:t>
            </a:r>
          </a:p>
        </p:txBody>
      </p:sp>
    </p:spTree>
    <p:extLst>
      <p:ext uri="{BB962C8B-B14F-4D97-AF65-F5344CB8AC3E}">
        <p14:creationId xmlns:p14="http://schemas.microsoft.com/office/powerpoint/2010/main" val="3739558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6778-7E05-48B2-B636-01F3DA595DF6}" type="slidenum">
              <a:rPr lang="tr-TR"/>
              <a:pPr/>
              <a:t>11</a:t>
            </a:fld>
            <a:endParaRPr lang="tr-TR"/>
          </a:p>
        </p:txBody>
      </p:sp>
      <p:sp>
        <p:nvSpPr>
          <p:cNvPr id="5017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924800" cy="490538"/>
          </a:xfrm>
        </p:spPr>
        <p:txBody>
          <a:bodyPr>
            <a:normAutofit fontScale="90000"/>
          </a:bodyPr>
          <a:lstStyle/>
          <a:p>
            <a:r>
              <a:rPr lang="tr-TR" sz="3200"/>
              <a:t>Spor Yönetici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5516562"/>
          </a:xfrm>
        </p:spPr>
        <p:txBody>
          <a:bodyPr/>
          <a:lstStyle/>
          <a:p>
            <a:endParaRPr lang="tr-TR"/>
          </a:p>
          <a:p>
            <a:endParaRPr lang="tr-TR"/>
          </a:p>
          <a:p>
            <a:r>
              <a:rPr lang="tr-TR"/>
              <a:t>1-Sporu, sporcuları ve diğer spor görevlilerini sevmeli,</a:t>
            </a:r>
          </a:p>
          <a:p>
            <a:r>
              <a:rPr lang="tr-TR"/>
              <a:t> </a:t>
            </a:r>
            <a:r>
              <a:rPr lang="tr-TR">
                <a:solidFill>
                  <a:srgbClr val="FF6600"/>
                </a:solidFill>
              </a:rPr>
              <a:t>2-Spora olan katkısının amaç ve hedefini önceden tespit etmeli,</a:t>
            </a:r>
            <a:r>
              <a:rPr lang="tr-TR"/>
              <a:t> </a:t>
            </a:r>
          </a:p>
          <a:p>
            <a:r>
              <a:rPr lang="tr-TR"/>
              <a:t>3-Sporla ilgili yayınları okumalı ve kendisini bu alanda geliştirmeli, </a:t>
            </a:r>
          </a:p>
          <a:p>
            <a:r>
              <a:rPr lang="tr-TR">
                <a:solidFill>
                  <a:srgbClr val="FF6600"/>
                </a:solidFill>
              </a:rPr>
              <a:t>4-Sporla ilgili yeniliklere açık olmalı, </a:t>
            </a:r>
          </a:p>
        </p:txBody>
      </p:sp>
    </p:spTree>
    <p:extLst>
      <p:ext uri="{BB962C8B-B14F-4D97-AF65-F5344CB8AC3E}">
        <p14:creationId xmlns:p14="http://schemas.microsoft.com/office/powerpoint/2010/main" val="2900726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459A-7426-4835-BA96-EB64CA08C0C6}" type="slidenum">
              <a:rPr lang="tr-TR"/>
              <a:pPr/>
              <a:t>12</a:t>
            </a:fld>
            <a:endParaRPr lang="tr-TR"/>
          </a:p>
        </p:txBody>
      </p:sp>
      <p:sp>
        <p:nvSpPr>
          <p:cNvPr id="1976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Spor Yönetici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4019550"/>
          </a:xfrm>
        </p:spPr>
        <p:txBody>
          <a:bodyPr/>
          <a:lstStyle/>
          <a:p>
            <a:r>
              <a:rPr lang="tr-TR"/>
              <a:t>5-Spor yöneticisi diğer görevliler ve sporcular ile iyi ilişkiler içinde bulunmalı, </a:t>
            </a:r>
          </a:p>
          <a:p>
            <a:r>
              <a:rPr lang="tr-TR">
                <a:solidFill>
                  <a:srgbClr val="FF6600"/>
                </a:solidFill>
              </a:rPr>
              <a:t>6-Dürüst ve çalışkan olmalı,</a:t>
            </a:r>
          </a:p>
          <a:p>
            <a:r>
              <a:rPr lang="tr-TR"/>
              <a:t>7-Ülkesinin milli ve milletlerarası durumunu dikkate alarak memleket menfaatlerini kendi kişisel çıkarlarından her zaman üstün tutmalı,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031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9C737-A710-4FF1-AD39-1EDCA219743E}" type="slidenum">
              <a:rPr lang="tr-TR"/>
              <a:pPr/>
              <a:t>13</a:t>
            </a:fld>
            <a:endParaRPr lang="tr-TR"/>
          </a:p>
        </p:txBody>
      </p:sp>
      <p:sp>
        <p:nvSpPr>
          <p:cNvPr id="1986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Spor Yönetici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6600"/>
                </a:solidFill>
              </a:rPr>
              <a:t>8-Başka insanları da düşünmeli ve yardımcı olmalı</a:t>
            </a:r>
            <a:r>
              <a:rPr lang="tr-TR"/>
              <a:t>,</a:t>
            </a:r>
          </a:p>
          <a:p>
            <a:r>
              <a:rPr lang="tr-TR"/>
              <a:t> 9-Başkalarını da dinlemeli bütün konularda her şeyi ben biliyorum dememeli, </a:t>
            </a:r>
          </a:p>
          <a:p>
            <a:r>
              <a:rPr lang="tr-TR">
                <a:solidFill>
                  <a:srgbClr val="FF6600"/>
                </a:solidFill>
              </a:rPr>
              <a:t>10-İyi bir organizatör olmalıdır</a:t>
            </a:r>
          </a:p>
        </p:txBody>
      </p:sp>
    </p:spTree>
    <p:extLst>
      <p:ext uri="{BB962C8B-B14F-4D97-AF65-F5344CB8AC3E}">
        <p14:creationId xmlns:p14="http://schemas.microsoft.com/office/powerpoint/2010/main" val="302377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4C03-8625-464F-90B6-6457EC62F3EB}" type="slidenum">
              <a:rPr lang="tr-TR"/>
              <a:pPr/>
              <a:t>14</a:t>
            </a:fld>
            <a:endParaRPr lang="tr-TR"/>
          </a:p>
        </p:txBody>
      </p:sp>
      <p:sp>
        <p:nvSpPr>
          <p:cNvPr id="450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Spor Yöneticisinin Yetiştirilmesinde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6600"/>
                </a:solidFill>
              </a:rPr>
              <a:t>genel kültür</a:t>
            </a:r>
            <a:r>
              <a:rPr lang="tr-TR"/>
              <a:t>, </a:t>
            </a:r>
          </a:p>
          <a:p>
            <a:r>
              <a:rPr lang="tr-TR">
                <a:solidFill>
                  <a:schemeClr val="folHlink"/>
                </a:solidFill>
              </a:rPr>
              <a:t>spor alan bilgisi ve </a:t>
            </a:r>
          </a:p>
          <a:p>
            <a:r>
              <a:rPr lang="tr-TR"/>
              <a:t>spor yöneticiliği meslek bilgisi</a:t>
            </a:r>
          </a:p>
        </p:txBody>
      </p:sp>
    </p:spTree>
    <p:extLst>
      <p:ext uri="{BB962C8B-B14F-4D97-AF65-F5344CB8AC3E}">
        <p14:creationId xmlns:p14="http://schemas.microsoft.com/office/powerpoint/2010/main" val="278167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12D-83AA-4E58-9A15-3D9F5F24E200}" type="slidenum">
              <a:rPr lang="tr-TR"/>
              <a:pPr/>
              <a:t>2</a:t>
            </a:fld>
            <a:endParaRPr lang="tr-TR"/>
          </a:p>
        </p:txBody>
      </p:sp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YÖNETİM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/>
              <a:t>Yönetim en geniş anlamda, amaçların etkili ve verimli bir biçimde gerçekleştirilmesi maksadıyla bir insan grubunda işbirliği ve koordinasyon sağlamaya yönelik faaliyetlerin tümünü ifade eder.  </a:t>
            </a:r>
          </a:p>
          <a:p>
            <a:r>
              <a:rPr lang="tr-TR" sz="2400"/>
              <a:t>Diğer bir tanımla,  belirli bir amacın gerçekleştirilmesi için eldeki mevcut insan ve kaynakları en iyi şekilde kullanabilme sürecidir </a:t>
            </a:r>
          </a:p>
        </p:txBody>
      </p:sp>
    </p:spTree>
    <p:extLst>
      <p:ext uri="{BB962C8B-B14F-4D97-AF65-F5344CB8AC3E}">
        <p14:creationId xmlns:p14="http://schemas.microsoft.com/office/powerpoint/2010/main" val="338560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19EF-42EE-4D30-A2E8-CC894A0AEE70}" type="slidenum">
              <a:rPr lang="tr-TR"/>
              <a:pPr/>
              <a:t>3</a:t>
            </a:fld>
            <a:endParaRPr lang="tr-TR"/>
          </a:p>
        </p:txBody>
      </p:sp>
      <p:sp>
        <p:nvSpPr>
          <p:cNvPr id="2058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Yönetim Bilimi, yönetimi üç noktada ele almaktadır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Yönetimin nasıl olduğu,</a:t>
            </a:r>
          </a:p>
          <a:p>
            <a:r>
              <a:rPr lang="tr-TR"/>
              <a:t>Yönetimin nasıl olması gerektiği,</a:t>
            </a:r>
          </a:p>
          <a:p>
            <a:r>
              <a:rPr lang="tr-TR"/>
              <a:t>Yönetimin nasıl olacağı</a:t>
            </a:r>
          </a:p>
        </p:txBody>
      </p:sp>
    </p:spTree>
    <p:extLst>
      <p:ext uri="{BB962C8B-B14F-4D97-AF65-F5344CB8AC3E}">
        <p14:creationId xmlns:p14="http://schemas.microsoft.com/office/powerpoint/2010/main" val="3273630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56A0-DFF6-443F-821F-F9AD90AFADB8}" type="slidenum">
              <a:rPr lang="tr-TR"/>
              <a:pPr/>
              <a:t>4</a:t>
            </a:fld>
            <a:endParaRPr lang="tr-TR"/>
          </a:p>
        </p:txBody>
      </p:sp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Yönetim Biliminin İşlevleri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Gulick 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/>
              <a:t>    Planlama, Örgütlenme, Danışma, Yönetme (Sevk ve İdare), Haberleşme-Rapor Verme, Bütçe ve Finansman olarak belirtmektedir.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Fayol;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>
                <a:solidFill>
                  <a:srgbClr val="FF6600"/>
                </a:solidFill>
              </a:rPr>
              <a:t>    Planlama, Örgütlenme, Yönetme, Eşgüdüm ve Denetim'dir. Ancak, bazı bilim adamları, bu işlevleri çoğaltmaktadır</a:t>
            </a:r>
            <a:r>
              <a:rPr lang="tr-TR" sz="240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34772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781A-E185-43E1-AF1D-E0F3CA228022}" type="slidenum">
              <a:rPr lang="tr-TR"/>
              <a:pPr/>
              <a:t>5</a:t>
            </a:fld>
            <a:endParaRPr lang="tr-TR"/>
          </a:p>
        </p:txBody>
      </p:sp>
      <p:sp>
        <p:nvSpPr>
          <p:cNvPr id="460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Yönetim Biliminin İşlevleri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400"/>
              <a:t>1-Yönetimin amaçlarını ve amaçlara ulaştıracak araç ve imkanların tespiti ve seçimi safhasına </a:t>
            </a:r>
            <a:r>
              <a:rPr lang="tr-TR" sz="2400">
                <a:solidFill>
                  <a:srgbClr val="FF6600"/>
                </a:solidFill>
              </a:rPr>
              <a:t>planlama</a:t>
            </a:r>
            <a:r>
              <a:rPr lang="tr-TR" sz="2400"/>
              <a:t> adı verilir.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400"/>
          </a:p>
          <a:p>
            <a:pPr>
              <a:lnSpc>
                <a:spcPct val="80000"/>
              </a:lnSpc>
            </a:pPr>
            <a:r>
              <a:rPr lang="tr-TR" sz="2400"/>
              <a:t>2-Birden çok insanın belli bir amacı gerçekleştirmek amacıyla bir araya gelerek çabalarını birleştirme gereğinden doğan örgütlenmede eşgüdümü planladığı şekilde hazırlayarak ortaya çıkarma ve harekete geçirme biçimine </a:t>
            </a:r>
            <a:r>
              <a:rPr lang="tr-TR" sz="2400">
                <a:solidFill>
                  <a:srgbClr val="FF6600"/>
                </a:solidFill>
              </a:rPr>
              <a:t>organize</a:t>
            </a:r>
            <a:r>
              <a:rPr lang="tr-TR" sz="2400"/>
              <a:t> etme adı verilir.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400"/>
          </a:p>
          <a:p>
            <a:pPr>
              <a:lnSpc>
                <a:spcPct val="80000"/>
              </a:lnSpc>
            </a:pPr>
            <a:r>
              <a:rPr lang="tr-TR" sz="2400"/>
              <a:t>3-Örgütlenmedeki insan unsurlarını ortaya çıktığı yönetim süreci ise </a:t>
            </a:r>
            <a:r>
              <a:rPr lang="tr-TR" sz="2400">
                <a:solidFill>
                  <a:srgbClr val="FF6600"/>
                </a:solidFill>
              </a:rPr>
              <a:t>personelleşmedir</a:t>
            </a:r>
            <a:r>
              <a:rPr lang="tr-TR" sz="240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4054111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4192-789B-45A9-8352-9DF586B5803F}" type="slidenum">
              <a:rPr lang="tr-TR"/>
              <a:pPr/>
              <a:t>6</a:t>
            </a:fld>
            <a:endParaRPr lang="tr-TR"/>
          </a:p>
        </p:txBody>
      </p:sp>
      <p:sp>
        <p:nvSpPr>
          <p:cNvPr id="471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Yönetim Biliminin İşlevleri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4-Planlama ve örgütleme süreçleri sonunda oluşturulan yapının  belli örgütsel amaçlar doğrultusunda  çalıştırılması, harekete geçirilmesi ile ilgili süreç ise </a:t>
            </a:r>
            <a:r>
              <a:rPr lang="tr-TR" sz="2400">
                <a:solidFill>
                  <a:srgbClr val="FF6600"/>
                </a:solidFill>
              </a:rPr>
              <a:t>yönlendirmedir.</a:t>
            </a:r>
          </a:p>
          <a:p>
            <a:pPr>
              <a:lnSpc>
                <a:spcPct val="90000"/>
              </a:lnSpc>
            </a:pPr>
            <a:r>
              <a:rPr lang="tr-TR" sz="2400"/>
              <a:t>5-Örgütteki insanların çabalarının uyumlaştırılması ve örgütsel amaçlara yöneltilmesi ile ilgili faaliyetleri kapsayan süreç ise </a:t>
            </a:r>
            <a:r>
              <a:rPr lang="tr-TR" sz="2400">
                <a:solidFill>
                  <a:srgbClr val="FF6600"/>
                </a:solidFill>
              </a:rPr>
              <a:t>koordinasyondur.</a:t>
            </a:r>
          </a:p>
          <a:p>
            <a:pPr>
              <a:lnSpc>
                <a:spcPct val="90000"/>
              </a:lnSpc>
            </a:pPr>
            <a:r>
              <a:rPr lang="tr-TR" sz="2400"/>
              <a:t>6-Sağlıklı bir örgüt iklimi ve verimlilik açısından en önemli süreçlerden biri ise iyi bir    raporlandırma sistemidir.</a:t>
            </a:r>
          </a:p>
          <a:p>
            <a:pPr>
              <a:lnSpc>
                <a:spcPct val="90000"/>
              </a:lnSpc>
            </a:pPr>
            <a:r>
              <a:rPr lang="tr-TR" sz="2400"/>
              <a:t>7-Beklenilen gelir ve giderlerin yazılı bir form olarak hazırlanmış haline  ise </a:t>
            </a:r>
            <a:r>
              <a:rPr lang="tr-TR" sz="2400">
                <a:solidFill>
                  <a:srgbClr val="FF6600"/>
                </a:solidFill>
              </a:rPr>
              <a:t>bütçelendirme</a:t>
            </a:r>
            <a:r>
              <a:rPr lang="tr-TR" sz="2400"/>
              <a:t> adı verilir</a:t>
            </a:r>
          </a:p>
        </p:txBody>
      </p:sp>
    </p:spTree>
    <p:extLst>
      <p:ext uri="{BB962C8B-B14F-4D97-AF65-F5344CB8AC3E}">
        <p14:creationId xmlns:p14="http://schemas.microsoft.com/office/powerpoint/2010/main" val="382074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21F-5B84-4B43-A84A-69068DC8AA7F}" type="slidenum">
              <a:rPr lang="tr-TR"/>
              <a:pPr/>
              <a:t>7</a:t>
            </a:fld>
            <a:endParaRPr lang="tr-TR"/>
          </a:p>
        </p:txBody>
      </p:sp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Yönetici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"yönetimin işlevlerini sürekli olarak yerine getiren, başkalarına işgördüren, başkaları aracılığıyla işgören, özetle </a:t>
            </a:r>
            <a:r>
              <a:rPr lang="tr-TR">
                <a:solidFill>
                  <a:srgbClr val="FF6600"/>
                </a:solidFill>
              </a:rPr>
              <a:t>başkaları vasıtasıyla hedeflere ulaşan bir kimse</a:t>
            </a:r>
            <a:r>
              <a:rPr lang="tr-TR"/>
              <a:t>" olarak tanımlamaktadır.</a:t>
            </a:r>
          </a:p>
        </p:txBody>
      </p:sp>
    </p:spTree>
    <p:extLst>
      <p:ext uri="{BB962C8B-B14F-4D97-AF65-F5344CB8AC3E}">
        <p14:creationId xmlns:p14="http://schemas.microsoft.com/office/powerpoint/2010/main" val="1785578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F10-12F5-4B01-914E-886D44179194}" type="slidenum">
              <a:rPr lang="tr-TR"/>
              <a:pPr/>
              <a:t>8</a:t>
            </a:fld>
            <a:endParaRPr lang="tr-TR"/>
          </a:p>
        </p:txBody>
      </p:sp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Yöneticinin Özellikleri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8964613" cy="409098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sz="2400"/>
              <a:t>bilgili olmalı, uzlaşabilmeli, uzlaştırabilmeli, 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önerilerde bulunabilmeli, görüş ve öneriler alabilmeli, </a:t>
            </a:r>
          </a:p>
          <a:p>
            <a:pPr>
              <a:lnSpc>
                <a:spcPct val="90000"/>
              </a:lnSpc>
            </a:pPr>
            <a:r>
              <a:rPr lang="tr-TR" sz="2400"/>
              <a:t>amaçları çalışma arkadaşlarının da görüş ve katkıları ile belirleyebilmeli, 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yönlendirebilmeli, güven verebilmeli, temsil edebilmeli,</a:t>
            </a:r>
          </a:p>
          <a:p>
            <a:pPr>
              <a:lnSpc>
                <a:spcPct val="90000"/>
              </a:lnSpc>
            </a:pPr>
            <a:r>
              <a:rPr lang="tr-TR" sz="2400"/>
              <a:t>özendirebilmeli, övgü ve eleştiri yapabilmeli, 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kendisine yöneltilen eleştirilere hoşgörü gösterebilmeli</a:t>
            </a:r>
            <a:r>
              <a:rPr lang="tr-TR" sz="2400"/>
              <a:t>,</a:t>
            </a:r>
          </a:p>
          <a:p>
            <a:pPr>
              <a:lnSpc>
                <a:spcPct val="90000"/>
              </a:lnSpc>
            </a:pPr>
            <a:r>
              <a:rPr lang="tr-TR" sz="2400"/>
              <a:t>demokrasiyi bilmeli ve benimsemeli, 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iyi bir eğitim almış ve kendini geliştirmiş olmalı</a:t>
            </a:r>
            <a:r>
              <a:rPr lang="tr-TR" sz="2400"/>
              <a:t>, </a:t>
            </a:r>
          </a:p>
          <a:p>
            <a:pPr>
              <a:lnSpc>
                <a:spcPct val="90000"/>
              </a:lnSpc>
            </a:pPr>
            <a:r>
              <a:rPr lang="tr-TR" sz="2400"/>
              <a:t>halkla ilişkiler, bilimsel araştırmalar, sağlık, beslenme ve çevre konularında temel bilgilere sahip bulunmalı, bu bilgileri kullanmalı</a:t>
            </a:r>
            <a:r>
              <a:rPr lang="tr-TR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095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F251D-3ED4-47F5-A66A-3381FCF45C0D}" type="slidenum">
              <a:rPr lang="tr-TR"/>
              <a:pPr/>
              <a:t>9</a:t>
            </a:fld>
            <a:endParaRPr lang="tr-TR"/>
          </a:p>
        </p:txBody>
      </p:sp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Spor Yönetimi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sporcu, yönetici ve spor örgütleri</a:t>
            </a:r>
            <a:r>
              <a:rPr lang="tr-TR" sz="2400"/>
              <a:t> arasındaki ilişkileri düzenleyen bir mekanizma olarak tanımlamaktadır. 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chemeClr val="accent1"/>
                </a:solidFill>
              </a:rPr>
              <a:t>yönetimin genel ilke, yöntem ve kurallarının spor alanına uygulanmasıdır.</a:t>
            </a:r>
          </a:p>
          <a:p>
            <a:pPr>
              <a:lnSpc>
                <a:spcPct val="90000"/>
              </a:lnSpc>
            </a:pPr>
            <a:r>
              <a:rPr lang="tr-TR" sz="2400"/>
              <a:t>toplumu her yönden geliştirmeyi, sosyal, toplumsal, kültürel ve uluslararası düzeyde barışın ve kaynaşmanın sağlanmasını amaçladığını, sporun; bireysel, toplumsal, ulusal ve uluslararası etkinlikler.</a:t>
            </a:r>
          </a:p>
        </p:txBody>
      </p:sp>
    </p:spTree>
    <p:extLst>
      <p:ext uri="{BB962C8B-B14F-4D97-AF65-F5344CB8AC3E}">
        <p14:creationId xmlns:p14="http://schemas.microsoft.com/office/powerpoint/2010/main" val="24067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615</Words>
  <Application>Microsoft Office PowerPoint</Application>
  <PresentationFormat>Ekran Gösterisi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Ofis Teması</vt:lpstr>
      <vt:lpstr>BEDEN EĞİTİMİNDE YÖNETİM VE ORGANİZASYON</vt:lpstr>
      <vt:lpstr>YÖNETİM</vt:lpstr>
      <vt:lpstr>Yönetim Bilimi, yönetimi üç noktada ele almaktadır</vt:lpstr>
      <vt:lpstr>Yönetim Biliminin İşlevleri</vt:lpstr>
      <vt:lpstr>Yönetim Biliminin İşlevleri</vt:lpstr>
      <vt:lpstr>Yönetim Biliminin İşlevleri</vt:lpstr>
      <vt:lpstr>Yönetici</vt:lpstr>
      <vt:lpstr>Yöneticinin Özellikleri</vt:lpstr>
      <vt:lpstr>Spor Yönetimi</vt:lpstr>
      <vt:lpstr>Spor Yönetici</vt:lpstr>
      <vt:lpstr>Spor Yönetici</vt:lpstr>
      <vt:lpstr>Spor Yönetici</vt:lpstr>
      <vt:lpstr>Spor Yönetici</vt:lpstr>
      <vt:lpstr>Spor Yöneticisinin Yetiştirilmesinde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Damla Güler</cp:lastModifiedBy>
  <cp:revision>1</cp:revision>
  <dcterms:created xsi:type="dcterms:W3CDTF">2017-11-30T11:49:15Z</dcterms:created>
  <dcterms:modified xsi:type="dcterms:W3CDTF">2019-06-26T17:29:58Z</dcterms:modified>
</cp:coreProperties>
</file>