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9" r:id="rId6"/>
    <p:sldId id="261" r:id="rId7"/>
    <p:sldId id="270" r:id="rId8"/>
    <p:sldId id="262" r:id="rId9"/>
    <p:sldId id="271" r:id="rId10"/>
    <p:sldId id="263" r:id="rId11"/>
    <p:sldId id="27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6180D-796C-4D43-94DC-8AA4A711A3CF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4F016-DA3D-4BED-B86E-41A2FB84505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288DF5-99F9-4061-AB0C-674326096DC7}" type="slidenum">
              <a:rPr lang="tr-TR"/>
              <a:pPr/>
              <a:t>1</a:t>
            </a:fld>
            <a:endParaRPr lang="tr-TR"/>
          </a:p>
        </p:txBody>
      </p:sp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0C54AB4-7184-4F7D-AE7E-D9ECCFE7F370}" type="slidenum">
              <a:rPr lang="tr-TR"/>
              <a:pPr/>
              <a:t>10</a:t>
            </a:fld>
            <a:endParaRPr lang="tr-TR"/>
          </a:p>
        </p:txBody>
      </p:sp>
      <p:sp>
        <p:nvSpPr>
          <p:cNvPr id="768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0C54AB4-7184-4F7D-AE7E-D9ECCFE7F370}" type="slidenum">
              <a:rPr lang="tr-TR"/>
              <a:pPr/>
              <a:t>11</a:t>
            </a:fld>
            <a:endParaRPr lang="tr-TR"/>
          </a:p>
        </p:txBody>
      </p:sp>
      <p:sp>
        <p:nvSpPr>
          <p:cNvPr id="768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333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2AB3133-D54E-4BA7-A7DA-52C027A353C5}" type="slidenum">
              <a:rPr lang="tr-TR"/>
              <a:pPr/>
              <a:t>2</a:t>
            </a:fld>
            <a:endParaRPr lang="tr-TR"/>
          </a:p>
        </p:txBody>
      </p:sp>
      <p:sp>
        <p:nvSpPr>
          <p:cNvPr id="716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660B4AE-ABFC-40DD-9421-768AF20483B3}" type="slidenum">
              <a:rPr lang="tr-TR"/>
              <a:pPr/>
              <a:t>3</a:t>
            </a:fld>
            <a:endParaRPr lang="tr-TR"/>
          </a:p>
        </p:txBody>
      </p:sp>
      <p:sp>
        <p:nvSpPr>
          <p:cNvPr id="727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44A60E-D77C-40F7-A63D-42EF5EE12C44}" type="slidenum">
              <a:rPr lang="tr-TR"/>
              <a:pPr/>
              <a:t>4</a:t>
            </a:fld>
            <a:endParaRPr lang="tr-TR"/>
          </a:p>
        </p:txBody>
      </p:sp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44A60E-D77C-40F7-A63D-42EF5EE12C44}" type="slidenum">
              <a:rPr lang="tr-TR"/>
              <a:pPr/>
              <a:t>5</a:t>
            </a:fld>
            <a:endParaRPr lang="tr-TR"/>
          </a:p>
        </p:txBody>
      </p:sp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3450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03ABAA-DBBA-4213-B8F7-8B8E699F902C}" type="slidenum">
              <a:rPr lang="tr-TR"/>
              <a:pPr/>
              <a:t>6</a:t>
            </a:fld>
            <a:endParaRPr lang="tr-TR"/>
          </a:p>
        </p:txBody>
      </p:sp>
      <p:sp>
        <p:nvSpPr>
          <p:cNvPr id="747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tr-TR">
              <a:latin typeface="Calibri" pitchFamily="34" charset="0"/>
            </a:endParaRP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85E738-0761-4FAB-A109-120D9E744C83}" type="slidenum">
              <a:rPr lang="tr-T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tr-T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03ABAA-DBBA-4213-B8F7-8B8E699F902C}" type="slidenum">
              <a:rPr lang="tr-TR"/>
              <a:pPr/>
              <a:t>7</a:t>
            </a:fld>
            <a:endParaRPr lang="tr-TR"/>
          </a:p>
        </p:txBody>
      </p:sp>
      <p:sp>
        <p:nvSpPr>
          <p:cNvPr id="747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tr-TR">
              <a:latin typeface="Calibri" pitchFamily="34" charset="0"/>
            </a:endParaRP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85E738-0761-4FAB-A109-120D9E744C83}" type="slidenum">
              <a:rPr lang="tr-T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tr-T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015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5D30E1-D808-4A7F-9063-047ED6B1F71F}" type="slidenum">
              <a:rPr lang="tr-TR"/>
              <a:pPr/>
              <a:t>8</a:t>
            </a:fld>
            <a:endParaRPr lang="tr-TR"/>
          </a:p>
        </p:txBody>
      </p:sp>
      <p:sp>
        <p:nvSpPr>
          <p:cNvPr id="75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tr-TR">
              <a:latin typeface="Calibri" pitchFamily="34" charset="0"/>
            </a:endParaRP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C63F06-DC2B-4E4E-A256-755EEA859756}" type="slidenum">
              <a:rPr lang="tr-T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tr-T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5D30E1-D808-4A7F-9063-047ED6B1F71F}" type="slidenum">
              <a:rPr lang="tr-TR"/>
              <a:pPr/>
              <a:t>9</a:t>
            </a:fld>
            <a:endParaRPr lang="tr-TR"/>
          </a:p>
        </p:txBody>
      </p:sp>
      <p:sp>
        <p:nvSpPr>
          <p:cNvPr id="75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tr-TR">
              <a:latin typeface="Calibri" pitchFamily="34" charset="0"/>
            </a:endParaRP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C63F06-DC2B-4E4E-A256-755EEA859756}" type="slidenum">
              <a:rPr lang="tr-T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9</a:t>
            </a:fld>
            <a:endParaRPr lang="tr-T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763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Araştırmanın Yöntemleri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Örnek Olay ve Genelleme </a:t>
            </a:r>
            <a:r>
              <a:rPr lang="tr-TR" sz="4400" dirty="0" smtClean="0">
                <a:solidFill>
                  <a:srgbClr val="000000"/>
                </a:solidFill>
              </a:rPr>
              <a:t>(5)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46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b="1" dirty="0">
                <a:solidFill>
                  <a:srgbClr val="000000"/>
                </a:solidFill>
              </a:rPr>
              <a:t>Kavramsallaştırma: </a:t>
            </a:r>
            <a:r>
              <a:rPr lang="tr-TR" sz="3200" dirty="0">
                <a:solidFill>
                  <a:srgbClr val="000000"/>
                </a:solidFill>
              </a:rPr>
              <a:t>araştırma konusunun bazı yönleri hakkında bir veya daha çok kavram </a:t>
            </a:r>
            <a:r>
              <a:rPr lang="tr-TR" sz="3200" dirty="0" smtClean="0">
                <a:solidFill>
                  <a:srgbClr val="000000"/>
                </a:solidFill>
              </a:rPr>
              <a:t>geliştirme</a:t>
            </a:r>
            <a:endParaRPr lang="tr-T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Örnek Olay ve Genelleme </a:t>
            </a:r>
            <a:r>
              <a:rPr lang="tr-TR" sz="4400" dirty="0" smtClean="0">
                <a:solidFill>
                  <a:srgbClr val="000000"/>
                </a:solidFill>
              </a:rPr>
              <a:t>(6)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46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b="1" dirty="0" smtClean="0">
                <a:solidFill>
                  <a:srgbClr val="000000"/>
                </a:solidFill>
              </a:rPr>
              <a:t>Önermeler </a:t>
            </a:r>
            <a:r>
              <a:rPr lang="tr-TR" sz="3200" b="1" dirty="0">
                <a:solidFill>
                  <a:srgbClr val="000000"/>
                </a:solidFill>
              </a:rPr>
              <a:t>geliştirme: </a:t>
            </a:r>
            <a:r>
              <a:rPr lang="tr-TR" sz="3200" dirty="0">
                <a:solidFill>
                  <a:srgbClr val="000000"/>
                </a:solidFill>
              </a:rPr>
              <a:t>örnek olaya dayanarak olaydaki kavram ve etmenleri bağlayan önermelerin (hipotezlerin) geliştirilmesi 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>
                <a:solidFill>
                  <a:srgbClr val="000000"/>
                </a:solidFill>
              </a:rPr>
              <a:t>Önermelerle başlayan geleneksel araştırmanın tam tersi</a:t>
            </a:r>
          </a:p>
        </p:txBody>
      </p:sp>
    </p:spTree>
    <p:extLst>
      <p:ext uri="{BB962C8B-B14F-4D97-AF65-F5344CB8AC3E}">
        <p14:creationId xmlns:p14="http://schemas.microsoft.com/office/powerpoint/2010/main" val="8435012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Araştırmanın Yöntemleri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4000" b="1" dirty="0">
                <a:solidFill>
                  <a:srgbClr val="000000"/>
                </a:solidFill>
              </a:rPr>
              <a:t>Örnek olay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Etnografya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Temellendirilmiş kuram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Örnek Olay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Temel fikir, bir olayın uygun herhangi bir yöntemle</a:t>
            </a:r>
            <a:r>
              <a:rPr lang="tr-TR" sz="3200" b="1">
                <a:solidFill>
                  <a:srgbClr val="000000"/>
                </a:solidFill>
              </a:rPr>
              <a:t> 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ayrıntılı</a:t>
            </a:r>
            <a:r>
              <a:rPr lang="tr-TR" sz="2800" b="1">
                <a:solidFill>
                  <a:srgbClr val="000000"/>
                </a:solidFill>
              </a:rPr>
              <a:t> </a:t>
            </a:r>
            <a:r>
              <a:rPr lang="tr-TR" sz="2800">
                <a:solidFill>
                  <a:srgbClr val="000000"/>
                </a:solidFill>
              </a:rPr>
              <a:t>(belirli odak noktaları olsa bile) 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Derinlemesine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Doğal ortamında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Bağlamını ve bütüncüllüğünü dikkate alarak incelenmesi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Örnek Olay (2)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Olayın sınırlarını net çizmeli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Ne oluyor, olay ne sorusuna net yanıt verilmeli (analiz için önemli</a:t>
            </a:r>
            <a:r>
              <a:rPr lang="tr-TR" sz="3200" dirty="0" smtClean="0">
                <a:solidFill>
                  <a:srgbClr val="000000"/>
                </a:solidFill>
              </a:rPr>
              <a:t>)</a:t>
            </a:r>
            <a:endParaRPr lang="tr-T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Örnek Olay </a:t>
            </a:r>
            <a:r>
              <a:rPr lang="tr-TR" sz="4400" dirty="0" smtClean="0">
                <a:solidFill>
                  <a:srgbClr val="000000"/>
                </a:solidFill>
              </a:rPr>
              <a:t>(3)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 smtClean="0">
                <a:solidFill>
                  <a:srgbClr val="000000"/>
                </a:solidFill>
              </a:rPr>
              <a:t>Odak </a:t>
            </a:r>
            <a:r>
              <a:rPr lang="tr-TR" sz="3200" dirty="0">
                <a:solidFill>
                  <a:srgbClr val="000000"/>
                </a:solidFill>
              </a:rPr>
              <a:t>noktası olsa bile bütüncül bir inceleme olmalıdır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Doğal ortam / çoklu veri kaynağı kullanılabilir</a:t>
            </a:r>
          </a:p>
        </p:txBody>
      </p:sp>
    </p:spTree>
    <p:extLst>
      <p:ext uri="{BB962C8B-B14F-4D97-AF65-F5344CB8AC3E}">
        <p14:creationId xmlns:p14="http://schemas.microsoft.com/office/powerpoint/2010/main" val="4555977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Örnek Olay ve </a:t>
            </a:r>
            <a:r>
              <a:rPr lang="tr-TR" sz="4400" dirty="0" smtClean="0">
                <a:solidFill>
                  <a:srgbClr val="000000"/>
                </a:solidFill>
              </a:rPr>
              <a:t>Genelleme (1)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00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Amaç ortaklıklar üzerinde durarak genelleme yapmak mı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>
                <a:solidFill>
                  <a:srgbClr val="000000"/>
                </a:solidFill>
              </a:rPr>
              <a:t>Bu durumda üst düzey soyutlama gerekir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Yoksa farklılıklara odaklanmak </a:t>
            </a:r>
            <a:r>
              <a:rPr lang="tr-TR" sz="3200" dirty="0" smtClean="0">
                <a:solidFill>
                  <a:srgbClr val="000000"/>
                </a:solidFill>
              </a:rPr>
              <a:t>mı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Örnek Olay ve </a:t>
            </a:r>
            <a:r>
              <a:rPr lang="tr-TR" sz="4400" dirty="0" smtClean="0">
                <a:solidFill>
                  <a:srgbClr val="000000"/>
                </a:solidFill>
              </a:rPr>
              <a:t>Genelleme (2)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00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 smtClean="0">
                <a:solidFill>
                  <a:srgbClr val="000000"/>
                </a:solidFill>
              </a:rPr>
              <a:t>3 genelleme düzeyi vardır: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 smtClean="0">
                <a:solidFill>
                  <a:srgbClr val="000000"/>
                </a:solidFill>
              </a:rPr>
              <a:t>Örneklemden evrene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 smtClean="0">
                <a:solidFill>
                  <a:srgbClr val="000000"/>
                </a:solidFill>
              </a:rPr>
              <a:t>Kuram bağlantılı genelleme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 smtClean="0">
                <a:solidFill>
                  <a:srgbClr val="000000"/>
                </a:solidFill>
              </a:rPr>
              <a:t>Örnek olaydan örnek olaya</a:t>
            </a:r>
            <a:endParaRPr lang="tr-TR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2237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Örnek Olay ve Genelleme </a:t>
            </a:r>
            <a:r>
              <a:rPr lang="tr-TR" sz="4400" dirty="0" smtClean="0">
                <a:solidFill>
                  <a:srgbClr val="000000"/>
                </a:solidFill>
              </a:rPr>
              <a:t>(3)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00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İlginç, karmaşık vb. ise başlı başına incelenmelidir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Kendine hastır kimi yönleri, başlı başına </a:t>
            </a:r>
            <a:r>
              <a:rPr lang="tr-TR" sz="3200" dirty="0" smtClean="0">
                <a:solidFill>
                  <a:srgbClr val="000000"/>
                </a:solidFill>
              </a:rPr>
              <a:t>incelenmelidir</a:t>
            </a:r>
            <a:endParaRPr lang="tr-T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Örnek Olay ve Genelleme </a:t>
            </a:r>
            <a:r>
              <a:rPr lang="tr-TR" sz="4400" dirty="0" smtClean="0">
                <a:solidFill>
                  <a:srgbClr val="000000"/>
                </a:solidFill>
              </a:rPr>
              <a:t>(4)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00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b="1" dirty="0" smtClean="0">
                <a:solidFill>
                  <a:srgbClr val="000000"/>
                </a:solidFill>
              </a:rPr>
              <a:t>Olumsuz </a:t>
            </a:r>
            <a:r>
              <a:rPr lang="tr-TR" sz="3200" b="1" dirty="0">
                <a:solidFill>
                  <a:srgbClr val="000000"/>
                </a:solidFill>
              </a:rPr>
              <a:t>olay: </a:t>
            </a:r>
            <a:r>
              <a:rPr lang="tr-TR" sz="3200" dirty="0">
                <a:solidFill>
                  <a:srgbClr val="000000"/>
                </a:solidFill>
              </a:rPr>
              <a:t>Diğer olaylardan bariz farklılığı  varsa başlı başına incelenmelidir (neden böylesine farklı)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BUNLARIN DIŞINDA </a:t>
            </a:r>
            <a:r>
              <a:rPr lang="tr-TR" sz="3200" b="1" dirty="0">
                <a:solidFill>
                  <a:srgbClr val="000000"/>
                </a:solidFill>
              </a:rPr>
              <a:t>GENELLEME</a:t>
            </a:r>
            <a:r>
              <a:rPr lang="tr-TR" sz="3200" dirty="0">
                <a:solidFill>
                  <a:srgbClr val="000000"/>
                </a:solidFill>
              </a:rPr>
              <a:t> YAPILABİLİR</a:t>
            </a:r>
          </a:p>
        </p:txBody>
      </p:sp>
    </p:spTree>
    <p:extLst>
      <p:ext uri="{BB962C8B-B14F-4D97-AF65-F5344CB8AC3E}">
        <p14:creationId xmlns:p14="http://schemas.microsoft.com/office/powerpoint/2010/main" val="1827490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242</Words>
  <Application>Microsoft Office PowerPoint</Application>
  <PresentationFormat>Ekran Gösterisi (4:3)</PresentationFormat>
  <Paragraphs>52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yazar</cp:lastModifiedBy>
  <cp:revision>5</cp:revision>
  <dcterms:created xsi:type="dcterms:W3CDTF">2018-02-12T15:32:14Z</dcterms:created>
  <dcterms:modified xsi:type="dcterms:W3CDTF">2019-07-28T14:26:02Z</dcterms:modified>
</cp:coreProperties>
</file>