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8" r:id="rId2"/>
    <p:sldId id="259" r:id="rId3"/>
    <p:sldId id="260" r:id="rId4"/>
    <p:sldId id="261" r:id="rId5"/>
    <p:sldId id="262" r:id="rId6"/>
    <p:sldId id="263" r:id="rId7"/>
    <p:sldId id="266" r:id="rId8"/>
    <p:sldId id="264" r:id="rId9"/>
    <p:sldId id="265" r:id="rId10"/>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Cigdem Yavuz" initials="CY" lastIdx="0" clrIdx="0">
    <p:extLst>
      <p:ext uri="{19B8F6BF-5375-455C-9EA6-DF929625EA0E}">
        <p15:presenceInfo xmlns:p15="http://schemas.microsoft.com/office/powerpoint/2012/main" userId="4900d2ae122f3104"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9" d="100"/>
          <a:sy n="69" d="100"/>
        </p:scale>
        <p:origin x="738"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06D3EBB2-8428-48A9-BE7A-596C20EDBFBC}" type="datetimeFigureOut">
              <a:rPr lang="tr-TR" smtClean="0"/>
              <a:t>24.01.2018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21540228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06D3EBB2-8428-48A9-BE7A-596C20EDBFBC}" type="datetimeFigureOut">
              <a:rPr lang="tr-TR" smtClean="0"/>
              <a:t>24.01.2018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24504012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06D3EBB2-8428-48A9-BE7A-596C20EDBFBC}" type="datetimeFigureOut">
              <a:rPr lang="tr-TR" smtClean="0"/>
              <a:t>24.01.2018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21010818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06D3EBB2-8428-48A9-BE7A-596C20EDBFBC}" type="datetimeFigureOut">
              <a:rPr lang="tr-TR" smtClean="0"/>
              <a:t>24.01.2018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39865618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06D3EBB2-8428-48A9-BE7A-596C20EDBFBC}" type="datetimeFigureOut">
              <a:rPr lang="tr-TR" smtClean="0"/>
              <a:t>24.01.2018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10820759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06D3EBB2-8428-48A9-BE7A-596C20EDBFBC}" type="datetimeFigureOut">
              <a:rPr lang="tr-TR" smtClean="0"/>
              <a:t>24.01.2018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42899537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06D3EBB2-8428-48A9-BE7A-596C20EDBFBC}" type="datetimeFigureOut">
              <a:rPr lang="tr-TR" smtClean="0"/>
              <a:t>24.01.2018</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178348583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06D3EBB2-8428-48A9-BE7A-596C20EDBFBC}" type="datetimeFigureOut">
              <a:rPr lang="tr-TR" smtClean="0"/>
              <a:t>24.01.2018</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32834246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06D3EBB2-8428-48A9-BE7A-596C20EDBFBC}" type="datetimeFigureOut">
              <a:rPr lang="tr-TR" smtClean="0"/>
              <a:t>24.01.2018</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14072305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06D3EBB2-8428-48A9-BE7A-596C20EDBFBC}" type="datetimeFigureOut">
              <a:rPr lang="tr-TR" smtClean="0"/>
              <a:t>24.01.2018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278819622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06D3EBB2-8428-48A9-BE7A-596C20EDBFBC}" type="datetimeFigureOut">
              <a:rPr lang="tr-TR" smtClean="0"/>
              <a:t>24.01.2018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11331052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D3EBB2-8428-48A9-BE7A-596C20EDBFBC}" type="datetimeFigureOut">
              <a:rPr lang="tr-TR" smtClean="0"/>
              <a:t>24.01.2018</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3B19B39-ACE1-45A1-B74E-FA82ADEFEF0A}" type="slidenum">
              <a:rPr lang="tr-TR" smtClean="0"/>
              <a:t>‹#›</a:t>
            </a:fld>
            <a:endParaRPr lang="tr-TR"/>
          </a:p>
        </p:txBody>
      </p:sp>
    </p:spTree>
    <p:extLst>
      <p:ext uri="{BB962C8B-B14F-4D97-AF65-F5344CB8AC3E}">
        <p14:creationId xmlns:p14="http://schemas.microsoft.com/office/powerpoint/2010/main" val="102362318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Alt Başlık 2"/>
          <p:cNvSpPr>
            <a:spLocks noGrp="1"/>
          </p:cNvSpPr>
          <p:nvPr>
            <p:ph type="subTitle" idx="1"/>
          </p:nvPr>
        </p:nvSpPr>
        <p:spPr/>
        <p:txBody>
          <a:bodyPr/>
          <a:lstStyle/>
          <a:p>
            <a:r>
              <a:rPr lang="en-US" dirty="0" err="1" smtClean="0"/>
              <a:t>Yrd</a:t>
            </a:r>
            <a:r>
              <a:rPr lang="en-US" dirty="0" smtClean="0"/>
              <a:t>. </a:t>
            </a:r>
            <a:r>
              <a:rPr lang="en-US" dirty="0" err="1" smtClean="0"/>
              <a:t>Doç</a:t>
            </a:r>
            <a:r>
              <a:rPr lang="en-US" dirty="0" smtClean="0"/>
              <a:t>. Dr. </a:t>
            </a:r>
            <a:r>
              <a:rPr lang="en-US" dirty="0" err="1" smtClean="0"/>
              <a:t>Ömer</a:t>
            </a:r>
            <a:r>
              <a:rPr lang="en-US" dirty="0" smtClean="0"/>
              <a:t> </a:t>
            </a:r>
            <a:r>
              <a:rPr lang="en-US" dirty="0" err="1" smtClean="0"/>
              <a:t>Kutlu</a:t>
            </a:r>
            <a:endParaRPr lang="tr-TR" dirty="0" smtClean="0"/>
          </a:p>
          <a:p>
            <a:r>
              <a:rPr lang="tr-TR" dirty="0" smtClean="0"/>
              <a:t>BAŞARI TESTLERİNİN GELİŞTİRİLMESİ</a:t>
            </a:r>
            <a:endParaRPr lang="tr-TR" dirty="0"/>
          </a:p>
        </p:txBody>
      </p:sp>
      <p:sp>
        <p:nvSpPr>
          <p:cNvPr id="4" name="Unvan 1"/>
          <p:cNvSpPr txBox="1">
            <a:spLocks/>
          </p:cNvSpPr>
          <p:nvPr/>
        </p:nvSpPr>
        <p:spPr>
          <a:xfrm>
            <a:off x="1676400" y="1274763"/>
            <a:ext cx="9144000" cy="2387600"/>
          </a:xfrm>
          <a:prstGeom prst="rect">
            <a:avLst/>
          </a:prstGeom>
        </p:spPr>
        <p:txBody>
          <a:bodyPr vert="horz" lIns="91440" tIns="45720" rIns="91440" bIns="45720" rtlCol="0" anchor="b">
            <a:normAutofit lnSpcReduction="1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tr-TR" dirty="0" smtClean="0"/>
              <a:t/>
            </a:r>
            <a:br>
              <a:rPr lang="tr-TR" dirty="0" smtClean="0"/>
            </a:br>
            <a:r>
              <a:rPr lang="tr-TR" dirty="0" smtClean="0"/>
              <a:t>Gerçek Yaşama Dayalı Durum Belirleme</a:t>
            </a:r>
            <a:endParaRPr lang="tr-TR" dirty="0"/>
          </a:p>
        </p:txBody>
      </p:sp>
    </p:spTree>
    <p:extLst>
      <p:ext uri="{BB962C8B-B14F-4D97-AF65-F5344CB8AC3E}">
        <p14:creationId xmlns:p14="http://schemas.microsoft.com/office/powerpoint/2010/main" val="199906764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Gerçek Yaşama Yönelik Durum </a:t>
            </a:r>
            <a:r>
              <a:rPr lang="tr-TR" dirty="0" smtClean="0"/>
              <a:t>Belirleme</a:t>
            </a:r>
            <a:endParaRPr lang="tr-TR" dirty="0"/>
          </a:p>
        </p:txBody>
      </p:sp>
      <p:sp>
        <p:nvSpPr>
          <p:cNvPr id="3" name="İçerik Yer Tutucusu 2"/>
          <p:cNvSpPr>
            <a:spLocks noGrp="1"/>
          </p:cNvSpPr>
          <p:nvPr>
            <p:ph idx="1"/>
          </p:nvPr>
        </p:nvSpPr>
        <p:spPr/>
        <p:txBody>
          <a:bodyPr>
            <a:normAutofit fontScale="92500" lnSpcReduction="10000"/>
          </a:bodyPr>
          <a:lstStyle/>
          <a:p>
            <a:pPr marL="0" indent="0" algn="just">
              <a:buNone/>
            </a:pPr>
            <a:r>
              <a:rPr lang="tr-TR" dirty="0" smtClean="0"/>
              <a:t>“</a:t>
            </a:r>
            <a:r>
              <a:rPr lang="tr-TR" dirty="0" err="1"/>
              <a:t>Authentic</a:t>
            </a:r>
            <a:r>
              <a:rPr lang="tr-TR" dirty="0"/>
              <a:t> ( gerçekçi)” testler ilk olarak 1988 yılında </a:t>
            </a:r>
            <a:r>
              <a:rPr lang="tr-TR" dirty="0" err="1"/>
              <a:t>Archbald</a:t>
            </a:r>
            <a:r>
              <a:rPr lang="tr-TR" dirty="0"/>
              <a:t> ve </a:t>
            </a:r>
            <a:r>
              <a:rPr lang="tr-TR" dirty="0" err="1"/>
              <a:t>Newman</a:t>
            </a:r>
            <a:r>
              <a:rPr lang="tr-TR" dirty="0"/>
              <a:t> tarafından kullanılmıştır. </a:t>
            </a:r>
            <a:endParaRPr lang="tr-TR" dirty="0" smtClean="0"/>
          </a:p>
          <a:p>
            <a:pPr marL="0" indent="0" algn="just">
              <a:buNone/>
            </a:pPr>
            <a:endParaRPr lang="tr-TR" dirty="0" smtClean="0"/>
          </a:p>
          <a:p>
            <a:pPr marL="0" indent="0" algn="just">
              <a:buNone/>
            </a:pPr>
            <a:r>
              <a:rPr lang="tr-TR" dirty="0" err="1" smtClean="0"/>
              <a:t>Wiggins’e</a:t>
            </a:r>
            <a:r>
              <a:rPr lang="tr-TR" dirty="0" smtClean="0"/>
              <a:t> </a:t>
            </a:r>
            <a:r>
              <a:rPr lang="tr-TR" dirty="0"/>
              <a:t>(</a:t>
            </a:r>
            <a:r>
              <a:rPr lang="tr-TR" dirty="0" smtClean="0"/>
              <a:t>1989) </a:t>
            </a:r>
            <a:r>
              <a:rPr lang="tr-TR" dirty="0"/>
              <a:t>göre “</a:t>
            </a:r>
            <a:r>
              <a:rPr lang="tr-TR" dirty="0" err="1"/>
              <a:t>Authentic</a:t>
            </a:r>
            <a:r>
              <a:rPr lang="tr-TR" dirty="0"/>
              <a:t> </a:t>
            </a:r>
            <a:r>
              <a:rPr lang="tr-TR" dirty="0" err="1"/>
              <a:t>Assessment</a:t>
            </a:r>
            <a:r>
              <a:rPr lang="tr-TR" dirty="0"/>
              <a:t>” öğrencilere verilen görevlerin bir bağlam içinde gerçekçi bir şekilde oluşturulmasıdır. </a:t>
            </a:r>
            <a:endParaRPr lang="tr-TR" dirty="0" smtClean="0"/>
          </a:p>
          <a:p>
            <a:pPr marL="0" indent="0" algn="just">
              <a:buNone/>
            </a:pPr>
            <a:endParaRPr lang="tr-TR" dirty="0"/>
          </a:p>
          <a:p>
            <a:pPr marL="0" indent="0" algn="just">
              <a:buNone/>
            </a:pPr>
            <a:r>
              <a:rPr lang="tr-TR" dirty="0"/>
              <a:t>90’lı yılların başından itibaren, birçok araştırmacı gerçek yaşama yönelik durum belirlemenin daha geçerli ve üretken bir yaklaşım olduğunu düşünmüşlerdir. </a:t>
            </a:r>
            <a:r>
              <a:rPr lang="tr-TR" dirty="0" smtClean="0"/>
              <a:t>Ayrıca </a:t>
            </a:r>
            <a:r>
              <a:rPr lang="tr-TR" dirty="0" err="1" smtClean="0"/>
              <a:t>Wiggins</a:t>
            </a:r>
            <a:r>
              <a:rPr lang="tr-TR" dirty="0" smtClean="0"/>
              <a:t> (</a:t>
            </a:r>
            <a:r>
              <a:rPr lang="tr-TR" dirty="0" smtClean="0"/>
              <a:t>1989) </a:t>
            </a:r>
            <a:r>
              <a:rPr lang="tr-TR" dirty="0" smtClean="0"/>
              <a:t>gerçek yaşama dayalı durum belirlemenin üst düzey zihinsel süreçlere dönük olarak öğrenciyi harekete geçirdiğini savunmaktadır. </a:t>
            </a:r>
            <a:endParaRPr lang="tr-TR" dirty="0"/>
          </a:p>
          <a:p>
            <a:pPr marL="0" indent="0" algn="just">
              <a:buNone/>
            </a:pPr>
            <a:endParaRPr lang="tr-TR" dirty="0"/>
          </a:p>
        </p:txBody>
      </p:sp>
    </p:spTree>
    <p:extLst>
      <p:ext uri="{BB962C8B-B14F-4D97-AF65-F5344CB8AC3E}">
        <p14:creationId xmlns:p14="http://schemas.microsoft.com/office/powerpoint/2010/main" val="101791512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dirty="0" smtClean="0"/>
              <a:t>Performansa </a:t>
            </a:r>
            <a:r>
              <a:rPr lang="tr-TR" dirty="0"/>
              <a:t>dayalı durum belirleme ve gerçek yaşama yönelik durum belirleme arasındaki ilişki birçok araştırmacı tarafından dile getirimli ve aşağıda bu farklılıklar kısaca özetlenmeye çalışılmıştır. </a:t>
            </a:r>
            <a:r>
              <a:rPr lang="tr-TR" dirty="0" smtClean="0"/>
              <a:t>Gerçek </a:t>
            </a:r>
            <a:r>
              <a:rPr lang="tr-TR" dirty="0"/>
              <a:t>yaşama </a:t>
            </a:r>
            <a:r>
              <a:rPr lang="tr-TR" dirty="0" smtClean="0"/>
              <a:t>dayalı durum </a:t>
            </a:r>
            <a:r>
              <a:rPr lang="tr-TR" dirty="0"/>
              <a:t>belirlemeler performansa </a:t>
            </a:r>
            <a:r>
              <a:rPr lang="tr-TR" dirty="0" smtClean="0"/>
              <a:t>dayalıdır</a:t>
            </a:r>
            <a:r>
              <a:rPr lang="tr-TR" dirty="0"/>
              <a:t> </a:t>
            </a:r>
            <a:r>
              <a:rPr lang="tr-TR" dirty="0" smtClean="0"/>
              <a:t>(</a:t>
            </a:r>
            <a:r>
              <a:rPr lang="tr-TR" dirty="0" err="1" smtClean="0"/>
              <a:t>Oosterhof</a:t>
            </a:r>
            <a:r>
              <a:rPr lang="tr-TR" dirty="0"/>
              <a:t>, 2003). </a:t>
            </a:r>
          </a:p>
        </p:txBody>
      </p:sp>
    </p:spTree>
    <p:extLst>
      <p:ext uri="{BB962C8B-B14F-4D97-AF65-F5344CB8AC3E}">
        <p14:creationId xmlns:p14="http://schemas.microsoft.com/office/powerpoint/2010/main" val="300013533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sz="3600" dirty="0" smtClean="0"/>
              <a:t>Gerçek </a:t>
            </a:r>
            <a:r>
              <a:rPr lang="tr-TR" sz="3600" dirty="0"/>
              <a:t>Yaşama Dayalı Durum Belirlemenin Özellikleri</a:t>
            </a:r>
          </a:p>
        </p:txBody>
      </p:sp>
      <p:sp>
        <p:nvSpPr>
          <p:cNvPr id="3" name="İçerik Yer Tutucusu 2"/>
          <p:cNvSpPr>
            <a:spLocks noGrp="1"/>
          </p:cNvSpPr>
          <p:nvPr>
            <p:ph idx="1"/>
          </p:nvPr>
        </p:nvSpPr>
        <p:spPr/>
        <p:txBody>
          <a:bodyPr>
            <a:normAutofit/>
          </a:bodyPr>
          <a:lstStyle/>
          <a:p>
            <a:pPr marL="0" indent="0" algn="just">
              <a:buNone/>
            </a:pPr>
            <a:r>
              <a:rPr lang="tr-TR" i="1" dirty="0"/>
              <a:t>Gerçekçi bir aktivite ya da bağlam içinde ele alındığında; </a:t>
            </a:r>
            <a:endParaRPr lang="tr-TR" i="1" dirty="0" smtClean="0"/>
          </a:p>
          <a:p>
            <a:pPr marL="0" indent="0" algn="just">
              <a:buNone/>
            </a:pPr>
            <a:r>
              <a:rPr lang="tr-TR" dirty="0" smtClean="0"/>
              <a:t>Okuldaki </a:t>
            </a:r>
            <a:r>
              <a:rPr lang="tr-TR" dirty="0"/>
              <a:t>başarının ötesinde bir değere sahip bir ürünle ya da o konu hakkında yapılan bir sunumla sonuçlanan aktivitelerdir. </a:t>
            </a:r>
          </a:p>
          <a:p>
            <a:pPr marL="0" indent="0" algn="just">
              <a:buNone/>
            </a:pPr>
            <a:r>
              <a:rPr lang="tr-TR" dirty="0" smtClean="0"/>
              <a:t>Durum </a:t>
            </a:r>
            <a:r>
              <a:rPr lang="tr-TR" dirty="0"/>
              <a:t>belirleme, okulda öğrenilen ve gerçek hayatta karşılaşılan konuların birbirleriyle olan ilişkisine vurgu yapar. </a:t>
            </a:r>
            <a:endParaRPr lang="tr-TR" dirty="0" smtClean="0"/>
          </a:p>
          <a:p>
            <a:pPr marL="0" indent="0" algn="just">
              <a:buNone/>
            </a:pPr>
            <a:r>
              <a:rPr lang="tr-TR" dirty="0" smtClean="0"/>
              <a:t>Öğrencilerin </a:t>
            </a:r>
            <a:r>
              <a:rPr lang="tr-TR" dirty="0"/>
              <a:t>sergiledikleri performans, gerçek yaşamda karşılaşabilecekleri bir bağlam içerisinde ele alınmıştır. </a:t>
            </a:r>
          </a:p>
        </p:txBody>
      </p:sp>
    </p:spTree>
    <p:extLst>
      <p:ext uri="{BB962C8B-B14F-4D97-AF65-F5344CB8AC3E}">
        <p14:creationId xmlns:p14="http://schemas.microsoft.com/office/powerpoint/2010/main" val="103115094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marL="0" indent="0" algn="just">
              <a:buNone/>
            </a:pPr>
            <a:r>
              <a:rPr lang="tr-TR" i="1" dirty="0" smtClean="0"/>
              <a:t>Sürece </a:t>
            </a:r>
            <a:r>
              <a:rPr lang="tr-TR" i="1" dirty="0"/>
              <a:t>dayalı durum belirleme olarak ele alındığında</a:t>
            </a:r>
            <a:r>
              <a:rPr lang="tr-TR" i="1" dirty="0" smtClean="0"/>
              <a:t>;</a:t>
            </a:r>
          </a:p>
          <a:p>
            <a:pPr marL="0" indent="0" algn="just">
              <a:buNone/>
            </a:pPr>
            <a:r>
              <a:rPr lang="tr-TR" dirty="0" smtClean="0"/>
              <a:t>Öğrencinin </a:t>
            </a:r>
            <a:r>
              <a:rPr lang="tr-TR" dirty="0"/>
              <a:t>öz değerlendirme yapması gerektiğine vurgu yapar. </a:t>
            </a:r>
            <a:endParaRPr lang="tr-TR" dirty="0" smtClean="0"/>
          </a:p>
          <a:p>
            <a:pPr marL="0" indent="0" algn="just">
              <a:buNone/>
            </a:pPr>
            <a:r>
              <a:rPr lang="tr-TR" dirty="0" smtClean="0"/>
              <a:t>Öğrencinin</a:t>
            </a:r>
            <a:r>
              <a:rPr lang="tr-TR" dirty="0"/>
              <a:t>, öz değerlendirmeyi sağlıklı bir şekilde yapabilmesine olanak sağlar. </a:t>
            </a:r>
            <a:endParaRPr lang="tr-TR" dirty="0" smtClean="0"/>
          </a:p>
          <a:p>
            <a:pPr marL="0" indent="0" algn="just">
              <a:buNone/>
            </a:pPr>
            <a:r>
              <a:rPr lang="tr-TR" dirty="0" smtClean="0"/>
              <a:t>Bu </a:t>
            </a:r>
            <a:r>
              <a:rPr lang="tr-TR" dirty="0"/>
              <a:t>tür durum belirleme, öğrenciye yaptığı işin kontrolünü kendisinin sağlamasına imkan verir. </a:t>
            </a:r>
          </a:p>
          <a:p>
            <a:endParaRPr lang="tr-TR" dirty="0"/>
          </a:p>
        </p:txBody>
      </p:sp>
    </p:spTree>
    <p:extLst>
      <p:ext uri="{BB962C8B-B14F-4D97-AF65-F5344CB8AC3E}">
        <p14:creationId xmlns:p14="http://schemas.microsoft.com/office/powerpoint/2010/main" val="8529898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lnSpcReduction="10000"/>
          </a:bodyPr>
          <a:lstStyle/>
          <a:p>
            <a:pPr algn="just"/>
            <a:r>
              <a:rPr lang="tr-TR" dirty="0" err="1"/>
              <a:t>Wiggins</a:t>
            </a:r>
            <a:r>
              <a:rPr lang="tr-TR" dirty="0"/>
              <a:t> (</a:t>
            </a:r>
            <a:r>
              <a:rPr lang="tr-TR" dirty="0" smtClean="0"/>
              <a:t>1989), </a:t>
            </a:r>
            <a:r>
              <a:rPr lang="tr-TR" dirty="0"/>
              <a:t>gerçek yaşama yönelik durum belirlemenin sınıf içi uygulamalarındaki dört temel özelliğinden bahsetmiştir. </a:t>
            </a:r>
            <a:endParaRPr lang="tr-TR" dirty="0" smtClean="0"/>
          </a:p>
          <a:p>
            <a:pPr marL="0" indent="0" algn="just">
              <a:buNone/>
            </a:pPr>
            <a:r>
              <a:rPr lang="tr-TR" dirty="0" smtClean="0"/>
              <a:t>1- </a:t>
            </a:r>
            <a:r>
              <a:rPr lang="tr-TR" dirty="0"/>
              <a:t>Verilen görevler bir alandaki performansın göstergesi niteliğinde olmalıdır. </a:t>
            </a:r>
            <a:endParaRPr lang="tr-TR" dirty="0" smtClean="0"/>
          </a:p>
          <a:p>
            <a:pPr marL="0" indent="0" algn="just">
              <a:buNone/>
            </a:pPr>
            <a:r>
              <a:rPr lang="tr-TR" dirty="0" smtClean="0"/>
              <a:t>2- </a:t>
            </a:r>
            <a:r>
              <a:rPr lang="tr-TR" dirty="0"/>
              <a:t>Durum belirlemede dikkatin, öğretme ve öğrenme ölçütlerinde yoğunlaştırılması gerekmektedir. </a:t>
            </a:r>
            <a:endParaRPr lang="tr-TR" dirty="0" smtClean="0"/>
          </a:p>
          <a:p>
            <a:pPr marL="0" indent="0" algn="just">
              <a:buNone/>
            </a:pPr>
            <a:r>
              <a:rPr lang="tr-TR" dirty="0" smtClean="0"/>
              <a:t>3- </a:t>
            </a:r>
            <a:r>
              <a:rPr lang="tr-TR" dirty="0"/>
              <a:t>Bu süreçte, öz değerlendirmenin önemi göz önünde bulundurulmalıdır. </a:t>
            </a:r>
            <a:endParaRPr lang="tr-TR" dirty="0" smtClean="0"/>
          </a:p>
          <a:p>
            <a:pPr marL="0" indent="0" algn="just">
              <a:buNone/>
            </a:pPr>
            <a:r>
              <a:rPr lang="tr-TR" dirty="0" smtClean="0"/>
              <a:t>4- </a:t>
            </a:r>
            <a:r>
              <a:rPr lang="tr-TR" dirty="0"/>
              <a:t>Mümkün olduğu durumlarda öğrenciler, yaptıkları çalışmaları başkalarına sunmalı ve onları savunabilmelidir</a:t>
            </a:r>
          </a:p>
        </p:txBody>
      </p:sp>
    </p:spTree>
    <p:extLst>
      <p:ext uri="{BB962C8B-B14F-4D97-AF65-F5344CB8AC3E}">
        <p14:creationId xmlns:p14="http://schemas.microsoft.com/office/powerpoint/2010/main" val="414459072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marL="0" indent="0" algn="just">
              <a:buNone/>
            </a:pPr>
            <a:r>
              <a:rPr lang="tr-TR" dirty="0" smtClean="0"/>
              <a:t>Burada vurgulanması gereken en önemli nokta olan gerçek yaşama dayalı durum belirlemede kullanılacak görevlerin niteliğidir. Bu bağlamda öğrenciye verilen görevler gerçek yaşama uygun olmalı, bilişsel olarak öğrencinin düzeyini yakalamalı ve değerlendirme süreci öğrenciye önceden ayrıntılı olarak anlatılmış olmalıdır.</a:t>
            </a:r>
            <a:endParaRPr lang="tr-TR" dirty="0"/>
          </a:p>
        </p:txBody>
      </p:sp>
    </p:spTree>
    <p:extLst>
      <p:ext uri="{BB962C8B-B14F-4D97-AF65-F5344CB8AC3E}">
        <p14:creationId xmlns:p14="http://schemas.microsoft.com/office/powerpoint/2010/main" val="217061964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dirty="0"/>
          </a:p>
        </p:txBody>
      </p:sp>
      <p:sp>
        <p:nvSpPr>
          <p:cNvPr id="3" name="İçerik Yer Tutucusu 2"/>
          <p:cNvSpPr>
            <a:spLocks noGrp="1"/>
          </p:cNvSpPr>
          <p:nvPr>
            <p:ph idx="1"/>
          </p:nvPr>
        </p:nvSpPr>
        <p:spPr/>
        <p:txBody>
          <a:bodyPr>
            <a:normAutofit/>
          </a:bodyPr>
          <a:lstStyle/>
          <a:p>
            <a:pPr marL="0" indent="0" algn="just">
              <a:buNone/>
            </a:pPr>
            <a:r>
              <a:rPr lang="tr-TR" dirty="0" smtClean="0"/>
              <a:t>Gerçek yaşama dayalı durum belirlemenin bir çok olumlu yönünden bahsedilebilir. </a:t>
            </a:r>
            <a:r>
              <a:rPr lang="tr-TR" dirty="0" err="1" smtClean="0"/>
              <a:t>Wiggins</a:t>
            </a:r>
            <a:r>
              <a:rPr lang="tr-TR" dirty="0" smtClean="0"/>
              <a:t> (</a:t>
            </a:r>
            <a:r>
              <a:rPr lang="tr-TR" dirty="0" smtClean="0"/>
              <a:t>1989) </a:t>
            </a:r>
            <a:r>
              <a:rPr lang="tr-TR" dirty="0" smtClean="0"/>
              <a:t>bunları aşağıdaki gibi özetlemiştir;</a:t>
            </a:r>
          </a:p>
          <a:p>
            <a:pPr algn="just"/>
            <a:r>
              <a:rPr lang="tr-TR" dirty="0" smtClean="0"/>
              <a:t>Üst </a:t>
            </a:r>
            <a:r>
              <a:rPr lang="tr-TR" dirty="0"/>
              <a:t>düzey bilgi ve becerilerin gelişip gelişmediğini ya da ne derecede geliştiğini ölçmede kullanılır</a:t>
            </a:r>
            <a:r>
              <a:rPr lang="tr-TR" dirty="0" smtClean="0"/>
              <a:t>.</a:t>
            </a:r>
          </a:p>
          <a:p>
            <a:pPr algn="just"/>
            <a:r>
              <a:rPr lang="tr-TR" dirty="0" smtClean="0"/>
              <a:t>Yaratıcı </a:t>
            </a:r>
            <a:r>
              <a:rPr lang="tr-TR" dirty="0"/>
              <a:t>düşünceyi ortaya çıkarır</a:t>
            </a:r>
            <a:r>
              <a:rPr lang="tr-TR" dirty="0" smtClean="0"/>
              <a:t>.</a:t>
            </a:r>
          </a:p>
          <a:p>
            <a:pPr algn="just"/>
            <a:r>
              <a:rPr lang="tr-TR" dirty="0" smtClean="0"/>
              <a:t>Öğrenciye </a:t>
            </a:r>
            <a:r>
              <a:rPr lang="tr-TR" dirty="0"/>
              <a:t>kendi güçlü ve zayıf yönlerini görmesi için fırsat tanır.</a:t>
            </a:r>
          </a:p>
        </p:txBody>
      </p:sp>
    </p:spTree>
    <p:extLst>
      <p:ext uri="{BB962C8B-B14F-4D97-AF65-F5344CB8AC3E}">
        <p14:creationId xmlns:p14="http://schemas.microsoft.com/office/powerpoint/2010/main" val="360614950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Kaynakça</a:t>
            </a:r>
            <a:endParaRPr lang="tr-TR" dirty="0"/>
          </a:p>
        </p:txBody>
      </p:sp>
      <p:sp>
        <p:nvSpPr>
          <p:cNvPr id="3" name="İçerik Yer Tutucusu 2"/>
          <p:cNvSpPr>
            <a:spLocks noGrp="1"/>
          </p:cNvSpPr>
          <p:nvPr>
            <p:ph idx="1"/>
          </p:nvPr>
        </p:nvSpPr>
        <p:spPr/>
        <p:txBody>
          <a:bodyPr/>
          <a:lstStyle/>
          <a:p>
            <a:pPr marL="0" indent="0">
              <a:buNone/>
            </a:pPr>
            <a:endParaRPr lang="tr-TR" sz="2200" dirty="0" smtClean="0"/>
          </a:p>
          <a:p>
            <a:pPr marL="0" indent="0" algn="just">
              <a:buNone/>
            </a:pPr>
            <a:r>
              <a:rPr lang="tr-TR" sz="2200" dirty="0" err="1"/>
              <a:t>Oosterhof</a:t>
            </a:r>
            <a:r>
              <a:rPr lang="tr-TR" sz="2200" dirty="0"/>
              <a:t>, A. (2003). </a:t>
            </a:r>
            <a:r>
              <a:rPr lang="tr-TR" sz="2200" i="1" dirty="0" err="1"/>
              <a:t>Developing</a:t>
            </a:r>
            <a:r>
              <a:rPr lang="tr-TR" sz="2200" i="1" dirty="0"/>
              <a:t> </a:t>
            </a:r>
            <a:r>
              <a:rPr lang="tr-TR" sz="2200" i="1" dirty="0" err="1"/>
              <a:t>and</a:t>
            </a:r>
            <a:r>
              <a:rPr lang="tr-TR" sz="2200" i="1" dirty="0"/>
              <a:t> </a:t>
            </a:r>
            <a:r>
              <a:rPr lang="tr-TR" sz="2200" i="1" dirty="0" err="1"/>
              <a:t>using</a:t>
            </a:r>
            <a:r>
              <a:rPr lang="tr-TR" sz="2200" i="1" dirty="0"/>
              <a:t> </a:t>
            </a:r>
            <a:r>
              <a:rPr lang="tr-TR" sz="2200" i="1" dirty="0" err="1"/>
              <a:t>classroom</a:t>
            </a:r>
            <a:r>
              <a:rPr lang="tr-TR" sz="2200" i="1" dirty="0"/>
              <a:t> </a:t>
            </a:r>
            <a:r>
              <a:rPr lang="tr-TR" sz="2200" i="1" dirty="0" err="1"/>
              <a:t>assessment</a:t>
            </a:r>
            <a:r>
              <a:rPr lang="tr-TR" sz="2200" i="1" dirty="0"/>
              <a:t>. </a:t>
            </a:r>
            <a:r>
              <a:rPr lang="tr-TR" sz="2200" dirty="0"/>
              <a:t>USA: Merrill/</a:t>
            </a:r>
            <a:r>
              <a:rPr lang="tr-TR" sz="2200" dirty="0" err="1"/>
              <a:t>Prentice</a:t>
            </a:r>
            <a:r>
              <a:rPr lang="tr-TR" sz="2200" dirty="0"/>
              <a:t> </a:t>
            </a:r>
            <a:r>
              <a:rPr lang="tr-TR" sz="2200" dirty="0" smtClean="0"/>
              <a:t>	</a:t>
            </a:r>
            <a:r>
              <a:rPr lang="tr-TR" sz="2200" dirty="0" err="1" smtClean="0"/>
              <a:t>Hall</a:t>
            </a:r>
            <a:r>
              <a:rPr lang="tr-TR" sz="2200" dirty="0"/>
              <a:t>.</a:t>
            </a:r>
          </a:p>
          <a:p>
            <a:pPr marL="0" indent="0">
              <a:buNone/>
            </a:pPr>
            <a:endParaRPr lang="tr-TR" sz="2200" dirty="0"/>
          </a:p>
          <a:p>
            <a:pPr marL="0" indent="0">
              <a:buNone/>
            </a:pPr>
            <a:r>
              <a:rPr lang="en-US" sz="2200" dirty="0" smtClean="0"/>
              <a:t>Wiggins</a:t>
            </a:r>
            <a:r>
              <a:rPr lang="en-US" sz="2200" dirty="0"/>
              <a:t>, G. (1989). A true test: Toward more authentic and equitable assessment. </a:t>
            </a:r>
            <a:r>
              <a:rPr lang="en-US" sz="2200" i="1" dirty="0"/>
              <a:t>Phi </a:t>
            </a:r>
            <a:r>
              <a:rPr lang="en-US" sz="2200" i="1" dirty="0" smtClean="0"/>
              <a:t>Delta</a:t>
            </a:r>
            <a:r>
              <a:rPr lang="tr-TR" sz="2200" i="1" dirty="0" smtClean="0"/>
              <a:t>	</a:t>
            </a:r>
            <a:r>
              <a:rPr lang="en-US" sz="2200" i="1" dirty="0" smtClean="0"/>
              <a:t> </a:t>
            </a:r>
            <a:r>
              <a:rPr lang="en-US" sz="2200" i="1" dirty="0" err="1"/>
              <a:t>Kappan</a:t>
            </a:r>
            <a:r>
              <a:rPr lang="en-US" sz="2200" i="1" dirty="0"/>
              <a:t>, 79(7</a:t>
            </a:r>
            <a:r>
              <a:rPr lang="en-US" sz="2200" dirty="0"/>
              <a:t>), 703-713</a:t>
            </a:r>
            <a:r>
              <a:rPr lang="en-US" sz="2200" dirty="0" smtClean="0"/>
              <a:t>.</a:t>
            </a:r>
            <a:endParaRPr lang="tr-TR" sz="2200" dirty="0" smtClean="0"/>
          </a:p>
          <a:p>
            <a:endParaRPr lang="tr-TR" dirty="0"/>
          </a:p>
          <a:p>
            <a:endParaRPr lang="tr-TR" dirty="0" smtClean="0"/>
          </a:p>
          <a:p>
            <a:endParaRPr lang="tr-TR" dirty="0"/>
          </a:p>
        </p:txBody>
      </p:sp>
    </p:spTree>
    <p:extLst>
      <p:ext uri="{BB962C8B-B14F-4D97-AF65-F5344CB8AC3E}">
        <p14:creationId xmlns:p14="http://schemas.microsoft.com/office/powerpoint/2010/main" val="2378970295"/>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21</TotalTime>
  <Words>408</Words>
  <Application>Microsoft Office PowerPoint</Application>
  <PresentationFormat>Geniş ekran</PresentationFormat>
  <Paragraphs>35</Paragraphs>
  <Slides>9</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9</vt:i4>
      </vt:variant>
    </vt:vector>
  </HeadingPairs>
  <TitlesOfParts>
    <vt:vector size="13" baseType="lpstr">
      <vt:lpstr>Arial</vt:lpstr>
      <vt:lpstr>Calibri</vt:lpstr>
      <vt:lpstr>Calibri Light</vt:lpstr>
      <vt:lpstr>Office Teması</vt:lpstr>
      <vt:lpstr>PowerPoint Sunusu</vt:lpstr>
      <vt:lpstr>Gerçek Yaşama Yönelik Durum Belirleme</vt:lpstr>
      <vt:lpstr>PowerPoint Sunusu</vt:lpstr>
      <vt:lpstr>Gerçek Yaşama Dayalı Durum Belirlemenin Özellikleri</vt:lpstr>
      <vt:lpstr>PowerPoint Sunusu</vt:lpstr>
      <vt:lpstr>PowerPoint Sunusu</vt:lpstr>
      <vt:lpstr>PowerPoint Sunusu</vt:lpstr>
      <vt:lpstr>PowerPoint Sunusu</vt:lpstr>
      <vt:lpstr>Kaynakça</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Ölçme ve Değerlendirmeye Genel Bakış*</dc:title>
  <dc:creator>Cigdem Yavuz</dc:creator>
  <cp:lastModifiedBy>TUGCE</cp:lastModifiedBy>
  <cp:revision>10</cp:revision>
  <dcterms:created xsi:type="dcterms:W3CDTF">2017-05-16T13:19:38Z</dcterms:created>
  <dcterms:modified xsi:type="dcterms:W3CDTF">2018-01-23T23:06:52Z</dcterms:modified>
</cp:coreProperties>
</file>