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3" r:id="rId2"/>
    <p:sldId id="340" r:id="rId3"/>
    <p:sldId id="357" r:id="rId4"/>
    <p:sldId id="359" r:id="rId5"/>
    <p:sldId id="341" r:id="rId6"/>
    <p:sldId id="342" r:id="rId7"/>
    <p:sldId id="343" r:id="rId8"/>
    <p:sldId id="344" r:id="rId9"/>
    <p:sldId id="345" r:id="rId10"/>
    <p:sldId id="346" r:id="rId11"/>
    <p:sldId id="347" r:id="rId12"/>
    <p:sldId id="348" r:id="rId13"/>
    <p:sldId id="349" r:id="rId14"/>
    <p:sldId id="350" r:id="rId15"/>
    <p:sldId id="351" r:id="rId16"/>
    <p:sldId id="352" r:id="rId17"/>
    <p:sldId id="353" r:id="rId18"/>
    <p:sldId id="354" r:id="rId19"/>
    <p:sldId id="355" r:id="rId20"/>
    <p:sldId id="356" r:id="rId21"/>
    <p:sldId id="31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5987"/>
    <a:srgbClr val="264885"/>
    <a:srgbClr val="284985"/>
    <a:srgbClr val="46303D"/>
    <a:srgbClr val="4472C4"/>
    <a:srgbClr val="E5C97C"/>
    <a:srgbClr val="F7BAA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2132" autoAdjust="0"/>
    <p:restoredTop sz="94660"/>
  </p:normalViewPr>
  <p:slideViewPr>
    <p:cSldViewPr snapToGrid="0">
      <p:cViewPr>
        <p:scale>
          <a:sx n="78" d="100"/>
          <a:sy n="78" d="100"/>
        </p:scale>
        <p:origin x="-1284"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84CB5887-FCFD-464C-9C67-771E78DA1569}" type="datetimeFigureOut">
              <a:rPr lang="tr-TR" smtClean="0"/>
              <a:pPr/>
              <a:t>09.05.2020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236FC1-3097-4839-ABE0-10A0A85FD27E}" type="slidenum">
              <a:rPr lang="tr-TR" smtClean="0"/>
              <a:pPr/>
              <a:t>‹#›</a:t>
            </a:fld>
            <a:endParaRPr lang="tr-TR"/>
          </a:p>
        </p:txBody>
      </p:sp>
    </p:spTree>
    <p:extLst>
      <p:ext uri="{BB962C8B-B14F-4D97-AF65-F5344CB8AC3E}">
        <p14:creationId xmlns:p14="http://schemas.microsoft.com/office/powerpoint/2010/main" xmlns="" val="1453806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4CB5887-FCFD-464C-9C67-771E78DA1569}" type="datetimeFigureOut">
              <a:rPr lang="tr-TR" smtClean="0"/>
              <a:pPr/>
              <a:t>09.05.2020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236FC1-3097-4839-ABE0-10A0A85FD27E}" type="slidenum">
              <a:rPr lang="tr-TR" smtClean="0"/>
              <a:pPr/>
              <a:t>‹#›</a:t>
            </a:fld>
            <a:endParaRPr lang="tr-TR"/>
          </a:p>
        </p:txBody>
      </p:sp>
    </p:spTree>
    <p:extLst>
      <p:ext uri="{BB962C8B-B14F-4D97-AF65-F5344CB8AC3E}">
        <p14:creationId xmlns:p14="http://schemas.microsoft.com/office/powerpoint/2010/main" xmlns="" val="1457279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4CB5887-FCFD-464C-9C67-771E78DA1569}" type="datetimeFigureOut">
              <a:rPr lang="tr-TR" smtClean="0"/>
              <a:pPr/>
              <a:t>09.05.2020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236FC1-3097-4839-ABE0-10A0A85FD27E}" type="slidenum">
              <a:rPr lang="tr-TR" smtClean="0"/>
              <a:pPr/>
              <a:t>‹#›</a:t>
            </a:fld>
            <a:endParaRPr lang="tr-TR"/>
          </a:p>
        </p:txBody>
      </p:sp>
    </p:spTree>
    <p:extLst>
      <p:ext uri="{BB962C8B-B14F-4D97-AF65-F5344CB8AC3E}">
        <p14:creationId xmlns:p14="http://schemas.microsoft.com/office/powerpoint/2010/main" xmlns="" val="1511244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4CB5887-FCFD-464C-9C67-771E78DA1569}" type="datetimeFigureOut">
              <a:rPr lang="tr-TR" smtClean="0"/>
              <a:pPr/>
              <a:t>09.05.2020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236FC1-3097-4839-ABE0-10A0A85FD27E}" type="slidenum">
              <a:rPr lang="tr-TR" smtClean="0"/>
              <a:pPr/>
              <a:t>‹#›</a:t>
            </a:fld>
            <a:endParaRPr lang="tr-TR"/>
          </a:p>
        </p:txBody>
      </p:sp>
    </p:spTree>
    <p:extLst>
      <p:ext uri="{BB962C8B-B14F-4D97-AF65-F5344CB8AC3E}">
        <p14:creationId xmlns:p14="http://schemas.microsoft.com/office/powerpoint/2010/main" xmlns="" val="2799394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84CB5887-FCFD-464C-9C67-771E78DA1569}" type="datetimeFigureOut">
              <a:rPr lang="tr-TR" smtClean="0"/>
              <a:pPr/>
              <a:t>09.05.2020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236FC1-3097-4839-ABE0-10A0A85FD27E}" type="slidenum">
              <a:rPr lang="tr-TR" smtClean="0"/>
              <a:pPr/>
              <a:t>‹#›</a:t>
            </a:fld>
            <a:endParaRPr lang="tr-TR"/>
          </a:p>
        </p:txBody>
      </p:sp>
    </p:spTree>
    <p:extLst>
      <p:ext uri="{BB962C8B-B14F-4D97-AF65-F5344CB8AC3E}">
        <p14:creationId xmlns:p14="http://schemas.microsoft.com/office/powerpoint/2010/main" xmlns="" val="4290120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4CB5887-FCFD-464C-9C67-771E78DA1569}" type="datetimeFigureOut">
              <a:rPr lang="tr-TR" smtClean="0"/>
              <a:pPr/>
              <a:t>09.05.2020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0236FC1-3097-4839-ABE0-10A0A85FD27E}" type="slidenum">
              <a:rPr lang="tr-TR" smtClean="0"/>
              <a:pPr/>
              <a:t>‹#›</a:t>
            </a:fld>
            <a:endParaRPr lang="tr-TR"/>
          </a:p>
        </p:txBody>
      </p:sp>
    </p:spTree>
    <p:extLst>
      <p:ext uri="{BB962C8B-B14F-4D97-AF65-F5344CB8AC3E}">
        <p14:creationId xmlns:p14="http://schemas.microsoft.com/office/powerpoint/2010/main" xmlns="" val="342509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29150"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4CB5887-FCFD-464C-9C67-771E78DA1569}" type="datetimeFigureOut">
              <a:rPr lang="tr-TR" smtClean="0"/>
              <a:pPr/>
              <a:t>09.05.2020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0236FC1-3097-4839-ABE0-10A0A85FD27E}" type="slidenum">
              <a:rPr lang="tr-TR" smtClean="0"/>
              <a:pPr/>
              <a:t>‹#›</a:t>
            </a:fld>
            <a:endParaRPr lang="tr-TR"/>
          </a:p>
        </p:txBody>
      </p:sp>
    </p:spTree>
    <p:extLst>
      <p:ext uri="{BB962C8B-B14F-4D97-AF65-F5344CB8AC3E}">
        <p14:creationId xmlns:p14="http://schemas.microsoft.com/office/powerpoint/2010/main" xmlns="" val="1384126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84CB5887-FCFD-464C-9C67-771E78DA1569}" type="datetimeFigureOut">
              <a:rPr lang="tr-TR" smtClean="0"/>
              <a:pPr/>
              <a:t>09.05.2020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0236FC1-3097-4839-ABE0-10A0A85FD27E}" type="slidenum">
              <a:rPr lang="tr-TR" smtClean="0"/>
              <a:pPr/>
              <a:t>‹#›</a:t>
            </a:fld>
            <a:endParaRPr lang="tr-TR"/>
          </a:p>
        </p:txBody>
      </p:sp>
    </p:spTree>
    <p:extLst>
      <p:ext uri="{BB962C8B-B14F-4D97-AF65-F5344CB8AC3E}">
        <p14:creationId xmlns:p14="http://schemas.microsoft.com/office/powerpoint/2010/main" xmlns="" val="1853704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CB5887-FCFD-464C-9C67-771E78DA1569}" type="datetimeFigureOut">
              <a:rPr lang="tr-TR" smtClean="0"/>
              <a:pPr/>
              <a:t>09.05.2020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0236FC1-3097-4839-ABE0-10A0A85FD27E}" type="slidenum">
              <a:rPr lang="tr-TR" smtClean="0"/>
              <a:pPr/>
              <a:t>‹#›</a:t>
            </a:fld>
            <a:endParaRPr lang="tr-TR"/>
          </a:p>
        </p:txBody>
      </p:sp>
    </p:spTree>
    <p:extLst>
      <p:ext uri="{BB962C8B-B14F-4D97-AF65-F5344CB8AC3E}">
        <p14:creationId xmlns:p14="http://schemas.microsoft.com/office/powerpoint/2010/main" xmlns="" val="3882353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4CB5887-FCFD-464C-9C67-771E78DA1569}" type="datetimeFigureOut">
              <a:rPr lang="tr-TR" smtClean="0"/>
              <a:pPr/>
              <a:t>09.05.2020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0236FC1-3097-4839-ABE0-10A0A85FD27E}" type="slidenum">
              <a:rPr lang="tr-TR" smtClean="0"/>
              <a:pPr/>
              <a:t>‹#›</a:t>
            </a:fld>
            <a:endParaRPr lang="tr-TR"/>
          </a:p>
        </p:txBody>
      </p:sp>
    </p:spTree>
    <p:extLst>
      <p:ext uri="{BB962C8B-B14F-4D97-AF65-F5344CB8AC3E}">
        <p14:creationId xmlns:p14="http://schemas.microsoft.com/office/powerpoint/2010/main" xmlns="" val="975728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4CB5887-FCFD-464C-9C67-771E78DA1569}" type="datetimeFigureOut">
              <a:rPr lang="tr-TR" smtClean="0"/>
              <a:pPr/>
              <a:t>09.05.2020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0236FC1-3097-4839-ABE0-10A0A85FD27E}" type="slidenum">
              <a:rPr lang="tr-TR" smtClean="0"/>
              <a:pPr/>
              <a:t>‹#›</a:t>
            </a:fld>
            <a:endParaRPr lang="tr-TR"/>
          </a:p>
        </p:txBody>
      </p:sp>
    </p:spTree>
    <p:extLst>
      <p:ext uri="{BB962C8B-B14F-4D97-AF65-F5344CB8AC3E}">
        <p14:creationId xmlns:p14="http://schemas.microsoft.com/office/powerpoint/2010/main" xmlns="" val="2963326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CB5887-FCFD-464C-9C67-771E78DA1569}" type="datetimeFigureOut">
              <a:rPr lang="tr-TR" smtClean="0"/>
              <a:pPr/>
              <a:t>09.05.2020</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236FC1-3097-4839-ABE0-10A0A85FD27E}" type="slidenum">
              <a:rPr lang="tr-TR" smtClean="0"/>
              <a:pPr/>
              <a:t>‹#›</a:t>
            </a:fld>
            <a:endParaRPr lang="tr-TR"/>
          </a:p>
        </p:txBody>
      </p:sp>
    </p:spTree>
    <p:extLst>
      <p:ext uri="{BB962C8B-B14F-4D97-AF65-F5344CB8AC3E}">
        <p14:creationId xmlns:p14="http://schemas.microsoft.com/office/powerpoint/2010/main" xmlns="" val="4117997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175F02C-2C1A-43B8-9694-1B4E63A01B58}"/>
              </a:ext>
            </a:extLst>
          </p:cNvPr>
          <p:cNvSpPr>
            <a:spLocks noGrp="1"/>
          </p:cNvSpPr>
          <p:nvPr>
            <p:ph type="ctrTitle"/>
          </p:nvPr>
        </p:nvSpPr>
        <p:spPr/>
        <p:txBody>
          <a:bodyPr/>
          <a:lstStyle/>
          <a:p>
            <a:endParaRPr lang="tr-TR" dirty="0"/>
          </a:p>
        </p:txBody>
      </p:sp>
      <p:sp>
        <p:nvSpPr>
          <p:cNvPr id="3" name="Alt Başlık 2">
            <a:extLst>
              <a:ext uri="{FF2B5EF4-FFF2-40B4-BE49-F238E27FC236}">
                <a16:creationId xmlns:a16="http://schemas.microsoft.com/office/drawing/2014/main" xmlns="" id="{96AE9BC3-0CC0-4A0F-B24E-912C2DF14FE0}"/>
              </a:ext>
            </a:extLst>
          </p:cNvPr>
          <p:cNvSpPr>
            <a:spLocks noGrp="1"/>
          </p:cNvSpPr>
          <p:nvPr>
            <p:ph type="subTitle" idx="1"/>
          </p:nvPr>
        </p:nvSpPr>
        <p:spPr/>
        <p:txBody>
          <a:bodyPr/>
          <a:lstStyle/>
          <a:p>
            <a:endParaRPr lang="tr-TR" dirty="0"/>
          </a:p>
        </p:txBody>
      </p:sp>
      <p:pic>
        <p:nvPicPr>
          <p:cNvPr id="5" name="Resim 4">
            <a:extLst>
              <a:ext uri="{FF2B5EF4-FFF2-40B4-BE49-F238E27FC236}">
                <a16:creationId xmlns:a16="http://schemas.microsoft.com/office/drawing/2014/main" xmlns="" id="{58664E91-214B-4108-9C07-58134515D73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84428"/>
          </a:xfrm>
          <a:prstGeom prst="rect">
            <a:avLst/>
          </a:prstGeom>
        </p:spPr>
      </p:pic>
      <p:sp>
        <p:nvSpPr>
          <p:cNvPr id="6" name="Metin kutusu 5">
            <a:extLst>
              <a:ext uri="{FF2B5EF4-FFF2-40B4-BE49-F238E27FC236}">
                <a16:creationId xmlns:a16="http://schemas.microsoft.com/office/drawing/2014/main" xmlns="" id="{28946024-8278-47B2-BD73-25DC82C4D113}"/>
              </a:ext>
            </a:extLst>
          </p:cNvPr>
          <p:cNvSpPr txBox="1"/>
          <p:nvPr/>
        </p:nvSpPr>
        <p:spPr>
          <a:xfrm>
            <a:off x="433758" y="1568722"/>
            <a:ext cx="8276561" cy="1077218"/>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a:ln>
                  <a:noFill/>
                </a:ln>
                <a:solidFill>
                  <a:srgbClr val="284985"/>
                </a:solidFill>
                <a:effectLst/>
                <a:uLnTx/>
                <a:uFillTx/>
                <a:latin typeface="Ubuntu" panose="020B0504030602030204" pitchFamily="34" charset="0"/>
                <a:ea typeface="+mn-ea"/>
                <a:cs typeface="+mn-cs"/>
              </a:rPr>
              <a:t>ARAMA KURTARMA DERSİ</a:t>
            </a:r>
            <a:r>
              <a:rPr kumimoji="0" lang="tr-TR" sz="2800" b="1" i="0" u="none" strike="noStrike" kern="1200" cap="none" spc="0" normalizeH="0" baseline="0" noProof="0" dirty="0">
                <a:ln>
                  <a:noFill/>
                </a:ln>
                <a:solidFill>
                  <a:srgbClr val="122833"/>
                </a:solidFill>
                <a:effectLst/>
                <a:uLnTx/>
                <a:uFillTx/>
                <a:latin typeface="Ubuntu" panose="020B0504030602030204" pitchFamily="34" charset="0"/>
                <a:ea typeface="+mn-ea"/>
                <a:cs typeface="+mn-cs"/>
              </a:rPr>
              <a:t/>
            </a:r>
            <a:br>
              <a:rPr kumimoji="0" lang="tr-TR" sz="2800" b="1" i="0" u="none" strike="noStrike" kern="1200" cap="none" spc="0" normalizeH="0" baseline="0" noProof="0" dirty="0">
                <a:ln>
                  <a:noFill/>
                </a:ln>
                <a:solidFill>
                  <a:srgbClr val="122833"/>
                </a:solidFill>
                <a:effectLst/>
                <a:uLnTx/>
                <a:uFillTx/>
                <a:latin typeface="Ubuntu" panose="020B0504030602030204" pitchFamily="34" charset="0"/>
                <a:ea typeface="+mn-ea"/>
                <a:cs typeface="+mn-cs"/>
              </a:rPr>
            </a:br>
            <a:r>
              <a:rPr kumimoji="0" lang="tr-TR" sz="2800" b="1" i="0" u="none" strike="noStrike" kern="1200" cap="none" spc="0" normalizeH="0" baseline="0" noProof="0" dirty="0">
                <a:ln>
                  <a:noFill/>
                </a:ln>
                <a:solidFill>
                  <a:srgbClr val="4472C4"/>
                </a:solidFill>
                <a:effectLst/>
                <a:uLnTx/>
                <a:uFillTx/>
                <a:latin typeface="Ubuntu" panose="020B0504030602030204" pitchFamily="34" charset="0"/>
                <a:ea typeface="+mn-ea"/>
                <a:cs typeface="+mn-cs"/>
              </a:rPr>
              <a:t>ÜNİTE 1: </a:t>
            </a:r>
            <a:r>
              <a:rPr lang="tr-TR" sz="3200" dirty="0">
                <a:solidFill>
                  <a:srgbClr val="FF0000"/>
                </a:solidFill>
                <a:latin typeface="Ubuntu" panose="020B0504030602030204" pitchFamily="34" charset="0"/>
              </a:rPr>
              <a:t>Hasar Tespit Edilmesi ve Sınıflandırılması</a:t>
            </a:r>
            <a:endParaRPr kumimoji="0" lang="tr-TR" sz="3200" b="0" i="0" u="none" strike="noStrike" kern="1200" cap="none" spc="0" normalizeH="0" baseline="0" noProof="0" dirty="0">
              <a:ln>
                <a:noFill/>
              </a:ln>
              <a:solidFill>
                <a:srgbClr val="FF0000"/>
              </a:solidFill>
              <a:effectLst/>
              <a:uLnTx/>
              <a:uFillTx/>
              <a:latin typeface="Ubuntu" panose="020B0504030602030204" pitchFamily="34" charset="0"/>
              <a:ea typeface="+mn-ea"/>
              <a:cs typeface="+mn-cs"/>
            </a:endParaRPr>
          </a:p>
        </p:txBody>
      </p:sp>
      <p:sp>
        <p:nvSpPr>
          <p:cNvPr id="7" name="Metin kutusu 6">
            <a:extLst>
              <a:ext uri="{FF2B5EF4-FFF2-40B4-BE49-F238E27FC236}">
                <a16:creationId xmlns:a16="http://schemas.microsoft.com/office/drawing/2014/main" xmlns="" id="{7E812DC6-D3F4-4C52-B8A5-345CF8A063DD}"/>
              </a:ext>
            </a:extLst>
          </p:cNvPr>
          <p:cNvSpPr txBox="1"/>
          <p:nvPr/>
        </p:nvSpPr>
        <p:spPr>
          <a:xfrm>
            <a:off x="2945241" y="5043878"/>
            <a:ext cx="3253522" cy="515526"/>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b="1" i="0" u="none" strike="noStrike" kern="1200" cap="none" spc="0" normalizeH="0" baseline="0" noProof="0" dirty="0" err="1">
                <a:ln>
                  <a:noFill/>
                </a:ln>
                <a:solidFill>
                  <a:prstClr val="white"/>
                </a:solidFill>
                <a:effectLst/>
                <a:uLnTx/>
                <a:uFillTx/>
                <a:latin typeface="Ubuntu" panose="020B0504030602030204" pitchFamily="34" charset="0"/>
                <a:ea typeface="+mn-ea"/>
                <a:cs typeface="+mn-cs"/>
              </a:rPr>
              <a:t>Öğr</a:t>
            </a:r>
            <a:r>
              <a:rPr kumimoji="0" lang="tr-TR" b="1"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 Gör. Murat GÖROĞLU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95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mgoroglu@ankara.edu.tr</a:t>
            </a:r>
          </a:p>
        </p:txBody>
      </p:sp>
      <p:sp>
        <p:nvSpPr>
          <p:cNvPr id="8" name="Metin kutusu 7">
            <a:extLst>
              <a:ext uri="{FF2B5EF4-FFF2-40B4-BE49-F238E27FC236}">
                <a16:creationId xmlns:a16="http://schemas.microsoft.com/office/drawing/2014/main" xmlns="" id="{021AAF24-7604-4FDC-B97A-F5758A4D5FEF}"/>
              </a:ext>
            </a:extLst>
          </p:cNvPr>
          <p:cNvSpPr txBox="1"/>
          <p:nvPr/>
        </p:nvSpPr>
        <p:spPr>
          <a:xfrm>
            <a:off x="1" y="6454295"/>
            <a:ext cx="9144000" cy="246221"/>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white">
                    <a:lumMod val="65000"/>
                  </a:prstClr>
                </a:solidFill>
                <a:effectLst/>
                <a:uLnTx/>
                <a:uFillTx/>
                <a:latin typeface="Calibri" panose="020F0502020204030204"/>
                <a:ea typeface="Cambria" panose="02040503050406030204" pitchFamily="18" charset="0"/>
                <a:cs typeface="+mn-cs"/>
              </a:rPr>
              <a:t>Güz 2020 ·  SINIF · </a:t>
            </a:r>
            <a:r>
              <a:rPr lang="tr-TR" sz="1000" dirty="0">
                <a:solidFill>
                  <a:prstClr val="white">
                    <a:lumMod val="65000"/>
                  </a:prstClr>
                </a:solidFill>
                <a:latin typeface="Calibri" panose="020F0502020204030204"/>
                <a:ea typeface="Cambria" panose="02040503050406030204" pitchFamily="18" charset="0"/>
              </a:rPr>
              <a:t>GÜN</a:t>
            </a:r>
            <a:r>
              <a:rPr kumimoji="0" lang="tr-TR" sz="1000" b="0" i="0" u="none" strike="noStrike" kern="1200" cap="none" spc="0" normalizeH="0" baseline="0" noProof="0" dirty="0">
                <a:ln>
                  <a:noFill/>
                </a:ln>
                <a:solidFill>
                  <a:prstClr val="white">
                    <a:lumMod val="65000"/>
                  </a:prstClr>
                </a:solidFill>
                <a:effectLst/>
                <a:uLnTx/>
                <a:uFillTx/>
                <a:latin typeface="Calibri" panose="020F0502020204030204"/>
                <a:ea typeface="Cambria" panose="02040503050406030204" pitchFamily="18" charset="0"/>
                <a:cs typeface="+mn-cs"/>
              </a:rPr>
              <a:t> · SAAT - </a:t>
            </a:r>
            <a:r>
              <a:rPr lang="tr-TR" sz="1000" dirty="0">
                <a:solidFill>
                  <a:prstClr val="white">
                    <a:lumMod val="65000"/>
                  </a:prstClr>
                </a:solidFill>
                <a:latin typeface="Calibri" panose="020F0502020204030204"/>
                <a:ea typeface="Cambria" panose="02040503050406030204" pitchFamily="18" charset="0"/>
              </a:rPr>
              <a:t>SAAT</a:t>
            </a:r>
            <a:r>
              <a:rPr kumimoji="0" lang="tr-TR" sz="1000" b="0" i="0" u="none" strike="noStrike" kern="1200" cap="none" spc="0" normalizeH="0" baseline="0" noProof="0" dirty="0">
                <a:ln>
                  <a:noFill/>
                </a:ln>
                <a:solidFill>
                  <a:prstClr val="white">
                    <a:lumMod val="65000"/>
                  </a:prstClr>
                </a:solidFill>
                <a:effectLst/>
                <a:uLnTx/>
                <a:uFillTx/>
                <a:latin typeface="Calibri" panose="020F0502020204030204"/>
                <a:ea typeface="Cambria" panose="02040503050406030204" pitchFamily="18" charset="0"/>
                <a:cs typeface="+mn-cs"/>
              </a:rPr>
              <a:t>                                                                                                                                                                            Beypazarı Meslek Yüksekokulu</a:t>
            </a:r>
            <a:endParaRPr kumimoji="0" lang="tr-TR" sz="1000" b="1" i="0" u="none" strike="noStrike" kern="1200" cap="none" spc="0" normalizeH="0" baseline="0" noProof="0" dirty="0">
              <a:ln>
                <a:noFill/>
              </a:ln>
              <a:solidFill>
                <a:prstClr val="white">
                  <a:lumMod val="65000"/>
                </a:prstClr>
              </a:solidFill>
              <a:effectLst/>
              <a:uLnTx/>
              <a:uFillTx/>
              <a:latin typeface="Calibri" panose="020F0502020204030204"/>
              <a:ea typeface="Cambria" panose="02040503050406030204" pitchFamily="18" charset="0"/>
              <a:cs typeface="Courier New" panose="02070309020205020404" pitchFamily="49" charset="0"/>
            </a:endParaRPr>
          </a:p>
        </p:txBody>
      </p:sp>
    </p:spTree>
    <p:extLst>
      <p:ext uri="{BB962C8B-B14F-4D97-AF65-F5344CB8AC3E}">
        <p14:creationId xmlns:p14="http://schemas.microsoft.com/office/powerpoint/2010/main" xmlns="" val="754272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4718151"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Hasar Tespit Edilmesi ve Sınıflandırılması</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a16="http://schemas.microsoft.com/office/drawing/2014/main" xmlns="" id="{F53A05C0-84DF-4BDA-8B18-686892AE3790}"/>
              </a:ext>
            </a:extLst>
          </p:cNvPr>
          <p:cNvSpPr txBox="1"/>
          <p:nvPr/>
        </p:nvSpPr>
        <p:spPr>
          <a:xfrm>
            <a:off x="-1" y="625855"/>
            <a:ext cx="9143999" cy="1877437"/>
          </a:xfrm>
          <a:prstGeom prst="rect">
            <a:avLst/>
          </a:prstGeom>
          <a:noFill/>
        </p:spPr>
        <p:txBody>
          <a:bodyPr wrap="square" rtlCol="0">
            <a:spAutoFit/>
          </a:bodyPr>
          <a:lstStyle/>
          <a:p>
            <a:endParaRPr lang="tr-TR" sz="2400" dirty="0">
              <a:solidFill>
                <a:srgbClr val="3E5987"/>
              </a:solidFill>
            </a:endParaRPr>
          </a:p>
          <a:p>
            <a:endParaRPr lang="tr-TR" sz="2000"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sp>
        <p:nvSpPr>
          <p:cNvPr id="8" name="Text Box 5">
            <a:extLst>
              <a:ext uri="{FF2B5EF4-FFF2-40B4-BE49-F238E27FC236}">
                <a16:creationId xmlns:a16="http://schemas.microsoft.com/office/drawing/2014/main" xmlns="" id="{E0669491-1854-46E6-85F8-4013A512AA1F}"/>
              </a:ext>
            </a:extLst>
          </p:cNvPr>
          <p:cNvSpPr txBox="1">
            <a:spLocks noChangeArrowheads="1"/>
          </p:cNvSpPr>
          <p:nvPr/>
        </p:nvSpPr>
        <p:spPr bwMode="auto">
          <a:xfrm>
            <a:off x="3339306" y="1716352"/>
            <a:ext cx="2073275" cy="430213"/>
          </a:xfrm>
          <a:prstGeom prst="rect">
            <a:avLst/>
          </a:prstGeom>
          <a:solidFill>
            <a:srgbClr val="EF1F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tr-TR" altLang="tr-TR" sz="2200" b="1" dirty="0">
                <a:solidFill>
                  <a:srgbClr val="002060"/>
                </a:solidFill>
              </a:rPr>
              <a:t>AĞIR</a:t>
            </a:r>
            <a:endParaRPr lang="en-US" altLang="tr-TR" sz="2200" dirty="0">
              <a:solidFill>
                <a:srgbClr val="002060"/>
              </a:solidFill>
            </a:endParaRPr>
          </a:p>
        </p:txBody>
      </p:sp>
      <p:sp>
        <p:nvSpPr>
          <p:cNvPr id="9" name="Rectangle 10">
            <a:extLst>
              <a:ext uri="{FF2B5EF4-FFF2-40B4-BE49-F238E27FC236}">
                <a16:creationId xmlns:a16="http://schemas.microsoft.com/office/drawing/2014/main" xmlns="" id="{841B40EE-E74A-4D2E-996D-1E5845606691}"/>
              </a:ext>
            </a:extLst>
          </p:cNvPr>
          <p:cNvSpPr>
            <a:spLocks noChangeArrowheads="1"/>
          </p:cNvSpPr>
          <p:nvPr/>
        </p:nvSpPr>
        <p:spPr bwMode="auto">
          <a:xfrm>
            <a:off x="1252537" y="694982"/>
            <a:ext cx="7262813" cy="646112"/>
          </a:xfrm>
          <a:prstGeom prst="rect">
            <a:avLst/>
          </a:prstGeom>
          <a:noFill/>
          <a:ln w="9525" algn="ctr">
            <a:noFill/>
            <a:miter lim="800000"/>
            <a:headEnd/>
            <a:tailEnd/>
          </a:ln>
          <a:effectLst/>
        </p:spPr>
        <p:txBody>
          <a:bodyPr wrap="none">
            <a:spAutoFit/>
          </a:bodyPr>
          <a:lstStyle/>
          <a:p>
            <a:pPr>
              <a:defRPr/>
            </a:pPr>
            <a:r>
              <a:rPr lang="tr-TR" dirty="0">
                <a:solidFill>
                  <a:srgbClr val="9900CC"/>
                </a:solidFill>
                <a:effectLst>
                  <a:outerShdw blurRad="38100" dist="38100" dir="2700000" algn="tl">
                    <a:srgbClr val="FFFFFF"/>
                  </a:outerShdw>
                </a:effectLst>
                <a:latin typeface="Arial" charset="0"/>
                <a:cs typeface="Arial" charset="0"/>
              </a:rPr>
              <a:t>   </a:t>
            </a:r>
            <a:r>
              <a:rPr lang="en-US" dirty="0">
                <a:solidFill>
                  <a:schemeClr val="tx2"/>
                </a:solidFill>
                <a:effectLst>
                  <a:outerShdw blurRad="38100" dist="38100" dir="2700000" algn="tl">
                    <a:srgbClr val="FFFFFF"/>
                  </a:outerShdw>
                </a:effectLst>
                <a:latin typeface="Arial" charset="0"/>
                <a:cs typeface="Arial" charset="0"/>
              </a:rPr>
              <a:t> </a:t>
            </a:r>
            <a:r>
              <a:rPr lang="tr-TR" dirty="0">
                <a:solidFill>
                  <a:schemeClr val="tx2"/>
                </a:solidFill>
                <a:effectLst>
                  <a:outerShdw blurRad="38100" dist="38100" dir="2700000" algn="tl">
                    <a:srgbClr val="FFFFFF"/>
                  </a:outerShdw>
                </a:effectLst>
                <a:latin typeface="Arial" charset="0"/>
                <a:cs typeface="Arial" charset="0"/>
              </a:rPr>
              <a:t>betonarme yapı  ezilmiş çekirdek beton , yamulmuş düşey demirler</a:t>
            </a:r>
          </a:p>
          <a:p>
            <a:pPr>
              <a:defRPr/>
            </a:pPr>
            <a:r>
              <a:rPr lang="tr-TR" dirty="0">
                <a:solidFill>
                  <a:schemeClr val="tx2"/>
                </a:solidFill>
                <a:effectLst>
                  <a:outerShdw blurRad="38100" dist="38100" dir="2700000" algn="tl">
                    <a:srgbClr val="FFFFFF"/>
                  </a:outerShdw>
                </a:effectLst>
                <a:latin typeface="Arial" charset="0"/>
                <a:cs typeface="Arial" charset="0"/>
              </a:rPr>
              <a:t>			Hasar seviyesi </a:t>
            </a:r>
          </a:p>
        </p:txBody>
      </p:sp>
      <p:pic>
        <p:nvPicPr>
          <p:cNvPr id="11" name="Picture 17">
            <a:extLst>
              <a:ext uri="{FF2B5EF4-FFF2-40B4-BE49-F238E27FC236}">
                <a16:creationId xmlns:a16="http://schemas.microsoft.com/office/drawing/2014/main" xmlns="" id="{298FB0CB-7CDD-42B8-857C-73937F305930}"/>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435893" y="2298965"/>
            <a:ext cx="5881688" cy="4233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Metin kutusu 12">
            <a:extLst>
              <a:ext uri="{FF2B5EF4-FFF2-40B4-BE49-F238E27FC236}">
                <a16:creationId xmlns:a16="http://schemas.microsoft.com/office/drawing/2014/main" xmlns="" id="{974DC2CD-75B2-4279-A783-DEB83AB1BFDF}"/>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Tree>
    <p:extLst>
      <p:ext uri="{BB962C8B-B14F-4D97-AF65-F5344CB8AC3E}">
        <p14:creationId xmlns:p14="http://schemas.microsoft.com/office/powerpoint/2010/main" xmlns="" val="69391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2000"/>
                                  </p:stCondLst>
                                  <p:childTnLst>
                                    <p:set>
                                      <p:cBhvr>
                                        <p:cTn id="6" dur="1" fill="hold">
                                          <p:stCondLst>
                                            <p:cond delay="0"/>
                                          </p:stCondLst>
                                        </p:cTn>
                                        <p:tgtEl>
                                          <p:spTgt spid="8"/>
                                        </p:tgtEl>
                                        <p:attrNameLst>
                                          <p:attrName>style.visibility</p:attrName>
                                        </p:attrNameLst>
                                      </p:cBhvr>
                                      <p:to>
                                        <p:strVal val="visible"/>
                                      </p:to>
                                    </p:set>
                                    <p:animEffect transition="in" filter="slide(fromTop)">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Explosio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4718151"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Hasar Tespit Edilmesi ve Sınıflandırılması</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a16="http://schemas.microsoft.com/office/drawing/2014/main" xmlns="" id="{F53A05C0-84DF-4BDA-8B18-686892AE3790}"/>
              </a:ext>
            </a:extLst>
          </p:cNvPr>
          <p:cNvSpPr txBox="1"/>
          <p:nvPr/>
        </p:nvSpPr>
        <p:spPr>
          <a:xfrm>
            <a:off x="-1" y="625855"/>
            <a:ext cx="9143999" cy="1877437"/>
          </a:xfrm>
          <a:prstGeom prst="rect">
            <a:avLst/>
          </a:prstGeom>
          <a:noFill/>
        </p:spPr>
        <p:txBody>
          <a:bodyPr wrap="square" rtlCol="0">
            <a:spAutoFit/>
          </a:bodyPr>
          <a:lstStyle/>
          <a:p>
            <a:endParaRPr lang="tr-TR" sz="2400" dirty="0">
              <a:solidFill>
                <a:srgbClr val="3E5987"/>
              </a:solidFill>
            </a:endParaRPr>
          </a:p>
          <a:p>
            <a:endParaRPr lang="tr-TR" sz="2000"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pic>
        <p:nvPicPr>
          <p:cNvPr id="8" name="Picture 8">
            <a:extLst>
              <a:ext uri="{FF2B5EF4-FFF2-40B4-BE49-F238E27FC236}">
                <a16:creationId xmlns:a16="http://schemas.microsoft.com/office/drawing/2014/main" xmlns="" id="{C3C3940C-F504-4B37-AAA6-136DB0DF065A}"/>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l="12698"/>
          <a:stretch>
            <a:fillRect/>
          </a:stretch>
        </p:blipFill>
        <p:spPr bwMode="auto">
          <a:xfrm>
            <a:off x="1910556" y="2884533"/>
            <a:ext cx="5324475" cy="3789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 name="Group 9">
            <a:extLst>
              <a:ext uri="{FF2B5EF4-FFF2-40B4-BE49-F238E27FC236}">
                <a16:creationId xmlns:a16="http://schemas.microsoft.com/office/drawing/2014/main" xmlns="" id="{445D6DB8-47A9-4948-B045-F2AD62C5507A}"/>
              </a:ext>
            </a:extLst>
          </p:cNvPr>
          <p:cNvGrpSpPr>
            <a:grpSpLocks/>
          </p:cNvGrpSpPr>
          <p:nvPr/>
        </p:nvGrpSpPr>
        <p:grpSpPr bwMode="auto">
          <a:xfrm>
            <a:off x="2405856" y="3978320"/>
            <a:ext cx="1600200" cy="1066800"/>
            <a:chOff x="1392" y="3408"/>
            <a:chExt cx="1008" cy="672"/>
          </a:xfrm>
        </p:grpSpPr>
        <p:sp>
          <p:nvSpPr>
            <p:cNvPr id="11" name="AutoShape 10">
              <a:extLst>
                <a:ext uri="{FF2B5EF4-FFF2-40B4-BE49-F238E27FC236}">
                  <a16:creationId xmlns:a16="http://schemas.microsoft.com/office/drawing/2014/main" xmlns="" id="{09ABDC55-7B35-43F0-B4CA-ADAA94095AEF}"/>
                </a:ext>
              </a:extLst>
            </p:cNvPr>
            <p:cNvSpPr>
              <a:spLocks noChangeArrowheads="1"/>
            </p:cNvSpPr>
            <p:nvPr/>
          </p:nvSpPr>
          <p:spPr bwMode="auto">
            <a:xfrm>
              <a:off x="1392" y="3408"/>
              <a:ext cx="1008" cy="288"/>
            </a:xfrm>
            <a:prstGeom prst="rightArrow">
              <a:avLst>
                <a:gd name="adj1" fmla="val 50000"/>
                <a:gd name="adj2" fmla="val 87500"/>
              </a:avLst>
            </a:prstGeom>
            <a:solidFill>
              <a:srgbClr val="FFCC18"/>
            </a:solidFill>
            <a:ln w="9525">
              <a:solidFill>
                <a:srgbClr val="FFCC18"/>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tr-TR" altLang="tr-TR" sz="2400">
                <a:solidFill>
                  <a:schemeClr val="tx2"/>
                </a:solidFill>
                <a:latin typeface="Palatino" pitchFamily="18" charset="0"/>
              </a:endParaRPr>
            </a:p>
          </p:txBody>
        </p:sp>
        <p:sp>
          <p:nvSpPr>
            <p:cNvPr id="13" name="AutoShape 11">
              <a:extLst>
                <a:ext uri="{FF2B5EF4-FFF2-40B4-BE49-F238E27FC236}">
                  <a16:creationId xmlns:a16="http://schemas.microsoft.com/office/drawing/2014/main" xmlns="" id="{C8BEB01A-AED9-4595-9C96-4E5D1E63524D}"/>
                </a:ext>
              </a:extLst>
            </p:cNvPr>
            <p:cNvSpPr>
              <a:spLocks noChangeArrowheads="1"/>
            </p:cNvSpPr>
            <p:nvPr/>
          </p:nvSpPr>
          <p:spPr bwMode="auto">
            <a:xfrm>
              <a:off x="1392" y="3744"/>
              <a:ext cx="1008" cy="336"/>
            </a:xfrm>
            <a:prstGeom prst="rightArrow">
              <a:avLst>
                <a:gd name="adj1" fmla="val 50000"/>
                <a:gd name="adj2" fmla="val 75000"/>
              </a:avLst>
            </a:prstGeom>
            <a:solidFill>
              <a:srgbClr val="EF1F1D"/>
            </a:solidFill>
            <a:ln w="9525">
              <a:solidFill>
                <a:srgbClr val="EF1F1D"/>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3600">
                <a:solidFill>
                  <a:srgbClr val="FF9900"/>
                </a:solidFill>
              </a:endParaRPr>
            </a:p>
          </p:txBody>
        </p:sp>
      </p:grpSp>
      <p:sp>
        <p:nvSpPr>
          <p:cNvPr id="14" name="Text Box 12">
            <a:extLst>
              <a:ext uri="{FF2B5EF4-FFF2-40B4-BE49-F238E27FC236}">
                <a16:creationId xmlns:a16="http://schemas.microsoft.com/office/drawing/2014/main" xmlns="" id="{03A6B45F-7E60-438D-A596-7B90D69F8DB9}"/>
              </a:ext>
            </a:extLst>
          </p:cNvPr>
          <p:cNvSpPr txBox="1">
            <a:spLocks noChangeArrowheads="1"/>
          </p:cNvSpPr>
          <p:nvPr/>
        </p:nvSpPr>
        <p:spPr bwMode="auto">
          <a:xfrm>
            <a:off x="1442243" y="2017758"/>
            <a:ext cx="3200400" cy="769937"/>
          </a:xfrm>
          <a:prstGeom prst="rect">
            <a:avLst/>
          </a:prstGeom>
          <a:solidFill>
            <a:srgbClr val="EF1F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tr-TR" altLang="tr-TR" sz="2200" b="1" dirty="0">
                <a:solidFill>
                  <a:srgbClr val="002060"/>
                </a:solidFill>
              </a:rPr>
              <a:t>AĞIR</a:t>
            </a:r>
            <a:endParaRPr lang="en-US" altLang="tr-TR" sz="2200" b="1" dirty="0">
              <a:solidFill>
                <a:srgbClr val="002060"/>
              </a:solidFill>
            </a:endParaRPr>
          </a:p>
          <a:p>
            <a:pPr algn="ctr">
              <a:spcBef>
                <a:spcPct val="0"/>
              </a:spcBef>
              <a:buFontTx/>
              <a:buNone/>
            </a:pPr>
            <a:r>
              <a:rPr lang="en-US" altLang="tr-TR" sz="2200" b="1" dirty="0">
                <a:solidFill>
                  <a:srgbClr val="002060"/>
                </a:solidFill>
              </a:rPr>
              <a:t>(</a:t>
            </a:r>
            <a:r>
              <a:rPr lang="tr-TR" altLang="tr-TR" sz="2200" b="1" dirty="0">
                <a:solidFill>
                  <a:srgbClr val="002060"/>
                </a:solidFill>
              </a:rPr>
              <a:t>Genel ise</a:t>
            </a:r>
            <a:r>
              <a:rPr lang="en-US" altLang="tr-TR" sz="2200" b="1" dirty="0">
                <a:solidFill>
                  <a:srgbClr val="002060"/>
                </a:solidFill>
              </a:rPr>
              <a:t>)</a:t>
            </a:r>
            <a:endParaRPr lang="en-US" altLang="tr-TR" sz="2200" dirty="0">
              <a:solidFill>
                <a:srgbClr val="002060"/>
              </a:solidFill>
            </a:endParaRPr>
          </a:p>
        </p:txBody>
      </p:sp>
      <p:sp>
        <p:nvSpPr>
          <p:cNvPr id="15" name="Text Box 13">
            <a:extLst>
              <a:ext uri="{FF2B5EF4-FFF2-40B4-BE49-F238E27FC236}">
                <a16:creationId xmlns:a16="http://schemas.microsoft.com/office/drawing/2014/main" xmlns="" id="{46FE4C2B-303C-4967-A95D-F529F2A6C4A6}"/>
              </a:ext>
            </a:extLst>
          </p:cNvPr>
          <p:cNvSpPr txBox="1">
            <a:spLocks noChangeArrowheads="1"/>
          </p:cNvSpPr>
          <p:nvPr/>
        </p:nvSpPr>
        <p:spPr bwMode="auto">
          <a:xfrm>
            <a:off x="4734718" y="2017758"/>
            <a:ext cx="3200400" cy="769937"/>
          </a:xfrm>
          <a:prstGeom prst="rect">
            <a:avLst/>
          </a:prstGeom>
          <a:solidFill>
            <a:srgbClr val="FFCC1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tr-TR" altLang="tr-TR" sz="2200" b="1">
                <a:solidFill>
                  <a:srgbClr val="002060"/>
                </a:solidFill>
              </a:rPr>
              <a:t>ORTA</a:t>
            </a:r>
            <a:endParaRPr lang="en-US" altLang="tr-TR" sz="2200" b="1">
              <a:solidFill>
                <a:srgbClr val="002060"/>
              </a:solidFill>
            </a:endParaRPr>
          </a:p>
          <a:p>
            <a:pPr algn="ctr">
              <a:spcBef>
                <a:spcPct val="0"/>
              </a:spcBef>
              <a:buFontTx/>
              <a:buNone/>
            </a:pPr>
            <a:r>
              <a:rPr lang="en-US" altLang="tr-TR" sz="2200" b="1">
                <a:solidFill>
                  <a:srgbClr val="002060"/>
                </a:solidFill>
              </a:rPr>
              <a:t>(</a:t>
            </a:r>
            <a:r>
              <a:rPr lang="tr-TR" altLang="tr-TR" sz="2200" b="1">
                <a:solidFill>
                  <a:srgbClr val="002060"/>
                </a:solidFill>
              </a:rPr>
              <a:t>Kısmi ise</a:t>
            </a:r>
            <a:r>
              <a:rPr lang="en-US" altLang="tr-TR" sz="2200" b="1">
                <a:solidFill>
                  <a:srgbClr val="002060"/>
                </a:solidFill>
              </a:rPr>
              <a:t>)</a:t>
            </a:r>
            <a:endParaRPr lang="en-US" altLang="tr-TR" sz="2200">
              <a:solidFill>
                <a:srgbClr val="002060"/>
              </a:solidFill>
            </a:endParaRPr>
          </a:p>
        </p:txBody>
      </p:sp>
      <p:sp>
        <p:nvSpPr>
          <p:cNvPr id="16" name="Rectangle 15">
            <a:extLst>
              <a:ext uri="{FF2B5EF4-FFF2-40B4-BE49-F238E27FC236}">
                <a16:creationId xmlns:a16="http://schemas.microsoft.com/office/drawing/2014/main" xmlns="" id="{EA1FD335-87CB-4B93-A672-A6BF3B656C83}"/>
              </a:ext>
            </a:extLst>
          </p:cNvPr>
          <p:cNvSpPr>
            <a:spLocks noChangeArrowheads="1"/>
          </p:cNvSpPr>
          <p:nvPr/>
        </p:nvSpPr>
        <p:spPr bwMode="auto">
          <a:xfrm>
            <a:off x="3042443" y="1511345"/>
            <a:ext cx="36576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tr-TR" altLang="tr-TR" sz="2200" b="1">
                <a:solidFill>
                  <a:schemeClr val="hlink"/>
                </a:solidFill>
                <a:latin typeface="Times New Roman" panose="02020603050405020304" pitchFamily="18" charset="0"/>
                <a:cs typeface="Times New Roman" panose="02020603050405020304" pitchFamily="18" charset="0"/>
              </a:rPr>
              <a:t>KISMİ Mİ GENEL Mİ</a:t>
            </a:r>
            <a:r>
              <a:rPr lang="en-US" altLang="tr-TR" sz="2200" b="1">
                <a:solidFill>
                  <a:schemeClr val="hlink"/>
                </a:solidFill>
                <a:latin typeface="Times New Roman" panose="02020603050405020304" pitchFamily="18" charset="0"/>
                <a:cs typeface="Times New Roman" panose="02020603050405020304" pitchFamily="18" charset="0"/>
              </a:rPr>
              <a:t>?</a:t>
            </a:r>
          </a:p>
        </p:txBody>
      </p:sp>
      <p:sp>
        <p:nvSpPr>
          <p:cNvPr id="17" name="Rectangle 16">
            <a:extLst>
              <a:ext uri="{FF2B5EF4-FFF2-40B4-BE49-F238E27FC236}">
                <a16:creationId xmlns:a16="http://schemas.microsoft.com/office/drawing/2014/main" xmlns="" id="{E94DB428-A597-43C0-AFEE-C5B1E01FCC09}"/>
              </a:ext>
            </a:extLst>
          </p:cNvPr>
          <p:cNvSpPr>
            <a:spLocks noChangeArrowheads="1"/>
          </p:cNvSpPr>
          <p:nvPr/>
        </p:nvSpPr>
        <p:spPr bwMode="auto">
          <a:xfrm>
            <a:off x="1467643" y="512808"/>
            <a:ext cx="6208713" cy="769937"/>
          </a:xfrm>
          <a:prstGeom prst="rect">
            <a:avLst/>
          </a:prstGeom>
          <a:noFill/>
          <a:ln w="9525" algn="ctr">
            <a:noFill/>
            <a:miter lim="800000"/>
            <a:headEnd/>
            <a:tailEnd/>
          </a:ln>
          <a:effectLst/>
        </p:spPr>
        <p:txBody>
          <a:bodyPr wrap="none">
            <a:spAutoFit/>
          </a:bodyPr>
          <a:lstStyle/>
          <a:p>
            <a:pPr>
              <a:defRPr/>
            </a:pPr>
            <a:r>
              <a:rPr lang="tr-TR" sz="2200" dirty="0">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200" dirty="0">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tr-TR" sz="2200" dirty="0">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Betonarme yapı beton ezilmesi dolgu duvar hasarı</a:t>
            </a:r>
          </a:p>
          <a:p>
            <a:pPr>
              <a:defRPr/>
            </a:pPr>
            <a:r>
              <a:rPr lang="tr-TR" sz="2200" dirty="0">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Hasar seviyesi </a:t>
            </a:r>
          </a:p>
        </p:txBody>
      </p:sp>
      <p:sp>
        <p:nvSpPr>
          <p:cNvPr id="18" name="Metin kutusu 17">
            <a:extLst>
              <a:ext uri="{FF2B5EF4-FFF2-40B4-BE49-F238E27FC236}">
                <a16:creationId xmlns:a16="http://schemas.microsoft.com/office/drawing/2014/main" xmlns="" id="{70BF04EC-E8FA-4547-8A50-7BD669873A81}"/>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Tree>
    <p:extLst>
      <p:ext uri="{BB962C8B-B14F-4D97-AF65-F5344CB8AC3E}">
        <p14:creationId xmlns:p14="http://schemas.microsoft.com/office/powerpoint/2010/main" xmlns="" val="220729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2000"/>
                                  </p:stCondLst>
                                  <p:childTnLst>
                                    <p:set>
                                      <p:cBhvr>
                                        <p:cTn id="11" dur="1" fill="hold">
                                          <p:stCondLst>
                                            <p:cond delay="0"/>
                                          </p:stCondLst>
                                        </p:cTn>
                                        <p:tgtEl>
                                          <p:spTgt spid="15"/>
                                        </p:tgtEl>
                                        <p:attrNameLst>
                                          <p:attrName>style.visibility</p:attrName>
                                        </p:attrNameLst>
                                      </p:cBhvr>
                                      <p:to>
                                        <p:strVal val="visible"/>
                                      </p:to>
                                    </p:set>
                                    <p:animEffect transition="in" filter="slide(fromTop)">
                                      <p:cBhvr>
                                        <p:cTn id="12" dur="500"/>
                                        <p:tgtEl>
                                          <p:spTgt spid="15"/>
                                        </p:tgtEl>
                                      </p:cBhvr>
                                    </p:animEffect>
                                  </p:childTnLst>
                                  <p:subTnLst>
                                    <p:audio>
                                      <p:cMediaNode>
                                        <p:cTn display="0" masterRel="sameClick">
                                          <p:stCondLst>
                                            <p:cond evt="begin" delay="0">
                                              <p:tn val="10"/>
                                            </p:cond>
                                          </p:stCondLst>
                                          <p:endCondLst>
                                            <p:cond evt="onStopAudio" delay="0">
                                              <p:tgtEl>
                                                <p:sldTgt/>
                                              </p:tgtEl>
                                            </p:cond>
                                          </p:endCondLst>
                                        </p:cTn>
                                        <p:tgtEl>
                                          <p:sndTgt r:embed="rId2" name="Explosion"/>
                                        </p:tgtEl>
                                      </p:cMediaNode>
                                    </p:audio>
                                  </p:subTnLst>
                                </p:cTn>
                              </p:par>
                            </p:childTnLst>
                          </p:cTn>
                        </p:par>
                        <p:par>
                          <p:cTn id="13" fill="hold">
                            <p:stCondLst>
                              <p:cond delay="3000"/>
                            </p:stCondLst>
                            <p:childTnLst>
                              <p:par>
                                <p:cTn id="14" presetID="12" presetClass="entr" presetSubtype="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slide(fromTop)">
                                      <p:cBhvr>
                                        <p:cTn id="16" dur="500"/>
                                        <p:tgtEl>
                                          <p:spTgt spid="14"/>
                                        </p:tgtEl>
                                      </p:cBhvr>
                                    </p:animEffect>
                                  </p:childTnLst>
                                  <p:subTnLst>
                                    <p:audio>
                                      <p:cMediaNode>
                                        <p:cTn display="0" masterRel="sameClick">
                                          <p:stCondLst>
                                            <p:cond evt="begin" delay="0">
                                              <p:tn val="14"/>
                                            </p:cond>
                                          </p:stCondLst>
                                          <p:endCondLst>
                                            <p:cond evt="onStopAudio" delay="0">
                                              <p:tgtEl>
                                                <p:sldTgt/>
                                              </p:tgtEl>
                                            </p:cond>
                                          </p:endCondLst>
                                        </p:cTn>
                                        <p:tgtEl>
                                          <p:sndTgt r:embed="rId2" name="Explosio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15"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4718151"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Hasar Tespit Edilmesi ve Sınıflandırılması</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a16="http://schemas.microsoft.com/office/drawing/2014/main" xmlns="" id="{F53A05C0-84DF-4BDA-8B18-686892AE3790}"/>
              </a:ext>
            </a:extLst>
          </p:cNvPr>
          <p:cNvSpPr txBox="1"/>
          <p:nvPr/>
        </p:nvSpPr>
        <p:spPr>
          <a:xfrm>
            <a:off x="-1" y="625855"/>
            <a:ext cx="9143999" cy="1877437"/>
          </a:xfrm>
          <a:prstGeom prst="rect">
            <a:avLst/>
          </a:prstGeom>
          <a:noFill/>
        </p:spPr>
        <p:txBody>
          <a:bodyPr wrap="square" rtlCol="0">
            <a:spAutoFit/>
          </a:bodyPr>
          <a:lstStyle/>
          <a:p>
            <a:endParaRPr lang="tr-TR" sz="2400" dirty="0">
              <a:solidFill>
                <a:srgbClr val="3E5987"/>
              </a:solidFill>
            </a:endParaRPr>
          </a:p>
          <a:p>
            <a:endParaRPr lang="tr-TR" sz="2000"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sp>
        <p:nvSpPr>
          <p:cNvPr id="8" name="Text Box 6">
            <a:extLst>
              <a:ext uri="{FF2B5EF4-FFF2-40B4-BE49-F238E27FC236}">
                <a16:creationId xmlns:a16="http://schemas.microsoft.com/office/drawing/2014/main" xmlns="" id="{C66BBC47-9347-40FD-90B8-6920CE96D25C}"/>
              </a:ext>
            </a:extLst>
          </p:cNvPr>
          <p:cNvSpPr txBox="1">
            <a:spLocks noChangeArrowheads="1"/>
          </p:cNvSpPr>
          <p:nvPr/>
        </p:nvSpPr>
        <p:spPr bwMode="auto">
          <a:xfrm>
            <a:off x="3151885" y="1924430"/>
            <a:ext cx="2073275" cy="431800"/>
          </a:xfrm>
          <a:prstGeom prst="rect">
            <a:avLst/>
          </a:prstGeom>
          <a:solidFill>
            <a:srgbClr val="EF1F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tr-TR" altLang="tr-TR" sz="2200" b="1" dirty="0">
                <a:solidFill>
                  <a:srgbClr val="002060"/>
                </a:solidFill>
                <a:latin typeface="Times New Roman" panose="02020603050405020304" pitchFamily="18" charset="0"/>
                <a:cs typeface="Times New Roman" panose="02020603050405020304" pitchFamily="18" charset="0"/>
              </a:rPr>
              <a:t>AĞIR</a:t>
            </a:r>
            <a:endParaRPr lang="en-US" altLang="tr-TR" sz="2200" dirty="0">
              <a:solidFill>
                <a:srgbClr val="002060"/>
              </a:solidFill>
              <a:latin typeface="Times New Roman" panose="02020603050405020304" pitchFamily="18" charset="0"/>
              <a:cs typeface="Times New Roman" panose="02020603050405020304" pitchFamily="18" charset="0"/>
            </a:endParaRPr>
          </a:p>
        </p:txBody>
      </p:sp>
      <p:sp>
        <p:nvSpPr>
          <p:cNvPr id="9" name="Rectangle 9">
            <a:extLst>
              <a:ext uri="{FF2B5EF4-FFF2-40B4-BE49-F238E27FC236}">
                <a16:creationId xmlns:a16="http://schemas.microsoft.com/office/drawing/2014/main" xmlns="" id="{CBF9C1A5-8B07-4B27-A4BC-5A42DDBB2BFE}"/>
              </a:ext>
            </a:extLst>
          </p:cNvPr>
          <p:cNvSpPr>
            <a:spLocks noChangeArrowheads="1"/>
          </p:cNvSpPr>
          <p:nvPr/>
        </p:nvSpPr>
        <p:spPr bwMode="auto">
          <a:xfrm>
            <a:off x="1731261" y="690039"/>
            <a:ext cx="5245100"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2200" dirty="0">
                <a:solidFill>
                  <a:srgbClr val="002060"/>
                </a:solidFill>
                <a:latin typeface="Times New Roman" panose="02020603050405020304" pitchFamily="18" charset="0"/>
                <a:cs typeface="Times New Roman" panose="02020603050405020304" pitchFamily="18" charset="0"/>
              </a:rPr>
              <a:t>   </a:t>
            </a:r>
            <a:r>
              <a:rPr lang="en-US" altLang="tr-TR" sz="2200" dirty="0">
                <a:solidFill>
                  <a:srgbClr val="002060"/>
                </a:solidFill>
                <a:latin typeface="Times New Roman" panose="02020603050405020304" pitchFamily="18" charset="0"/>
                <a:cs typeface="Times New Roman" panose="02020603050405020304" pitchFamily="18" charset="0"/>
              </a:rPr>
              <a:t> </a:t>
            </a:r>
            <a:r>
              <a:rPr lang="tr-TR" altLang="tr-TR" sz="2200" dirty="0">
                <a:solidFill>
                  <a:srgbClr val="002060"/>
                </a:solidFill>
                <a:latin typeface="Times New Roman" panose="02020603050405020304" pitchFamily="18" charset="0"/>
                <a:cs typeface="Times New Roman" panose="02020603050405020304" pitchFamily="18" charset="0"/>
              </a:rPr>
              <a:t>Betonarme yapı çapraz diyagonal çatlaklar</a:t>
            </a:r>
          </a:p>
          <a:p>
            <a:pPr>
              <a:spcBef>
                <a:spcPct val="0"/>
              </a:spcBef>
              <a:buFontTx/>
              <a:buNone/>
            </a:pPr>
            <a:r>
              <a:rPr lang="tr-TR" altLang="tr-TR" sz="2200" dirty="0">
                <a:solidFill>
                  <a:srgbClr val="002060"/>
                </a:solidFill>
                <a:latin typeface="Times New Roman" panose="02020603050405020304" pitchFamily="18" charset="0"/>
                <a:cs typeface="Times New Roman" panose="02020603050405020304" pitchFamily="18" charset="0"/>
              </a:rPr>
              <a:t>                   Hasar seviyesi</a:t>
            </a:r>
          </a:p>
        </p:txBody>
      </p:sp>
      <p:pic>
        <p:nvPicPr>
          <p:cNvPr id="11" name="Picture 11">
            <a:extLst>
              <a:ext uri="{FF2B5EF4-FFF2-40B4-BE49-F238E27FC236}">
                <a16:creationId xmlns:a16="http://schemas.microsoft.com/office/drawing/2014/main" xmlns="" id="{650ECF35-E0BB-4CB9-8DFE-0B6E61AC3E73}"/>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l="1462" t="53477" r="53223" b="1823"/>
          <a:stretch>
            <a:fillRect/>
          </a:stretch>
        </p:blipFill>
        <p:spPr bwMode="auto">
          <a:xfrm>
            <a:off x="1461198" y="2546730"/>
            <a:ext cx="5940425" cy="4094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AutoShape 8">
            <a:extLst>
              <a:ext uri="{FF2B5EF4-FFF2-40B4-BE49-F238E27FC236}">
                <a16:creationId xmlns:a16="http://schemas.microsoft.com/office/drawing/2014/main" xmlns="" id="{E47ED0CA-B385-4D90-BD04-890BC3ED359E}"/>
              </a:ext>
            </a:extLst>
          </p:cNvPr>
          <p:cNvSpPr>
            <a:spLocks noChangeArrowheads="1"/>
          </p:cNvSpPr>
          <p:nvPr/>
        </p:nvSpPr>
        <p:spPr bwMode="auto">
          <a:xfrm>
            <a:off x="2143823" y="4580318"/>
            <a:ext cx="1600200" cy="533400"/>
          </a:xfrm>
          <a:prstGeom prst="rightArrow">
            <a:avLst>
              <a:gd name="adj1" fmla="val 54130"/>
              <a:gd name="adj2" fmla="val 75000"/>
            </a:avLst>
          </a:prstGeom>
          <a:solidFill>
            <a:srgbClr val="EF1F1D"/>
          </a:solidFill>
          <a:ln w="9525">
            <a:solidFill>
              <a:srgbClr val="EF1F1D"/>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3600">
              <a:solidFill>
                <a:srgbClr val="FF9900"/>
              </a:solidFill>
            </a:endParaRPr>
          </a:p>
        </p:txBody>
      </p:sp>
      <p:sp>
        <p:nvSpPr>
          <p:cNvPr id="14" name="Metin kutusu 13">
            <a:extLst>
              <a:ext uri="{FF2B5EF4-FFF2-40B4-BE49-F238E27FC236}">
                <a16:creationId xmlns:a16="http://schemas.microsoft.com/office/drawing/2014/main" xmlns="" id="{01A042A7-4BA5-45B7-9D22-BB969683D7F3}"/>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Tree>
    <p:extLst>
      <p:ext uri="{BB962C8B-B14F-4D97-AF65-F5344CB8AC3E}">
        <p14:creationId xmlns:p14="http://schemas.microsoft.com/office/powerpoint/2010/main" xmlns="" val="286448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 presetClass="entr" presetSubtype="32" fill="hold" grpId="0" nodeType="afterEffect">
                                  <p:stCondLst>
                                    <p:cond delay="2000"/>
                                  </p:stCondLst>
                                  <p:childTnLst>
                                    <p:set>
                                      <p:cBhvr>
                                        <p:cTn id="11" dur="1" fill="hold">
                                          <p:stCondLst>
                                            <p:cond delay="0"/>
                                          </p:stCondLst>
                                        </p:cTn>
                                        <p:tgtEl>
                                          <p:spTgt spid="8"/>
                                        </p:tgtEl>
                                        <p:attrNameLst>
                                          <p:attrName>style.visibility</p:attrName>
                                        </p:attrNameLst>
                                      </p:cBhvr>
                                      <p:to>
                                        <p:strVal val="visible"/>
                                      </p:to>
                                    </p:set>
                                    <p:animEffect transition="in" filter="box(out)">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2" name="Explosio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4718151"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Hasar Tespit Edilmesi ve Sınıflandırılması</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a16="http://schemas.microsoft.com/office/drawing/2014/main" xmlns="" id="{F53A05C0-84DF-4BDA-8B18-686892AE3790}"/>
              </a:ext>
            </a:extLst>
          </p:cNvPr>
          <p:cNvSpPr txBox="1"/>
          <p:nvPr/>
        </p:nvSpPr>
        <p:spPr>
          <a:xfrm>
            <a:off x="-1" y="625855"/>
            <a:ext cx="9143999" cy="1877437"/>
          </a:xfrm>
          <a:prstGeom prst="rect">
            <a:avLst/>
          </a:prstGeom>
          <a:noFill/>
        </p:spPr>
        <p:txBody>
          <a:bodyPr wrap="square" rtlCol="0">
            <a:spAutoFit/>
          </a:bodyPr>
          <a:lstStyle/>
          <a:p>
            <a:endParaRPr lang="tr-TR" sz="2400" dirty="0">
              <a:solidFill>
                <a:srgbClr val="3E5987"/>
              </a:solidFill>
            </a:endParaRPr>
          </a:p>
          <a:p>
            <a:endParaRPr lang="tr-TR" sz="2000"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sp>
        <p:nvSpPr>
          <p:cNvPr id="8" name="Rectangle 12">
            <a:extLst>
              <a:ext uri="{FF2B5EF4-FFF2-40B4-BE49-F238E27FC236}">
                <a16:creationId xmlns:a16="http://schemas.microsoft.com/office/drawing/2014/main" xmlns="" id="{F818A4BC-C176-413B-AAD2-D87DD9F9388C}"/>
              </a:ext>
            </a:extLst>
          </p:cNvPr>
          <p:cNvSpPr>
            <a:spLocks noChangeArrowheads="1"/>
          </p:cNvSpPr>
          <p:nvPr/>
        </p:nvSpPr>
        <p:spPr bwMode="auto">
          <a:xfrm>
            <a:off x="2219323" y="539912"/>
            <a:ext cx="4705350"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2200" dirty="0">
                <a:solidFill>
                  <a:srgbClr val="002060"/>
                </a:solidFill>
                <a:latin typeface="Times New Roman" panose="02020603050405020304" pitchFamily="18" charset="0"/>
                <a:cs typeface="Times New Roman" panose="02020603050405020304" pitchFamily="18" charset="0"/>
              </a:rPr>
              <a:t>Yığma yapı çapraz- diyagonal çatlaklar </a:t>
            </a:r>
          </a:p>
          <a:p>
            <a:pPr>
              <a:spcBef>
                <a:spcPct val="0"/>
              </a:spcBef>
              <a:buFontTx/>
              <a:buNone/>
            </a:pPr>
            <a:r>
              <a:rPr lang="tr-TR" altLang="tr-TR" sz="2200" dirty="0">
                <a:solidFill>
                  <a:srgbClr val="002060"/>
                </a:solidFill>
                <a:latin typeface="Times New Roman" panose="02020603050405020304" pitchFamily="18" charset="0"/>
                <a:cs typeface="Times New Roman" panose="02020603050405020304" pitchFamily="18" charset="0"/>
              </a:rPr>
              <a:t>	     Hasar seviyesi </a:t>
            </a:r>
          </a:p>
        </p:txBody>
      </p:sp>
      <p:pic>
        <p:nvPicPr>
          <p:cNvPr id="9" name="Picture 13">
            <a:extLst>
              <a:ext uri="{FF2B5EF4-FFF2-40B4-BE49-F238E27FC236}">
                <a16:creationId xmlns:a16="http://schemas.microsoft.com/office/drawing/2014/main" xmlns="" id="{86DA9DAF-E5F5-4BF8-93A1-0449DE690989}"/>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86182" y="3209926"/>
            <a:ext cx="5283200" cy="3460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1" name="Group 8">
            <a:extLst>
              <a:ext uri="{FF2B5EF4-FFF2-40B4-BE49-F238E27FC236}">
                <a16:creationId xmlns:a16="http://schemas.microsoft.com/office/drawing/2014/main" xmlns="" id="{D7434471-ABE1-4A82-9BCA-A1EF5F34516C}"/>
              </a:ext>
            </a:extLst>
          </p:cNvPr>
          <p:cNvGrpSpPr>
            <a:grpSpLocks/>
          </p:cNvGrpSpPr>
          <p:nvPr/>
        </p:nvGrpSpPr>
        <p:grpSpPr bwMode="auto">
          <a:xfrm>
            <a:off x="828932" y="2379663"/>
            <a:ext cx="7123113" cy="768350"/>
            <a:chOff x="1081" y="1661"/>
            <a:chExt cx="4487" cy="522"/>
          </a:xfrm>
        </p:grpSpPr>
        <p:sp>
          <p:nvSpPr>
            <p:cNvPr id="13" name="Text Box 9">
              <a:extLst>
                <a:ext uri="{FF2B5EF4-FFF2-40B4-BE49-F238E27FC236}">
                  <a16:creationId xmlns:a16="http://schemas.microsoft.com/office/drawing/2014/main" xmlns="" id="{D121BBEA-2A59-4215-9AE1-C65500BF931C}"/>
                </a:ext>
              </a:extLst>
            </p:cNvPr>
            <p:cNvSpPr txBox="1">
              <a:spLocks noChangeArrowheads="1"/>
            </p:cNvSpPr>
            <p:nvPr/>
          </p:nvSpPr>
          <p:spPr bwMode="auto">
            <a:xfrm>
              <a:off x="1081" y="1661"/>
              <a:ext cx="1968" cy="522"/>
            </a:xfrm>
            <a:prstGeom prst="rect">
              <a:avLst/>
            </a:prstGeom>
            <a:solidFill>
              <a:srgbClr val="FFCC1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tr-TR" altLang="tr-TR" sz="2200" b="1">
                  <a:solidFill>
                    <a:srgbClr val="002060"/>
                  </a:solidFill>
                  <a:latin typeface="Times New Roman" panose="02020603050405020304" pitchFamily="18" charset="0"/>
                  <a:cs typeface="Times New Roman" panose="02020603050405020304" pitchFamily="18" charset="0"/>
                </a:rPr>
                <a:t>ORTA</a:t>
              </a:r>
              <a:endParaRPr lang="en-US" altLang="tr-TR" sz="2200" b="1">
                <a:solidFill>
                  <a:srgbClr val="002060"/>
                </a:solidFill>
                <a:latin typeface="Times New Roman" panose="02020603050405020304" pitchFamily="18" charset="0"/>
                <a:cs typeface="Times New Roman" panose="02020603050405020304" pitchFamily="18" charset="0"/>
              </a:endParaRPr>
            </a:p>
            <a:p>
              <a:pPr algn="ctr">
                <a:spcBef>
                  <a:spcPct val="0"/>
                </a:spcBef>
                <a:buFontTx/>
                <a:buNone/>
              </a:pPr>
              <a:r>
                <a:rPr lang="en-US" altLang="tr-TR" sz="2200" b="1">
                  <a:solidFill>
                    <a:srgbClr val="002060"/>
                  </a:solidFill>
                  <a:latin typeface="Times New Roman" panose="02020603050405020304" pitchFamily="18" charset="0"/>
                  <a:cs typeface="Times New Roman" panose="02020603050405020304" pitchFamily="18" charset="0"/>
                </a:rPr>
                <a:t>(</a:t>
              </a:r>
              <a:r>
                <a:rPr lang="tr-TR" altLang="tr-TR" sz="2200">
                  <a:solidFill>
                    <a:srgbClr val="002060"/>
                  </a:solidFill>
                  <a:latin typeface="Times New Roman" panose="02020603050405020304" pitchFamily="18" charset="0"/>
                  <a:cs typeface="Times New Roman" panose="02020603050405020304" pitchFamily="18" charset="0"/>
                </a:rPr>
                <a:t>K</a:t>
              </a:r>
              <a:r>
                <a:rPr lang="en-US" altLang="tr-TR" sz="2200">
                  <a:solidFill>
                    <a:srgbClr val="002060"/>
                  </a:solidFill>
                  <a:latin typeface="Times New Roman" panose="02020603050405020304" pitchFamily="18" charset="0"/>
                  <a:cs typeface="Times New Roman" panose="02020603050405020304" pitchFamily="18" charset="0"/>
                </a:rPr>
                <a:t>ısmi ise </a:t>
              </a:r>
              <a:r>
                <a:rPr lang="en-US" altLang="tr-TR" sz="2200" b="1">
                  <a:solidFill>
                    <a:srgbClr val="002060"/>
                  </a:solidFill>
                  <a:latin typeface="Times New Roman" panose="02020603050405020304" pitchFamily="18" charset="0"/>
                  <a:cs typeface="Times New Roman" panose="02020603050405020304" pitchFamily="18" charset="0"/>
                </a:rPr>
                <a:t>)</a:t>
              </a:r>
            </a:p>
          </p:txBody>
        </p:sp>
        <p:sp>
          <p:nvSpPr>
            <p:cNvPr id="14" name="Text Box 10">
              <a:extLst>
                <a:ext uri="{FF2B5EF4-FFF2-40B4-BE49-F238E27FC236}">
                  <a16:creationId xmlns:a16="http://schemas.microsoft.com/office/drawing/2014/main" xmlns="" id="{EA06C7C3-8715-4E9C-8FD2-EDC6320B60E6}"/>
                </a:ext>
              </a:extLst>
            </p:cNvPr>
            <p:cNvSpPr txBox="1">
              <a:spLocks noChangeArrowheads="1"/>
            </p:cNvSpPr>
            <p:nvPr/>
          </p:nvSpPr>
          <p:spPr bwMode="auto">
            <a:xfrm>
              <a:off x="3600" y="1661"/>
              <a:ext cx="1968" cy="522"/>
            </a:xfrm>
            <a:prstGeom prst="rect">
              <a:avLst/>
            </a:prstGeom>
            <a:solidFill>
              <a:srgbClr val="EF1F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tr-TR" altLang="tr-TR" sz="2200" b="1">
                  <a:solidFill>
                    <a:srgbClr val="002060"/>
                  </a:solidFill>
                  <a:latin typeface="Times New Roman" panose="02020603050405020304" pitchFamily="18" charset="0"/>
                  <a:cs typeface="Times New Roman" panose="02020603050405020304" pitchFamily="18" charset="0"/>
                </a:rPr>
                <a:t>AĞIR</a:t>
              </a:r>
              <a:endParaRPr lang="en-US" altLang="tr-TR" sz="2200" b="1">
                <a:solidFill>
                  <a:srgbClr val="002060"/>
                </a:solidFill>
                <a:latin typeface="Times New Roman" panose="02020603050405020304" pitchFamily="18" charset="0"/>
                <a:cs typeface="Times New Roman" panose="02020603050405020304" pitchFamily="18" charset="0"/>
              </a:endParaRPr>
            </a:p>
            <a:p>
              <a:pPr algn="ctr">
                <a:spcBef>
                  <a:spcPct val="0"/>
                </a:spcBef>
                <a:buFontTx/>
                <a:buNone/>
              </a:pPr>
              <a:r>
                <a:rPr lang="en-US" altLang="tr-TR" sz="2200" b="1">
                  <a:solidFill>
                    <a:srgbClr val="002060"/>
                  </a:solidFill>
                  <a:latin typeface="Times New Roman" panose="02020603050405020304" pitchFamily="18" charset="0"/>
                  <a:cs typeface="Times New Roman" panose="02020603050405020304" pitchFamily="18" charset="0"/>
                </a:rPr>
                <a:t>(</a:t>
              </a:r>
              <a:r>
                <a:rPr lang="tr-TR" altLang="tr-TR" sz="2200" b="1">
                  <a:solidFill>
                    <a:srgbClr val="002060"/>
                  </a:solidFill>
                  <a:latin typeface="Times New Roman" panose="02020603050405020304" pitchFamily="18" charset="0"/>
                  <a:cs typeface="Times New Roman" panose="02020603050405020304" pitchFamily="18" charset="0"/>
                </a:rPr>
                <a:t>Genel ise</a:t>
              </a:r>
              <a:r>
                <a:rPr lang="en-US" altLang="tr-TR" sz="2200" b="1">
                  <a:solidFill>
                    <a:srgbClr val="002060"/>
                  </a:solidFill>
                  <a:latin typeface="Times New Roman" panose="02020603050405020304" pitchFamily="18" charset="0"/>
                  <a:cs typeface="Times New Roman" panose="02020603050405020304" pitchFamily="18" charset="0"/>
                </a:rPr>
                <a:t>)</a:t>
              </a:r>
              <a:endParaRPr lang="en-US" altLang="tr-TR" sz="2200">
                <a:solidFill>
                  <a:srgbClr val="002060"/>
                </a:solidFill>
                <a:latin typeface="Times New Roman" panose="02020603050405020304" pitchFamily="18" charset="0"/>
                <a:cs typeface="Times New Roman" panose="02020603050405020304" pitchFamily="18" charset="0"/>
              </a:endParaRPr>
            </a:p>
          </p:txBody>
        </p:sp>
      </p:grpSp>
      <p:sp>
        <p:nvSpPr>
          <p:cNvPr id="15" name="Text Box 7">
            <a:extLst>
              <a:ext uri="{FF2B5EF4-FFF2-40B4-BE49-F238E27FC236}">
                <a16:creationId xmlns:a16="http://schemas.microsoft.com/office/drawing/2014/main" xmlns="" id="{C22795B2-6D82-437A-8372-6286DD232816}"/>
              </a:ext>
            </a:extLst>
          </p:cNvPr>
          <p:cNvSpPr txBox="1">
            <a:spLocks noChangeArrowheads="1"/>
          </p:cNvSpPr>
          <p:nvPr/>
        </p:nvSpPr>
        <p:spPr bwMode="auto">
          <a:xfrm>
            <a:off x="3172082" y="1485901"/>
            <a:ext cx="2312988" cy="769937"/>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tr-TR" altLang="tr-TR" sz="2200" b="1">
                <a:solidFill>
                  <a:schemeClr val="bg1"/>
                </a:solidFill>
                <a:latin typeface="Times New Roman" panose="02020603050405020304" pitchFamily="18" charset="0"/>
                <a:cs typeface="Times New Roman" panose="02020603050405020304" pitchFamily="18" charset="0"/>
              </a:rPr>
              <a:t>Kısmi mi? Genel mi?</a:t>
            </a:r>
            <a:endParaRPr lang="en-US" altLang="tr-TR" sz="2200">
              <a:solidFill>
                <a:schemeClr val="bg1"/>
              </a:solidFill>
              <a:latin typeface="Times New Roman" panose="02020603050405020304" pitchFamily="18" charset="0"/>
              <a:cs typeface="Times New Roman" panose="02020603050405020304" pitchFamily="18" charset="0"/>
            </a:endParaRPr>
          </a:p>
        </p:txBody>
      </p:sp>
      <p:grpSp>
        <p:nvGrpSpPr>
          <p:cNvPr id="16" name="Group 9">
            <a:extLst>
              <a:ext uri="{FF2B5EF4-FFF2-40B4-BE49-F238E27FC236}">
                <a16:creationId xmlns:a16="http://schemas.microsoft.com/office/drawing/2014/main" xmlns="" id="{512F2BE2-8842-424C-9135-FB1AFCCBFB2F}"/>
              </a:ext>
            </a:extLst>
          </p:cNvPr>
          <p:cNvGrpSpPr>
            <a:grpSpLocks/>
          </p:cNvGrpSpPr>
          <p:nvPr/>
        </p:nvGrpSpPr>
        <p:grpSpPr bwMode="auto">
          <a:xfrm>
            <a:off x="1076582" y="4725988"/>
            <a:ext cx="1219200" cy="914400"/>
            <a:chOff x="1392" y="3408"/>
            <a:chExt cx="1008" cy="672"/>
          </a:xfrm>
        </p:grpSpPr>
        <p:sp>
          <p:nvSpPr>
            <p:cNvPr id="17" name="AutoShape 10">
              <a:extLst>
                <a:ext uri="{FF2B5EF4-FFF2-40B4-BE49-F238E27FC236}">
                  <a16:creationId xmlns:a16="http://schemas.microsoft.com/office/drawing/2014/main" xmlns="" id="{695913CE-CBDB-488C-8B6A-56C8DF479AA7}"/>
                </a:ext>
              </a:extLst>
            </p:cNvPr>
            <p:cNvSpPr>
              <a:spLocks noChangeArrowheads="1"/>
            </p:cNvSpPr>
            <p:nvPr/>
          </p:nvSpPr>
          <p:spPr bwMode="auto">
            <a:xfrm>
              <a:off x="1392" y="3408"/>
              <a:ext cx="1008" cy="288"/>
            </a:xfrm>
            <a:prstGeom prst="rightArrow">
              <a:avLst>
                <a:gd name="adj1" fmla="val 50000"/>
                <a:gd name="adj2" fmla="val 87500"/>
              </a:avLst>
            </a:prstGeom>
            <a:solidFill>
              <a:srgbClr val="FFCC18"/>
            </a:solidFill>
            <a:ln w="9525">
              <a:solidFill>
                <a:srgbClr val="FFCC18"/>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tr-TR" altLang="tr-TR" sz="2400">
                <a:solidFill>
                  <a:schemeClr val="tx2"/>
                </a:solidFill>
                <a:latin typeface="Palatino" pitchFamily="18" charset="0"/>
              </a:endParaRPr>
            </a:p>
          </p:txBody>
        </p:sp>
        <p:sp>
          <p:nvSpPr>
            <p:cNvPr id="18" name="AutoShape 11">
              <a:extLst>
                <a:ext uri="{FF2B5EF4-FFF2-40B4-BE49-F238E27FC236}">
                  <a16:creationId xmlns:a16="http://schemas.microsoft.com/office/drawing/2014/main" xmlns="" id="{CC0D1B4E-F3AB-49BB-A715-D35F5B4492E1}"/>
                </a:ext>
              </a:extLst>
            </p:cNvPr>
            <p:cNvSpPr>
              <a:spLocks noChangeArrowheads="1"/>
            </p:cNvSpPr>
            <p:nvPr/>
          </p:nvSpPr>
          <p:spPr bwMode="auto">
            <a:xfrm>
              <a:off x="1392" y="3744"/>
              <a:ext cx="1008" cy="336"/>
            </a:xfrm>
            <a:prstGeom prst="rightArrow">
              <a:avLst>
                <a:gd name="adj1" fmla="val 50000"/>
                <a:gd name="adj2" fmla="val 75000"/>
              </a:avLst>
            </a:prstGeom>
            <a:solidFill>
              <a:srgbClr val="EF1F1D"/>
            </a:solidFill>
            <a:ln w="9525">
              <a:solidFill>
                <a:srgbClr val="EF1F1D"/>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3600">
                <a:solidFill>
                  <a:srgbClr val="FF9900"/>
                </a:solidFill>
              </a:endParaRPr>
            </a:p>
          </p:txBody>
        </p:sp>
      </p:grpSp>
      <p:sp>
        <p:nvSpPr>
          <p:cNvPr id="19" name="Metin kutusu 18">
            <a:extLst>
              <a:ext uri="{FF2B5EF4-FFF2-40B4-BE49-F238E27FC236}">
                <a16:creationId xmlns:a16="http://schemas.microsoft.com/office/drawing/2014/main" xmlns="" id="{C50B11DD-FE7E-470F-9F95-B8AC1335F582}"/>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Tree>
    <p:extLst>
      <p:ext uri="{BB962C8B-B14F-4D97-AF65-F5344CB8AC3E}">
        <p14:creationId xmlns:p14="http://schemas.microsoft.com/office/powerpoint/2010/main" xmlns="" val="422962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0" fill="hold"/>
                                        <p:tgtEl>
                                          <p:spTgt spid="15"/>
                                        </p:tgtEl>
                                        <p:attrNameLst>
                                          <p:attrName>ppt_w</p:attrName>
                                        </p:attrNameLst>
                                      </p:cBhvr>
                                      <p:tavLst>
                                        <p:tav tm="0" fmla="#ppt_w*sin(2.5*pi*$)">
                                          <p:val>
                                            <p:fltVal val="0"/>
                                          </p:val>
                                        </p:tav>
                                        <p:tav tm="100000">
                                          <p:val>
                                            <p:fltVal val="1"/>
                                          </p:val>
                                        </p:tav>
                                      </p:tavLst>
                                    </p:anim>
                                    <p:anim calcmode="lin" valueType="num">
                                      <p:cBhvr>
                                        <p:cTn id="13" dur="5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0-#ppt_w/2"/>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4718151"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Hasar Tespit Edilmesi ve Sınıflandırılması</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a16="http://schemas.microsoft.com/office/drawing/2014/main" xmlns="" id="{F53A05C0-84DF-4BDA-8B18-686892AE3790}"/>
              </a:ext>
            </a:extLst>
          </p:cNvPr>
          <p:cNvSpPr txBox="1"/>
          <p:nvPr/>
        </p:nvSpPr>
        <p:spPr>
          <a:xfrm>
            <a:off x="-1" y="625855"/>
            <a:ext cx="9143999" cy="1877437"/>
          </a:xfrm>
          <a:prstGeom prst="rect">
            <a:avLst/>
          </a:prstGeom>
          <a:noFill/>
        </p:spPr>
        <p:txBody>
          <a:bodyPr wrap="square" rtlCol="0">
            <a:spAutoFit/>
          </a:bodyPr>
          <a:lstStyle/>
          <a:p>
            <a:endParaRPr lang="tr-TR" sz="2400" dirty="0">
              <a:solidFill>
                <a:srgbClr val="3E5987"/>
              </a:solidFill>
            </a:endParaRPr>
          </a:p>
          <a:p>
            <a:endParaRPr lang="tr-TR" sz="2000"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sp>
        <p:nvSpPr>
          <p:cNvPr id="8" name="Text Box 7">
            <a:extLst>
              <a:ext uri="{FF2B5EF4-FFF2-40B4-BE49-F238E27FC236}">
                <a16:creationId xmlns:a16="http://schemas.microsoft.com/office/drawing/2014/main" xmlns="" id="{CD0B287F-9EF2-463A-9E99-5AF9B685B884}"/>
              </a:ext>
            </a:extLst>
          </p:cNvPr>
          <p:cNvSpPr txBox="1">
            <a:spLocks noChangeArrowheads="1"/>
          </p:cNvSpPr>
          <p:nvPr/>
        </p:nvSpPr>
        <p:spPr bwMode="auto">
          <a:xfrm>
            <a:off x="3569492" y="1565540"/>
            <a:ext cx="2160588" cy="43021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tr-TR" altLang="tr-TR" sz="2200" b="1" dirty="0">
                <a:solidFill>
                  <a:srgbClr val="002060"/>
                </a:solidFill>
                <a:latin typeface="Times New Roman" panose="02020603050405020304" pitchFamily="18" charset="0"/>
                <a:cs typeface="Times New Roman" panose="02020603050405020304" pitchFamily="18" charset="0"/>
              </a:rPr>
              <a:t>HAFİF</a:t>
            </a:r>
            <a:endParaRPr lang="en-US" altLang="tr-TR" sz="2200" dirty="0">
              <a:solidFill>
                <a:srgbClr val="002060"/>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xmlns="" id="{0CBD2C7B-74C0-412F-93A4-7CBA03F3A2F8}"/>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89942" y="2110053"/>
            <a:ext cx="5545138" cy="4319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AutoShape 9">
            <a:extLst>
              <a:ext uri="{FF2B5EF4-FFF2-40B4-BE49-F238E27FC236}">
                <a16:creationId xmlns:a16="http://schemas.microsoft.com/office/drawing/2014/main" xmlns="" id="{4BF21DB2-EECA-4B10-8B5D-34063274E6A2}"/>
              </a:ext>
            </a:extLst>
          </p:cNvPr>
          <p:cNvSpPr>
            <a:spLocks noChangeArrowheads="1"/>
          </p:cNvSpPr>
          <p:nvPr/>
        </p:nvSpPr>
        <p:spPr bwMode="auto">
          <a:xfrm>
            <a:off x="3010692" y="4989778"/>
            <a:ext cx="1668463" cy="550862"/>
          </a:xfrm>
          <a:prstGeom prst="rightArrow">
            <a:avLst>
              <a:gd name="adj1" fmla="val 50000"/>
              <a:gd name="adj2" fmla="val 75721"/>
            </a:avLst>
          </a:prstGeom>
          <a:solidFill>
            <a:schemeClr val="accent2"/>
          </a:solidFill>
          <a:ln w="9525">
            <a:solidFill>
              <a:schemeClr val="folHlink"/>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3600">
              <a:solidFill>
                <a:srgbClr val="FF9900"/>
              </a:solidFill>
            </a:endParaRPr>
          </a:p>
        </p:txBody>
      </p:sp>
      <p:sp>
        <p:nvSpPr>
          <p:cNvPr id="13" name="Dikdörtgen 1">
            <a:extLst>
              <a:ext uri="{FF2B5EF4-FFF2-40B4-BE49-F238E27FC236}">
                <a16:creationId xmlns:a16="http://schemas.microsoft.com/office/drawing/2014/main" xmlns="" id="{F4819BEA-9576-49AF-9247-3D93C77389E2}"/>
              </a:ext>
            </a:extLst>
          </p:cNvPr>
          <p:cNvSpPr>
            <a:spLocks noChangeArrowheads="1"/>
          </p:cNvSpPr>
          <p:nvPr/>
        </p:nvSpPr>
        <p:spPr bwMode="auto">
          <a:xfrm>
            <a:off x="3271836" y="574940"/>
            <a:ext cx="281463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1800" dirty="0">
                <a:solidFill>
                  <a:srgbClr val="002060"/>
                </a:solidFill>
                <a:latin typeface="Times New Roman" panose="02020603050405020304" pitchFamily="18" charset="0"/>
                <a:cs typeface="Times New Roman" panose="02020603050405020304" pitchFamily="18" charset="0"/>
              </a:rPr>
              <a:t>Betonarme yapı sıva çatlağı </a:t>
            </a:r>
          </a:p>
          <a:p>
            <a:pPr>
              <a:spcBef>
                <a:spcPct val="0"/>
              </a:spcBef>
              <a:buFontTx/>
              <a:buNone/>
            </a:pPr>
            <a:r>
              <a:rPr lang="tr-TR" altLang="tr-TR" sz="1800" dirty="0">
                <a:solidFill>
                  <a:srgbClr val="002060"/>
                </a:solidFill>
                <a:latin typeface="Times New Roman" panose="02020603050405020304" pitchFamily="18" charset="0"/>
                <a:cs typeface="Times New Roman" panose="02020603050405020304" pitchFamily="18" charset="0"/>
              </a:rPr>
              <a:t>	Hasar ne </a:t>
            </a:r>
            <a:endParaRPr lang="tr-TR" altLang="tr-TR" sz="1800" dirty="0">
              <a:solidFill>
                <a:srgbClr val="002060"/>
              </a:solidFill>
            </a:endParaRPr>
          </a:p>
        </p:txBody>
      </p:sp>
      <p:sp>
        <p:nvSpPr>
          <p:cNvPr id="14" name="Metin kutusu 13">
            <a:extLst>
              <a:ext uri="{FF2B5EF4-FFF2-40B4-BE49-F238E27FC236}">
                <a16:creationId xmlns:a16="http://schemas.microsoft.com/office/drawing/2014/main" xmlns="" id="{65A2931D-304B-46DE-825C-1640D86D223B}"/>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Tree>
    <p:extLst>
      <p:ext uri="{BB962C8B-B14F-4D97-AF65-F5344CB8AC3E}">
        <p14:creationId xmlns:p14="http://schemas.microsoft.com/office/powerpoint/2010/main" xmlns="" val="366634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3" presetClass="entr" presetSubtype="528" fill="hold" grpId="0" nodeType="afterEffect">
                                  <p:stCondLst>
                                    <p:cond delay="200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 calcmode="lin" valueType="num">
                                      <p:cBhvr>
                                        <p:cTn id="14" dur="500" fill="hold"/>
                                        <p:tgtEl>
                                          <p:spTgt spid="8"/>
                                        </p:tgtEl>
                                        <p:attrNameLst>
                                          <p:attrName>ppt_x</p:attrName>
                                        </p:attrNameLst>
                                      </p:cBhvr>
                                      <p:tavLst>
                                        <p:tav tm="0">
                                          <p:val>
                                            <p:fltVal val="0.5"/>
                                          </p:val>
                                        </p:tav>
                                        <p:tav tm="100000">
                                          <p:val>
                                            <p:strVal val="#ppt_x"/>
                                          </p:val>
                                        </p:tav>
                                      </p:tavLst>
                                    </p:anim>
                                    <p:anim calcmode="lin" valueType="num">
                                      <p:cBhvr>
                                        <p:cTn id="15" dur="500" fill="hold"/>
                                        <p:tgtEl>
                                          <p:spTgt spid="8"/>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Explosio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4718151"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Hasar Tespit Edilmesi ve Sınıflandırılması</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a16="http://schemas.microsoft.com/office/drawing/2014/main" xmlns="" id="{F53A05C0-84DF-4BDA-8B18-686892AE3790}"/>
              </a:ext>
            </a:extLst>
          </p:cNvPr>
          <p:cNvSpPr txBox="1"/>
          <p:nvPr/>
        </p:nvSpPr>
        <p:spPr>
          <a:xfrm>
            <a:off x="-1" y="625855"/>
            <a:ext cx="9143999" cy="1877437"/>
          </a:xfrm>
          <a:prstGeom prst="rect">
            <a:avLst/>
          </a:prstGeom>
          <a:noFill/>
        </p:spPr>
        <p:txBody>
          <a:bodyPr wrap="square" rtlCol="0">
            <a:spAutoFit/>
          </a:bodyPr>
          <a:lstStyle/>
          <a:p>
            <a:endParaRPr lang="tr-TR" sz="2400" dirty="0">
              <a:solidFill>
                <a:srgbClr val="3E5987"/>
              </a:solidFill>
            </a:endParaRPr>
          </a:p>
          <a:p>
            <a:endParaRPr lang="tr-TR" sz="2000"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pic>
        <p:nvPicPr>
          <p:cNvPr id="8" name="Picture 5">
            <a:extLst>
              <a:ext uri="{FF2B5EF4-FFF2-40B4-BE49-F238E27FC236}">
                <a16:creationId xmlns:a16="http://schemas.microsoft.com/office/drawing/2014/main" xmlns="" id="{CE14454F-E781-497A-A086-81C9B81BF2A5}"/>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628772" y="2023269"/>
            <a:ext cx="5257800" cy="4503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8">
            <a:extLst>
              <a:ext uri="{FF2B5EF4-FFF2-40B4-BE49-F238E27FC236}">
                <a16:creationId xmlns:a16="http://schemas.microsoft.com/office/drawing/2014/main" xmlns="" id="{E49510E2-8BDE-45E5-A0E0-6426978B8D50}"/>
              </a:ext>
            </a:extLst>
          </p:cNvPr>
          <p:cNvSpPr txBox="1">
            <a:spLocks noChangeArrowheads="1"/>
          </p:cNvSpPr>
          <p:nvPr/>
        </p:nvSpPr>
        <p:spPr bwMode="auto">
          <a:xfrm>
            <a:off x="3221034" y="1435894"/>
            <a:ext cx="2073275" cy="430213"/>
          </a:xfrm>
          <a:prstGeom prst="rect">
            <a:avLst/>
          </a:prstGeom>
          <a:solidFill>
            <a:srgbClr val="EF1F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tr-TR" altLang="tr-TR" sz="2200" b="1">
                <a:solidFill>
                  <a:srgbClr val="002060"/>
                </a:solidFill>
                <a:latin typeface="Times New Roman" panose="02020603050405020304" pitchFamily="18" charset="0"/>
                <a:cs typeface="Times New Roman" panose="02020603050405020304" pitchFamily="18" charset="0"/>
              </a:rPr>
              <a:t>AĞIR</a:t>
            </a:r>
            <a:endParaRPr lang="en-US" altLang="tr-TR" sz="2200">
              <a:solidFill>
                <a:srgbClr val="002060"/>
              </a:solidFill>
              <a:latin typeface="Times New Roman" panose="02020603050405020304" pitchFamily="18" charset="0"/>
              <a:cs typeface="Times New Roman" panose="02020603050405020304" pitchFamily="18" charset="0"/>
            </a:endParaRPr>
          </a:p>
        </p:txBody>
      </p:sp>
      <p:grpSp>
        <p:nvGrpSpPr>
          <p:cNvPr id="11" name="Group 9">
            <a:extLst>
              <a:ext uri="{FF2B5EF4-FFF2-40B4-BE49-F238E27FC236}">
                <a16:creationId xmlns:a16="http://schemas.microsoft.com/office/drawing/2014/main" xmlns="" id="{BE3355A3-DD0B-44F1-B61C-8588B6196489}"/>
              </a:ext>
            </a:extLst>
          </p:cNvPr>
          <p:cNvGrpSpPr>
            <a:grpSpLocks/>
          </p:cNvGrpSpPr>
          <p:nvPr/>
        </p:nvGrpSpPr>
        <p:grpSpPr bwMode="auto">
          <a:xfrm>
            <a:off x="2116134" y="2234407"/>
            <a:ext cx="1905000" cy="2743200"/>
            <a:chOff x="432" y="1296"/>
            <a:chExt cx="1200" cy="1728"/>
          </a:xfrm>
        </p:grpSpPr>
        <p:sp>
          <p:nvSpPr>
            <p:cNvPr id="13" name="AutoShape 10">
              <a:extLst>
                <a:ext uri="{FF2B5EF4-FFF2-40B4-BE49-F238E27FC236}">
                  <a16:creationId xmlns:a16="http://schemas.microsoft.com/office/drawing/2014/main" xmlns="" id="{8A0E122E-DC58-4E79-87AF-AED958488612}"/>
                </a:ext>
              </a:extLst>
            </p:cNvPr>
            <p:cNvSpPr>
              <a:spLocks noChangeArrowheads="1"/>
            </p:cNvSpPr>
            <p:nvPr/>
          </p:nvSpPr>
          <p:spPr bwMode="auto">
            <a:xfrm>
              <a:off x="432" y="2688"/>
              <a:ext cx="1008" cy="336"/>
            </a:xfrm>
            <a:prstGeom prst="rightArrow">
              <a:avLst>
                <a:gd name="adj1" fmla="val 50000"/>
                <a:gd name="adj2" fmla="val 75000"/>
              </a:avLst>
            </a:prstGeom>
            <a:solidFill>
              <a:srgbClr val="EF1F1D"/>
            </a:solidFill>
            <a:ln w="9525">
              <a:solidFill>
                <a:srgbClr val="EF1F1D"/>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3600">
                <a:solidFill>
                  <a:srgbClr val="FF9900"/>
                </a:solidFill>
              </a:endParaRPr>
            </a:p>
          </p:txBody>
        </p:sp>
        <p:sp>
          <p:nvSpPr>
            <p:cNvPr id="14" name="AutoShape 11">
              <a:extLst>
                <a:ext uri="{FF2B5EF4-FFF2-40B4-BE49-F238E27FC236}">
                  <a16:creationId xmlns:a16="http://schemas.microsoft.com/office/drawing/2014/main" xmlns="" id="{83DE621E-6052-4FA6-8C90-D9887225F96A}"/>
                </a:ext>
              </a:extLst>
            </p:cNvPr>
            <p:cNvSpPr>
              <a:spLocks noChangeArrowheads="1"/>
            </p:cNvSpPr>
            <p:nvPr/>
          </p:nvSpPr>
          <p:spPr bwMode="auto">
            <a:xfrm>
              <a:off x="624" y="1296"/>
              <a:ext cx="1008" cy="336"/>
            </a:xfrm>
            <a:prstGeom prst="rightArrow">
              <a:avLst>
                <a:gd name="adj1" fmla="val 50000"/>
                <a:gd name="adj2" fmla="val 75000"/>
              </a:avLst>
            </a:prstGeom>
            <a:solidFill>
              <a:srgbClr val="EF1F1D"/>
            </a:solidFill>
            <a:ln w="9525">
              <a:solidFill>
                <a:srgbClr val="EF1F1D"/>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3600">
                <a:solidFill>
                  <a:srgbClr val="FF9900"/>
                </a:solidFill>
              </a:endParaRPr>
            </a:p>
          </p:txBody>
        </p:sp>
      </p:grpSp>
      <p:sp>
        <p:nvSpPr>
          <p:cNvPr id="15" name="Dikdörtgen 2">
            <a:extLst>
              <a:ext uri="{FF2B5EF4-FFF2-40B4-BE49-F238E27FC236}">
                <a16:creationId xmlns:a16="http://schemas.microsoft.com/office/drawing/2014/main" xmlns="" id="{E4BA4ECA-50A1-49AC-B45C-2BDD865E976D}"/>
              </a:ext>
            </a:extLst>
          </p:cNvPr>
          <p:cNvSpPr>
            <a:spLocks noChangeArrowheads="1"/>
          </p:cNvSpPr>
          <p:nvPr/>
        </p:nvSpPr>
        <p:spPr bwMode="auto">
          <a:xfrm>
            <a:off x="1180304" y="599182"/>
            <a:ext cx="6783387"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1800" dirty="0">
                <a:solidFill>
                  <a:srgbClr val="002060"/>
                </a:solidFill>
                <a:latin typeface="Times New Roman" panose="02020603050405020304" pitchFamily="18" charset="0"/>
                <a:cs typeface="Times New Roman" panose="02020603050405020304" pitchFamily="18" charset="0"/>
              </a:rPr>
              <a:t>Betonarme bina çekirdek beton ezilmesi  - düşey demirlerin yamulması</a:t>
            </a:r>
          </a:p>
          <a:p>
            <a:pPr>
              <a:spcBef>
                <a:spcPct val="0"/>
              </a:spcBef>
              <a:buFontTx/>
              <a:buNone/>
            </a:pPr>
            <a:r>
              <a:rPr lang="tr-TR" altLang="tr-TR" sz="1800" dirty="0">
                <a:solidFill>
                  <a:srgbClr val="002060"/>
                </a:solidFill>
                <a:latin typeface="Times New Roman" panose="02020603050405020304" pitchFamily="18" charset="0"/>
                <a:cs typeface="Times New Roman" panose="02020603050405020304" pitchFamily="18" charset="0"/>
              </a:rPr>
              <a:t>			Hasar seviyesi </a:t>
            </a:r>
            <a:endParaRPr lang="tr-TR" altLang="tr-TR" sz="1800" dirty="0">
              <a:solidFill>
                <a:srgbClr val="002060"/>
              </a:solidFill>
            </a:endParaRPr>
          </a:p>
        </p:txBody>
      </p:sp>
      <p:sp>
        <p:nvSpPr>
          <p:cNvPr id="16" name="Metin kutusu 15">
            <a:extLst>
              <a:ext uri="{FF2B5EF4-FFF2-40B4-BE49-F238E27FC236}">
                <a16:creationId xmlns:a16="http://schemas.microsoft.com/office/drawing/2014/main" xmlns="" id="{1F9833B0-FAA4-4986-BB3E-A32972C3A51C}"/>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Tree>
    <p:extLst>
      <p:ext uri="{BB962C8B-B14F-4D97-AF65-F5344CB8AC3E}">
        <p14:creationId xmlns:p14="http://schemas.microsoft.com/office/powerpoint/2010/main" xmlns="" val="368673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2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Explosio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4718151"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Hasar Tespit Edilmesi ve Sınıflandırılması</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a16="http://schemas.microsoft.com/office/drawing/2014/main" xmlns="" id="{F53A05C0-84DF-4BDA-8B18-686892AE3790}"/>
              </a:ext>
            </a:extLst>
          </p:cNvPr>
          <p:cNvSpPr txBox="1"/>
          <p:nvPr/>
        </p:nvSpPr>
        <p:spPr>
          <a:xfrm>
            <a:off x="-1" y="625855"/>
            <a:ext cx="9143999" cy="1877437"/>
          </a:xfrm>
          <a:prstGeom prst="rect">
            <a:avLst/>
          </a:prstGeom>
          <a:noFill/>
        </p:spPr>
        <p:txBody>
          <a:bodyPr wrap="square" rtlCol="0">
            <a:spAutoFit/>
          </a:bodyPr>
          <a:lstStyle/>
          <a:p>
            <a:endParaRPr lang="tr-TR" sz="2400" dirty="0">
              <a:solidFill>
                <a:srgbClr val="3E5987"/>
              </a:solidFill>
            </a:endParaRPr>
          </a:p>
          <a:p>
            <a:endParaRPr lang="tr-TR" sz="2000"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pic>
        <p:nvPicPr>
          <p:cNvPr id="8" name="Picture 6">
            <a:extLst>
              <a:ext uri="{FF2B5EF4-FFF2-40B4-BE49-F238E27FC236}">
                <a16:creationId xmlns:a16="http://schemas.microsoft.com/office/drawing/2014/main" xmlns="" id="{FC475D6A-3685-4E73-AF1F-602BF4E7B6FD}"/>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16438" y="2202756"/>
            <a:ext cx="5638800" cy="451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8">
            <a:extLst>
              <a:ext uri="{FF2B5EF4-FFF2-40B4-BE49-F238E27FC236}">
                <a16:creationId xmlns:a16="http://schemas.microsoft.com/office/drawing/2014/main" xmlns="" id="{A01C26E0-CB1E-4899-AC59-5847AEAD9D07}"/>
              </a:ext>
            </a:extLst>
          </p:cNvPr>
          <p:cNvSpPr txBox="1">
            <a:spLocks noChangeArrowheads="1"/>
          </p:cNvSpPr>
          <p:nvPr/>
        </p:nvSpPr>
        <p:spPr bwMode="auto">
          <a:xfrm>
            <a:off x="3135663" y="1628081"/>
            <a:ext cx="2835275" cy="430213"/>
          </a:xfrm>
          <a:prstGeom prst="rect">
            <a:avLst/>
          </a:prstGeom>
          <a:solidFill>
            <a:srgbClr val="FFCC1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tr-TR" altLang="tr-TR" sz="2200" b="1">
                <a:latin typeface="Times New Roman" panose="02020603050405020304" pitchFamily="18" charset="0"/>
                <a:cs typeface="Times New Roman" panose="02020603050405020304" pitchFamily="18" charset="0"/>
              </a:rPr>
              <a:t>ORTA</a:t>
            </a:r>
            <a:endParaRPr lang="en-US" altLang="tr-TR" sz="2200">
              <a:latin typeface="Times New Roman" panose="02020603050405020304" pitchFamily="18" charset="0"/>
              <a:cs typeface="Times New Roman" panose="02020603050405020304" pitchFamily="18" charset="0"/>
            </a:endParaRPr>
          </a:p>
        </p:txBody>
      </p:sp>
      <p:sp>
        <p:nvSpPr>
          <p:cNvPr id="11" name="AutoShape 9">
            <a:extLst>
              <a:ext uri="{FF2B5EF4-FFF2-40B4-BE49-F238E27FC236}">
                <a16:creationId xmlns:a16="http://schemas.microsoft.com/office/drawing/2014/main" xmlns="" id="{CBFF2E90-E55B-4A76-8E0C-BDEE3E417AE9}"/>
              </a:ext>
            </a:extLst>
          </p:cNvPr>
          <p:cNvSpPr>
            <a:spLocks noChangeArrowheads="1"/>
          </p:cNvSpPr>
          <p:nvPr/>
        </p:nvSpPr>
        <p:spPr bwMode="auto">
          <a:xfrm>
            <a:off x="1198913" y="5493644"/>
            <a:ext cx="1295400" cy="609600"/>
          </a:xfrm>
          <a:prstGeom prst="rightArrow">
            <a:avLst>
              <a:gd name="adj1" fmla="val 50000"/>
              <a:gd name="adj2" fmla="val 53125"/>
            </a:avLst>
          </a:prstGeom>
          <a:solidFill>
            <a:srgbClr val="FFCC18"/>
          </a:solidFill>
          <a:ln w="9525">
            <a:solidFill>
              <a:srgbClr val="FFCC18"/>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3600">
              <a:solidFill>
                <a:srgbClr val="FF9900"/>
              </a:solidFill>
            </a:endParaRPr>
          </a:p>
        </p:txBody>
      </p:sp>
      <p:sp>
        <p:nvSpPr>
          <p:cNvPr id="13" name="Rectangle 10">
            <a:extLst>
              <a:ext uri="{FF2B5EF4-FFF2-40B4-BE49-F238E27FC236}">
                <a16:creationId xmlns:a16="http://schemas.microsoft.com/office/drawing/2014/main" xmlns="" id="{2057F10B-49E6-48A3-BCAA-9788826799A0}"/>
              </a:ext>
            </a:extLst>
          </p:cNvPr>
          <p:cNvSpPr>
            <a:spLocks noChangeArrowheads="1"/>
          </p:cNvSpPr>
          <p:nvPr/>
        </p:nvSpPr>
        <p:spPr bwMode="auto">
          <a:xfrm>
            <a:off x="2494313" y="466887"/>
            <a:ext cx="4083050" cy="1200150"/>
          </a:xfrm>
          <a:prstGeom prst="rect">
            <a:avLst/>
          </a:prstGeom>
          <a:noFill/>
          <a:ln w="9525" algn="ctr">
            <a:noFill/>
            <a:miter lim="800000"/>
            <a:headEnd/>
            <a:tailEnd/>
          </a:ln>
          <a:effectLst/>
        </p:spPr>
        <p:txBody>
          <a:bodyPr wrap="none">
            <a:spAutoFit/>
          </a:bodyPr>
          <a:lstStyle/>
          <a:p>
            <a:pPr algn="ctr">
              <a:defRPr/>
            </a:pPr>
            <a:r>
              <a:rPr lang="tr-TR" dirty="0">
                <a:solidFill>
                  <a:srgbClr val="002060"/>
                </a:solidFill>
                <a:latin typeface="Times New Roman" panose="02020603050405020304" pitchFamily="18" charset="0"/>
                <a:cs typeface="Times New Roman" panose="02020603050405020304" pitchFamily="18" charset="0"/>
              </a:rPr>
              <a:t>Yığma yapı kabuk ve kaplama dökülmesi </a:t>
            </a:r>
          </a:p>
          <a:p>
            <a:pPr algn="ctr">
              <a:defRPr/>
            </a:pPr>
            <a:r>
              <a:rPr lang="tr-TR" dirty="0">
                <a:solidFill>
                  <a:srgbClr val="002060"/>
                </a:solidFill>
                <a:latin typeface="Times New Roman" panose="02020603050405020304" pitchFamily="18" charset="0"/>
                <a:cs typeface="Times New Roman" panose="02020603050405020304" pitchFamily="18" charset="0"/>
              </a:rPr>
              <a:t>çapraz ve diyagonal çatlak olasılığı </a:t>
            </a:r>
          </a:p>
          <a:p>
            <a:pPr algn="ctr">
              <a:defRPr/>
            </a:pPr>
            <a:r>
              <a:rPr lang="tr-TR" dirty="0">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Hasar kısmi  </a:t>
            </a:r>
          </a:p>
          <a:p>
            <a:pPr algn="ctr">
              <a:defRPr/>
            </a:pPr>
            <a:r>
              <a:rPr lang="tr-TR" dirty="0">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Hasar seviyesi ne </a:t>
            </a:r>
            <a:endParaRPr lang="tr-TR" dirty="0">
              <a:solidFill>
                <a:srgbClr val="002060"/>
              </a:solidFill>
              <a:effectLst>
                <a:outerShdw blurRad="38100" dist="38100" dir="2700000" algn="tl">
                  <a:srgbClr val="FFFFFF"/>
                </a:outerShdw>
              </a:effectLst>
              <a:latin typeface="Arial" charset="0"/>
              <a:cs typeface="Arial" charset="0"/>
            </a:endParaRPr>
          </a:p>
        </p:txBody>
      </p:sp>
      <p:sp>
        <p:nvSpPr>
          <p:cNvPr id="14" name="Metin kutusu 13">
            <a:extLst>
              <a:ext uri="{FF2B5EF4-FFF2-40B4-BE49-F238E27FC236}">
                <a16:creationId xmlns:a16="http://schemas.microsoft.com/office/drawing/2014/main" xmlns="" id="{AB6C4E6B-519C-4164-9F15-F9BE9772FE43}"/>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Tree>
    <p:extLst>
      <p:ext uri="{BB962C8B-B14F-4D97-AF65-F5344CB8AC3E}">
        <p14:creationId xmlns:p14="http://schemas.microsoft.com/office/powerpoint/2010/main" xmlns="" val="194645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528" fill="hold" grpId="0" nodeType="afterEffect">
                                  <p:stCondLst>
                                    <p:cond delay="200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Explosio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4718151"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Hasar Tespit Edilmesi ve Sınıflandırılması</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a16="http://schemas.microsoft.com/office/drawing/2014/main" xmlns="" id="{F53A05C0-84DF-4BDA-8B18-686892AE3790}"/>
              </a:ext>
            </a:extLst>
          </p:cNvPr>
          <p:cNvSpPr txBox="1"/>
          <p:nvPr/>
        </p:nvSpPr>
        <p:spPr>
          <a:xfrm>
            <a:off x="-1" y="625855"/>
            <a:ext cx="9143999" cy="1877437"/>
          </a:xfrm>
          <a:prstGeom prst="rect">
            <a:avLst/>
          </a:prstGeom>
          <a:noFill/>
        </p:spPr>
        <p:txBody>
          <a:bodyPr wrap="square" rtlCol="0">
            <a:spAutoFit/>
          </a:bodyPr>
          <a:lstStyle/>
          <a:p>
            <a:endParaRPr lang="tr-TR" sz="2400" dirty="0">
              <a:solidFill>
                <a:srgbClr val="3E5987"/>
              </a:solidFill>
            </a:endParaRPr>
          </a:p>
          <a:p>
            <a:endParaRPr lang="tr-TR" sz="2000"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pic>
        <p:nvPicPr>
          <p:cNvPr id="8" name="Picture 5">
            <a:extLst>
              <a:ext uri="{FF2B5EF4-FFF2-40B4-BE49-F238E27FC236}">
                <a16:creationId xmlns:a16="http://schemas.microsoft.com/office/drawing/2014/main" xmlns="" id="{DBF6357C-8B22-42C4-A97C-10A306C719D0}"/>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308222" y="2230599"/>
            <a:ext cx="4968875" cy="442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8">
            <a:extLst>
              <a:ext uri="{FF2B5EF4-FFF2-40B4-BE49-F238E27FC236}">
                <a16:creationId xmlns:a16="http://schemas.microsoft.com/office/drawing/2014/main" xmlns="" id="{4633B2A5-DA60-4CD1-BC67-3A87A22B98F5}"/>
              </a:ext>
            </a:extLst>
          </p:cNvPr>
          <p:cNvSpPr txBox="1">
            <a:spLocks noChangeArrowheads="1"/>
          </p:cNvSpPr>
          <p:nvPr/>
        </p:nvSpPr>
        <p:spPr bwMode="auto">
          <a:xfrm>
            <a:off x="3654422" y="1700374"/>
            <a:ext cx="2073275" cy="430213"/>
          </a:xfrm>
          <a:prstGeom prst="rect">
            <a:avLst/>
          </a:prstGeom>
          <a:solidFill>
            <a:srgbClr val="EF1F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tr-TR" altLang="tr-TR" sz="2200" b="1">
                <a:solidFill>
                  <a:srgbClr val="002060"/>
                </a:solidFill>
                <a:latin typeface="Times New Roman" panose="02020603050405020304" pitchFamily="18" charset="0"/>
                <a:cs typeface="Times New Roman" panose="02020603050405020304" pitchFamily="18" charset="0"/>
              </a:rPr>
              <a:t>AĞIR</a:t>
            </a:r>
            <a:endParaRPr lang="en-US" altLang="tr-TR" sz="2200">
              <a:solidFill>
                <a:srgbClr val="002060"/>
              </a:solidFill>
              <a:latin typeface="Times New Roman" panose="02020603050405020304" pitchFamily="18" charset="0"/>
              <a:cs typeface="Times New Roman" panose="02020603050405020304" pitchFamily="18" charset="0"/>
            </a:endParaRPr>
          </a:p>
        </p:txBody>
      </p:sp>
      <p:sp>
        <p:nvSpPr>
          <p:cNvPr id="11" name="Dikdörtgen 1">
            <a:extLst>
              <a:ext uri="{FF2B5EF4-FFF2-40B4-BE49-F238E27FC236}">
                <a16:creationId xmlns:a16="http://schemas.microsoft.com/office/drawing/2014/main" xmlns="" id="{A7B33D8E-F6ED-47A0-A4D6-54A7D97CE3E7}"/>
              </a:ext>
            </a:extLst>
          </p:cNvPr>
          <p:cNvSpPr>
            <a:spLocks noChangeArrowheads="1"/>
          </p:cNvSpPr>
          <p:nvPr/>
        </p:nvSpPr>
        <p:spPr bwMode="auto">
          <a:xfrm>
            <a:off x="2348436" y="640648"/>
            <a:ext cx="471805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tr-TR" altLang="tr-TR" sz="1800" dirty="0">
                <a:solidFill>
                  <a:srgbClr val="002060"/>
                </a:solidFill>
                <a:latin typeface="Times New Roman" panose="02020603050405020304" pitchFamily="18" charset="0"/>
                <a:cs typeface="Times New Roman" panose="02020603050405020304" pitchFamily="18" charset="0"/>
              </a:rPr>
              <a:t>Karma yapı  duvarların birleşim yerinde ayrılma </a:t>
            </a:r>
          </a:p>
          <a:p>
            <a:pPr algn="ctr">
              <a:spcBef>
                <a:spcPct val="0"/>
              </a:spcBef>
              <a:buFontTx/>
              <a:buNone/>
            </a:pPr>
            <a:r>
              <a:rPr lang="tr-TR" altLang="tr-TR" sz="1800" dirty="0">
                <a:solidFill>
                  <a:srgbClr val="002060"/>
                </a:solidFill>
                <a:latin typeface="Times New Roman" panose="02020603050405020304" pitchFamily="18" charset="0"/>
                <a:cs typeface="Times New Roman" panose="02020603050405020304" pitchFamily="18" charset="0"/>
              </a:rPr>
              <a:t>Pencere altında çapraz ve diyagonal çatlak </a:t>
            </a:r>
          </a:p>
          <a:p>
            <a:pPr algn="ctr">
              <a:spcBef>
                <a:spcPct val="0"/>
              </a:spcBef>
              <a:buFontTx/>
              <a:buNone/>
            </a:pPr>
            <a:r>
              <a:rPr lang="tr-TR" altLang="tr-TR" sz="1800" dirty="0">
                <a:solidFill>
                  <a:srgbClr val="002060"/>
                </a:solidFill>
                <a:latin typeface="Times New Roman" panose="02020603050405020304" pitchFamily="18" charset="0"/>
                <a:cs typeface="Times New Roman" panose="02020603050405020304" pitchFamily="18" charset="0"/>
              </a:rPr>
              <a:t>Hasar seviyesi</a:t>
            </a:r>
            <a:endParaRPr lang="tr-TR" altLang="tr-TR" sz="1800" dirty="0">
              <a:solidFill>
                <a:srgbClr val="002060"/>
              </a:solidFill>
            </a:endParaRPr>
          </a:p>
        </p:txBody>
      </p:sp>
      <p:sp>
        <p:nvSpPr>
          <p:cNvPr id="13" name="Metin kutusu 12">
            <a:extLst>
              <a:ext uri="{FF2B5EF4-FFF2-40B4-BE49-F238E27FC236}">
                <a16:creationId xmlns:a16="http://schemas.microsoft.com/office/drawing/2014/main" xmlns="" id="{78F32783-92F4-4F1C-BEBD-243CE11057B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Tree>
    <p:extLst>
      <p:ext uri="{BB962C8B-B14F-4D97-AF65-F5344CB8AC3E}">
        <p14:creationId xmlns:p14="http://schemas.microsoft.com/office/powerpoint/2010/main" xmlns="" val="313810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2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ppt_x</p:attrName>
                                        </p:attrNameLst>
                                      </p:cBhvr>
                                      <p:tavLst>
                                        <p:tav tm="0">
                                          <p:val>
                                            <p:fltVal val="0.5"/>
                                          </p:val>
                                        </p:tav>
                                        <p:tav tm="100000">
                                          <p:val>
                                            <p:strVal val="#ppt_x"/>
                                          </p:val>
                                        </p:tav>
                                      </p:tavLst>
                                    </p:anim>
                                    <p:anim calcmode="lin" valueType="num">
                                      <p:cBhvr>
                                        <p:cTn id="10" dur="500" fill="hold"/>
                                        <p:tgtEl>
                                          <p:spTgt spid="9"/>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Explosio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4718151"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Hasar Tespit Edilmesi ve Sınıflandırılması</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a16="http://schemas.microsoft.com/office/drawing/2014/main" xmlns="" id="{F53A05C0-84DF-4BDA-8B18-686892AE3790}"/>
              </a:ext>
            </a:extLst>
          </p:cNvPr>
          <p:cNvSpPr txBox="1"/>
          <p:nvPr/>
        </p:nvSpPr>
        <p:spPr>
          <a:xfrm>
            <a:off x="-1" y="625855"/>
            <a:ext cx="9143999" cy="1877437"/>
          </a:xfrm>
          <a:prstGeom prst="rect">
            <a:avLst/>
          </a:prstGeom>
          <a:noFill/>
        </p:spPr>
        <p:txBody>
          <a:bodyPr wrap="square" rtlCol="0">
            <a:spAutoFit/>
          </a:bodyPr>
          <a:lstStyle/>
          <a:p>
            <a:endParaRPr lang="tr-TR" sz="2400" dirty="0">
              <a:solidFill>
                <a:srgbClr val="3E5987"/>
              </a:solidFill>
            </a:endParaRPr>
          </a:p>
          <a:p>
            <a:endParaRPr lang="tr-TR" sz="2000"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sp>
        <p:nvSpPr>
          <p:cNvPr id="8" name="Text Box 8">
            <a:extLst>
              <a:ext uri="{FF2B5EF4-FFF2-40B4-BE49-F238E27FC236}">
                <a16:creationId xmlns:a16="http://schemas.microsoft.com/office/drawing/2014/main" xmlns="" id="{96FEC804-E94B-4E51-8C2E-496F1295CACE}"/>
              </a:ext>
            </a:extLst>
          </p:cNvPr>
          <p:cNvSpPr txBox="1">
            <a:spLocks noChangeArrowheads="1"/>
          </p:cNvSpPr>
          <p:nvPr/>
        </p:nvSpPr>
        <p:spPr bwMode="auto">
          <a:xfrm>
            <a:off x="3385248" y="1708530"/>
            <a:ext cx="2073275" cy="43021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tr-TR" altLang="tr-TR" sz="2200" b="1">
                <a:solidFill>
                  <a:srgbClr val="002060"/>
                </a:solidFill>
                <a:latin typeface="Times New Roman" panose="02020603050405020304" pitchFamily="18" charset="0"/>
                <a:cs typeface="Times New Roman" panose="02020603050405020304" pitchFamily="18" charset="0"/>
              </a:rPr>
              <a:t>HAFİF</a:t>
            </a:r>
            <a:endParaRPr lang="en-US" altLang="tr-TR" sz="2200">
              <a:solidFill>
                <a:srgbClr val="002060"/>
              </a:solidFill>
              <a:latin typeface="Times New Roman" panose="02020603050405020304" pitchFamily="18" charset="0"/>
              <a:cs typeface="Times New Roman" panose="02020603050405020304" pitchFamily="18" charset="0"/>
            </a:endParaRPr>
          </a:p>
        </p:txBody>
      </p:sp>
      <p:pic>
        <p:nvPicPr>
          <p:cNvPr id="9" name="Picture 13">
            <a:extLst>
              <a:ext uri="{FF2B5EF4-FFF2-40B4-BE49-F238E27FC236}">
                <a16:creationId xmlns:a16="http://schemas.microsoft.com/office/drawing/2014/main" xmlns="" id="{29A1075B-0CDC-4336-8D72-7298F14CDAA3}"/>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450086" y="2230818"/>
            <a:ext cx="5943600" cy="4443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AutoShape 10">
            <a:extLst>
              <a:ext uri="{FF2B5EF4-FFF2-40B4-BE49-F238E27FC236}">
                <a16:creationId xmlns:a16="http://schemas.microsoft.com/office/drawing/2014/main" xmlns="" id="{82C5AE1F-EE59-4F51-853A-5CDFC7A5176A}"/>
              </a:ext>
            </a:extLst>
          </p:cNvPr>
          <p:cNvSpPr>
            <a:spLocks noChangeArrowheads="1"/>
          </p:cNvSpPr>
          <p:nvPr/>
        </p:nvSpPr>
        <p:spPr bwMode="auto">
          <a:xfrm>
            <a:off x="2166048" y="3650043"/>
            <a:ext cx="1600200" cy="533400"/>
          </a:xfrm>
          <a:prstGeom prst="rightArrow">
            <a:avLst>
              <a:gd name="adj1" fmla="val 50000"/>
              <a:gd name="adj2" fmla="val 75000"/>
            </a:avLst>
          </a:prstGeom>
          <a:solidFill>
            <a:schemeClr val="accent2"/>
          </a:solidFill>
          <a:ln w="9525">
            <a:solidFill>
              <a:schemeClr val="folHlink"/>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3600">
              <a:solidFill>
                <a:srgbClr val="FF9900"/>
              </a:solidFill>
            </a:endParaRPr>
          </a:p>
        </p:txBody>
      </p:sp>
      <p:sp>
        <p:nvSpPr>
          <p:cNvPr id="13" name="Dikdörtgen 1">
            <a:extLst>
              <a:ext uri="{FF2B5EF4-FFF2-40B4-BE49-F238E27FC236}">
                <a16:creationId xmlns:a16="http://schemas.microsoft.com/office/drawing/2014/main" xmlns="" id="{1830D8DB-B698-4452-BA94-75ACAD31EE4F}"/>
              </a:ext>
            </a:extLst>
          </p:cNvPr>
          <p:cNvSpPr>
            <a:spLocks noChangeArrowheads="1"/>
          </p:cNvSpPr>
          <p:nvPr/>
        </p:nvSpPr>
        <p:spPr bwMode="auto">
          <a:xfrm>
            <a:off x="2453386" y="625855"/>
            <a:ext cx="39370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tr-TR" altLang="tr-TR" sz="1800" dirty="0">
                <a:solidFill>
                  <a:srgbClr val="002060"/>
                </a:solidFill>
                <a:latin typeface="Times New Roman" panose="02020603050405020304" pitchFamily="18" charset="0"/>
                <a:cs typeface="Times New Roman" panose="02020603050405020304" pitchFamily="18" charset="0"/>
              </a:rPr>
              <a:t>Betonarme Tuğla dolgu duvar çatlaması </a:t>
            </a:r>
          </a:p>
          <a:p>
            <a:pPr algn="ctr">
              <a:spcBef>
                <a:spcPct val="0"/>
              </a:spcBef>
              <a:buFontTx/>
              <a:buNone/>
            </a:pPr>
            <a:r>
              <a:rPr lang="tr-TR" altLang="tr-TR" sz="1800" dirty="0">
                <a:solidFill>
                  <a:srgbClr val="002060"/>
                </a:solidFill>
                <a:latin typeface="Times New Roman" panose="02020603050405020304" pitchFamily="18" charset="0"/>
                <a:cs typeface="Times New Roman" panose="02020603050405020304" pitchFamily="18" charset="0"/>
              </a:rPr>
              <a:t>Hasar seviyesi</a:t>
            </a:r>
            <a:endParaRPr lang="tr-TR" altLang="tr-TR" sz="1800" dirty="0">
              <a:solidFill>
                <a:srgbClr val="002060"/>
              </a:solidFill>
            </a:endParaRPr>
          </a:p>
        </p:txBody>
      </p:sp>
      <p:sp>
        <p:nvSpPr>
          <p:cNvPr id="14" name="Metin kutusu 13">
            <a:extLst>
              <a:ext uri="{FF2B5EF4-FFF2-40B4-BE49-F238E27FC236}">
                <a16:creationId xmlns:a16="http://schemas.microsoft.com/office/drawing/2014/main" xmlns="" id="{58E39EA9-1023-4F3B-92EC-7FF904D42C0B}"/>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Tree>
    <p:extLst>
      <p:ext uri="{BB962C8B-B14F-4D97-AF65-F5344CB8AC3E}">
        <p14:creationId xmlns:p14="http://schemas.microsoft.com/office/powerpoint/2010/main" xmlns="" val="320223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528" fill="hold" grpId="0" nodeType="afterEffect">
                                  <p:stCondLst>
                                    <p:cond delay="200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 calcmode="lin" valueType="num">
                                      <p:cBhvr>
                                        <p:cTn id="14" dur="500" fill="hold"/>
                                        <p:tgtEl>
                                          <p:spTgt spid="8"/>
                                        </p:tgtEl>
                                        <p:attrNameLst>
                                          <p:attrName>ppt_x</p:attrName>
                                        </p:attrNameLst>
                                      </p:cBhvr>
                                      <p:tavLst>
                                        <p:tav tm="0">
                                          <p:val>
                                            <p:fltVal val="0.5"/>
                                          </p:val>
                                        </p:tav>
                                        <p:tav tm="100000">
                                          <p:val>
                                            <p:strVal val="#ppt_x"/>
                                          </p:val>
                                        </p:tav>
                                      </p:tavLst>
                                    </p:anim>
                                    <p:anim calcmode="lin" valueType="num">
                                      <p:cBhvr>
                                        <p:cTn id="15" dur="500" fill="hold"/>
                                        <p:tgtEl>
                                          <p:spTgt spid="8"/>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Explosio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4718151"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Hasar Tespit Edilmesi ve Sınıflandırılması</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a16="http://schemas.microsoft.com/office/drawing/2014/main" xmlns="" id="{F53A05C0-84DF-4BDA-8B18-686892AE3790}"/>
              </a:ext>
            </a:extLst>
          </p:cNvPr>
          <p:cNvSpPr txBox="1"/>
          <p:nvPr/>
        </p:nvSpPr>
        <p:spPr>
          <a:xfrm>
            <a:off x="-1" y="625855"/>
            <a:ext cx="9143999" cy="1877437"/>
          </a:xfrm>
          <a:prstGeom prst="rect">
            <a:avLst/>
          </a:prstGeom>
          <a:noFill/>
        </p:spPr>
        <p:txBody>
          <a:bodyPr wrap="square" rtlCol="0">
            <a:spAutoFit/>
          </a:bodyPr>
          <a:lstStyle/>
          <a:p>
            <a:endParaRPr lang="tr-TR" sz="2400" dirty="0">
              <a:solidFill>
                <a:srgbClr val="3E5987"/>
              </a:solidFill>
            </a:endParaRPr>
          </a:p>
          <a:p>
            <a:endParaRPr lang="tr-TR" sz="2000"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pic>
        <p:nvPicPr>
          <p:cNvPr id="8" name="Picture 5">
            <a:extLst>
              <a:ext uri="{FF2B5EF4-FFF2-40B4-BE49-F238E27FC236}">
                <a16:creationId xmlns:a16="http://schemas.microsoft.com/office/drawing/2014/main" xmlns="" id="{1F8E6639-72A9-459B-A4CE-0C3FF31AC5D4}"/>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681956" y="2106809"/>
            <a:ext cx="5780087"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7">
            <a:extLst>
              <a:ext uri="{FF2B5EF4-FFF2-40B4-BE49-F238E27FC236}">
                <a16:creationId xmlns:a16="http://schemas.microsoft.com/office/drawing/2014/main" xmlns="" id="{3D45CB02-9CDC-484A-8890-72738A0B5DBA}"/>
              </a:ext>
            </a:extLst>
          </p:cNvPr>
          <p:cNvSpPr txBox="1">
            <a:spLocks noChangeArrowheads="1"/>
          </p:cNvSpPr>
          <p:nvPr/>
        </p:nvSpPr>
        <p:spPr bwMode="auto">
          <a:xfrm>
            <a:off x="3582193" y="1536897"/>
            <a:ext cx="2330450" cy="430212"/>
          </a:xfrm>
          <a:prstGeom prst="rect">
            <a:avLst/>
          </a:prstGeom>
          <a:solidFill>
            <a:srgbClr val="EF1F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tr-TR" altLang="tr-TR" sz="2200" b="1">
                <a:latin typeface="Times New Roman" panose="02020603050405020304" pitchFamily="18" charset="0"/>
                <a:cs typeface="Times New Roman" panose="02020603050405020304" pitchFamily="18" charset="0"/>
              </a:rPr>
              <a:t>AĞIR</a:t>
            </a:r>
            <a:endParaRPr lang="en-US" altLang="tr-TR" sz="2200">
              <a:latin typeface="Times New Roman" panose="02020603050405020304" pitchFamily="18" charset="0"/>
              <a:cs typeface="Times New Roman" panose="02020603050405020304" pitchFamily="18" charset="0"/>
            </a:endParaRPr>
          </a:p>
        </p:txBody>
      </p:sp>
      <p:grpSp>
        <p:nvGrpSpPr>
          <p:cNvPr id="11" name="Group 8">
            <a:extLst>
              <a:ext uri="{FF2B5EF4-FFF2-40B4-BE49-F238E27FC236}">
                <a16:creationId xmlns:a16="http://schemas.microsoft.com/office/drawing/2014/main" xmlns="" id="{BCD8B4AD-A6A2-4EBE-A1FE-B4AE2FA03B72}"/>
              </a:ext>
            </a:extLst>
          </p:cNvPr>
          <p:cNvGrpSpPr>
            <a:grpSpLocks/>
          </p:cNvGrpSpPr>
          <p:nvPr/>
        </p:nvGrpSpPr>
        <p:grpSpPr bwMode="auto">
          <a:xfrm>
            <a:off x="1467643" y="3359347"/>
            <a:ext cx="3733800" cy="1295400"/>
            <a:chOff x="192" y="1584"/>
            <a:chExt cx="2352" cy="816"/>
          </a:xfrm>
        </p:grpSpPr>
        <p:sp>
          <p:nvSpPr>
            <p:cNvPr id="13" name="AutoShape 9">
              <a:extLst>
                <a:ext uri="{FF2B5EF4-FFF2-40B4-BE49-F238E27FC236}">
                  <a16:creationId xmlns:a16="http://schemas.microsoft.com/office/drawing/2014/main" xmlns="" id="{0F02C2AB-7C60-4C96-BAE9-D0AA8C89EC67}"/>
                </a:ext>
              </a:extLst>
            </p:cNvPr>
            <p:cNvSpPr>
              <a:spLocks noChangeArrowheads="1"/>
            </p:cNvSpPr>
            <p:nvPr/>
          </p:nvSpPr>
          <p:spPr bwMode="auto">
            <a:xfrm>
              <a:off x="1536" y="1584"/>
              <a:ext cx="1008" cy="288"/>
            </a:xfrm>
            <a:prstGeom prst="rightArrow">
              <a:avLst>
                <a:gd name="adj1" fmla="val 50000"/>
                <a:gd name="adj2" fmla="val 87500"/>
              </a:avLst>
            </a:prstGeom>
            <a:solidFill>
              <a:srgbClr val="EF1F1D"/>
            </a:solidFill>
            <a:ln w="9525">
              <a:solidFill>
                <a:srgbClr val="EF1F1D"/>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3600">
                <a:solidFill>
                  <a:srgbClr val="FF9900"/>
                </a:solidFill>
              </a:endParaRPr>
            </a:p>
          </p:txBody>
        </p:sp>
        <p:sp>
          <p:nvSpPr>
            <p:cNvPr id="14" name="AutoShape 10">
              <a:extLst>
                <a:ext uri="{FF2B5EF4-FFF2-40B4-BE49-F238E27FC236}">
                  <a16:creationId xmlns:a16="http://schemas.microsoft.com/office/drawing/2014/main" xmlns="" id="{CC5DD95D-D40B-4D37-B431-5695FF2810AB}"/>
                </a:ext>
              </a:extLst>
            </p:cNvPr>
            <p:cNvSpPr>
              <a:spLocks noChangeArrowheads="1"/>
            </p:cNvSpPr>
            <p:nvPr/>
          </p:nvSpPr>
          <p:spPr bwMode="auto">
            <a:xfrm>
              <a:off x="192" y="2112"/>
              <a:ext cx="1008" cy="288"/>
            </a:xfrm>
            <a:prstGeom prst="rightArrow">
              <a:avLst>
                <a:gd name="adj1" fmla="val 50000"/>
                <a:gd name="adj2" fmla="val 87500"/>
              </a:avLst>
            </a:prstGeom>
            <a:solidFill>
              <a:srgbClr val="EF1F1D"/>
            </a:solidFill>
            <a:ln w="9525">
              <a:solidFill>
                <a:srgbClr val="EF1F1D"/>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3600">
                <a:solidFill>
                  <a:srgbClr val="FF9900"/>
                </a:solidFill>
              </a:endParaRPr>
            </a:p>
          </p:txBody>
        </p:sp>
      </p:grpSp>
      <p:sp>
        <p:nvSpPr>
          <p:cNvPr id="15" name="Dikdörtgen 2">
            <a:extLst>
              <a:ext uri="{FF2B5EF4-FFF2-40B4-BE49-F238E27FC236}">
                <a16:creationId xmlns:a16="http://schemas.microsoft.com/office/drawing/2014/main" xmlns="" id="{CFFD965B-E937-481B-9256-11A637C04D17}"/>
              </a:ext>
            </a:extLst>
          </p:cNvPr>
          <p:cNvSpPr>
            <a:spLocks noChangeArrowheads="1"/>
          </p:cNvSpPr>
          <p:nvPr/>
        </p:nvSpPr>
        <p:spPr bwMode="auto">
          <a:xfrm>
            <a:off x="3067843" y="612972"/>
            <a:ext cx="35385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1800" dirty="0">
                <a:solidFill>
                  <a:srgbClr val="002060"/>
                </a:solidFill>
                <a:latin typeface="Times New Roman" panose="02020603050405020304" pitchFamily="18" charset="0"/>
                <a:cs typeface="Times New Roman" panose="02020603050405020304" pitchFamily="18" charset="0"/>
              </a:rPr>
              <a:t>Betonarme yapı perde duvar çatlağı </a:t>
            </a:r>
            <a:endParaRPr lang="tr-TR" altLang="tr-TR" sz="1800" dirty="0">
              <a:solidFill>
                <a:srgbClr val="002060"/>
              </a:solidFill>
            </a:endParaRPr>
          </a:p>
        </p:txBody>
      </p:sp>
      <p:sp>
        <p:nvSpPr>
          <p:cNvPr id="16" name="Metin kutusu 15">
            <a:extLst>
              <a:ext uri="{FF2B5EF4-FFF2-40B4-BE49-F238E27FC236}">
                <a16:creationId xmlns:a16="http://schemas.microsoft.com/office/drawing/2014/main" xmlns="" id="{78DA587F-7121-4510-BC09-0A72409FADF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Tree>
    <p:extLst>
      <p:ext uri="{BB962C8B-B14F-4D97-AF65-F5344CB8AC3E}">
        <p14:creationId xmlns:p14="http://schemas.microsoft.com/office/powerpoint/2010/main" xmlns="" val="240438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2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Explosio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4718151"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Hasar Tespit Edilmesi ve Sınıflandırılması</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a16="http://schemas.microsoft.com/office/drawing/2014/main" xmlns="" id="{F53A05C0-84DF-4BDA-8B18-686892AE3790}"/>
              </a:ext>
            </a:extLst>
          </p:cNvPr>
          <p:cNvSpPr txBox="1"/>
          <p:nvPr/>
        </p:nvSpPr>
        <p:spPr>
          <a:xfrm>
            <a:off x="-1" y="625855"/>
            <a:ext cx="9143999" cy="1877437"/>
          </a:xfrm>
          <a:prstGeom prst="rect">
            <a:avLst/>
          </a:prstGeom>
          <a:noFill/>
        </p:spPr>
        <p:txBody>
          <a:bodyPr wrap="square" rtlCol="0">
            <a:spAutoFit/>
          </a:bodyPr>
          <a:lstStyle/>
          <a:p>
            <a:endParaRPr lang="tr-TR" sz="2400" dirty="0">
              <a:solidFill>
                <a:srgbClr val="3E5987"/>
              </a:solidFill>
            </a:endParaRPr>
          </a:p>
          <a:p>
            <a:endParaRPr lang="tr-TR" sz="2000"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sp>
        <p:nvSpPr>
          <p:cNvPr id="8" name="AutoShape 6">
            <a:extLst>
              <a:ext uri="{FF2B5EF4-FFF2-40B4-BE49-F238E27FC236}">
                <a16:creationId xmlns:a16="http://schemas.microsoft.com/office/drawing/2014/main" xmlns="" id="{1A2B550E-6739-45F6-A657-4650140FBDE6}"/>
              </a:ext>
            </a:extLst>
          </p:cNvPr>
          <p:cNvSpPr>
            <a:spLocks noChangeArrowheads="1"/>
          </p:cNvSpPr>
          <p:nvPr/>
        </p:nvSpPr>
        <p:spPr bwMode="auto">
          <a:xfrm>
            <a:off x="2967036" y="1405478"/>
            <a:ext cx="3095625" cy="1512888"/>
          </a:xfrm>
          <a:prstGeom prst="irregularSeal1">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tr-TR" altLang="tr-TR" sz="3600" dirty="0">
              <a:solidFill>
                <a:srgbClr val="002060"/>
              </a:solidFill>
            </a:endParaRPr>
          </a:p>
        </p:txBody>
      </p:sp>
      <p:sp>
        <p:nvSpPr>
          <p:cNvPr id="9" name="Text Box 7">
            <a:extLst>
              <a:ext uri="{FF2B5EF4-FFF2-40B4-BE49-F238E27FC236}">
                <a16:creationId xmlns:a16="http://schemas.microsoft.com/office/drawing/2014/main" xmlns="" id="{C10FC2A6-2F58-4174-8744-851F7884E5DD}"/>
              </a:ext>
            </a:extLst>
          </p:cNvPr>
          <p:cNvSpPr txBox="1">
            <a:spLocks noChangeArrowheads="1"/>
          </p:cNvSpPr>
          <p:nvPr/>
        </p:nvSpPr>
        <p:spPr bwMode="auto">
          <a:xfrm>
            <a:off x="3468913" y="1946657"/>
            <a:ext cx="2075543" cy="3698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tr-TR" altLang="tr-TR" sz="1800" dirty="0">
                <a:solidFill>
                  <a:srgbClr val="002060"/>
                </a:solidFill>
              </a:rPr>
              <a:t>Afet ve Acil Durum</a:t>
            </a:r>
          </a:p>
        </p:txBody>
      </p:sp>
      <p:sp>
        <p:nvSpPr>
          <p:cNvPr id="11" name="AutoShape 8">
            <a:extLst>
              <a:ext uri="{FF2B5EF4-FFF2-40B4-BE49-F238E27FC236}">
                <a16:creationId xmlns:a16="http://schemas.microsoft.com/office/drawing/2014/main" xmlns="" id="{5A34F7AD-4C1B-45CA-BE9D-BC02185F42E7}"/>
              </a:ext>
            </a:extLst>
          </p:cNvPr>
          <p:cNvSpPr>
            <a:spLocks noChangeArrowheads="1"/>
          </p:cNvSpPr>
          <p:nvPr/>
        </p:nvSpPr>
        <p:spPr bwMode="auto">
          <a:xfrm>
            <a:off x="4286248" y="2758028"/>
            <a:ext cx="287338" cy="576263"/>
          </a:xfrm>
          <a:prstGeom prst="downArrow">
            <a:avLst>
              <a:gd name="adj1" fmla="val 50000"/>
              <a:gd name="adj2" fmla="val 50138"/>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tr-TR" altLang="tr-TR" sz="3600" dirty="0">
              <a:solidFill>
                <a:srgbClr val="002060"/>
              </a:solidFill>
            </a:endParaRPr>
          </a:p>
        </p:txBody>
      </p:sp>
      <p:sp>
        <p:nvSpPr>
          <p:cNvPr id="13" name="Text Box 9">
            <a:extLst>
              <a:ext uri="{FF2B5EF4-FFF2-40B4-BE49-F238E27FC236}">
                <a16:creationId xmlns:a16="http://schemas.microsoft.com/office/drawing/2014/main" xmlns="" id="{E3C4B876-F845-4F39-9C2B-45637ED5B425}"/>
              </a:ext>
            </a:extLst>
          </p:cNvPr>
          <p:cNvSpPr txBox="1">
            <a:spLocks noChangeArrowheads="1"/>
          </p:cNvSpPr>
          <p:nvPr/>
        </p:nvSpPr>
        <p:spPr bwMode="auto">
          <a:xfrm>
            <a:off x="2838448" y="3596228"/>
            <a:ext cx="4114800" cy="4921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tr-TR" altLang="tr-TR" sz="2600" dirty="0">
                <a:solidFill>
                  <a:srgbClr val="002060"/>
                </a:solidFill>
                <a:latin typeface="Times New Roman" panose="02020603050405020304" pitchFamily="18" charset="0"/>
                <a:cs typeface="Times New Roman" panose="02020603050405020304" pitchFamily="18" charset="0"/>
              </a:rPr>
              <a:t>ÖN HASAR TESPİT</a:t>
            </a:r>
          </a:p>
        </p:txBody>
      </p:sp>
      <p:sp>
        <p:nvSpPr>
          <p:cNvPr id="14" name="AutoShape 10">
            <a:extLst>
              <a:ext uri="{FF2B5EF4-FFF2-40B4-BE49-F238E27FC236}">
                <a16:creationId xmlns:a16="http://schemas.microsoft.com/office/drawing/2014/main" xmlns="" id="{6ACB2FF4-2B87-48DD-A06C-E73758B064CC}"/>
              </a:ext>
            </a:extLst>
          </p:cNvPr>
          <p:cNvSpPr>
            <a:spLocks noChangeArrowheads="1"/>
          </p:cNvSpPr>
          <p:nvPr/>
        </p:nvSpPr>
        <p:spPr bwMode="auto">
          <a:xfrm>
            <a:off x="4286248" y="4053428"/>
            <a:ext cx="287338" cy="576263"/>
          </a:xfrm>
          <a:prstGeom prst="downArrow">
            <a:avLst>
              <a:gd name="adj1" fmla="val 50000"/>
              <a:gd name="adj2" fmla="val 50138"/>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a:solidFill>
                <a:srgbClr val="002060"/>
              </a:solidFill>
            </a:endParaRPr>
          </a:p>
        </p:txBody>
      </p:sp>
      <p:sp>
        <p:nvSpPr>
          <p:cNvPr id="15" name="Text Box 11">
            <a:extLst>
              <a:ext uri="{FF2B5EF4-FFF2-40B4-BE49-F238E27FC236}">
                <a16:creationId xmlns:a16="http://schemas.microsoft.com/office/drawing/2014/main" xmlns="" id="{AD23C818-C0D0-4D4F-A338-D05B4A8F0B22}"/>
              </a:ext>
            </a:extLst>
          </p:cNvPr>
          <p:cNvSpPr txBox="1">
            <a:spLocks noChangeArrowheads="1"/>
          </p:cNvSpPr>
          <p:nvPr/>
        </p:nvSpPr>
        <p:spPr bwMode="auto">
          <a:xfrm>
            <a:off x="2381248" y="4815428"/>
            <a:ext cx="4191000" cy="4921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tr-TR" altLang="tr-TR" sz="2600">
                <a:solidFill>
                  <a:srgbClr val="002060"/>
                </a:solidFill>
                <a:latin typeface="Times New Roman" panose="02020603050405020304" pitchFamily="18" charset="0"/>
                <a:cs typeface="Times New Roman" panose="02020603050405020304" pitchFamily="18" charset="0"/>
              </a:rPr>
              <a:t>    KESİN  HASAR TESPİT</a:t>
            </a:r>
          </a:p>
        </p:txBody>
      </p:sp>
      <p:sp>
        <p:nvSpPr>
          <p:cNvPr id="16" name="AutoShape 12">
            <a:extLst>
              <a:ext uri="{FF2B5EF4-FFF2-40B4-BE49-F238E27FC236}">
                <a16:creationId xmlns:a16="http://schemas.microsoft.com/office/drawing/2014/main" xmlns="" id="{7CA7FCC3-BC9E-4524-AF85-7C577CB62C3C}"/>
              </a:ext>
            </a:extLst>
          </p:cNvPr>
          <p:cNvSpPr>
            <a:spLocks noChangeArrowheads="1"/>
          </p:cNvSpPr>
          <p:nvPr/>
        </p:nvSpPr>
        <p:spPr bwMode="auto">
          <a:xfrm>
            <a:off x="4286248" y="5272628"/>
            <a:ext cx="287338" cy="576263"/>
          </a:xfrm>
          <a:prstGeom prst="downArrow">
            <a:avLst>
              <a:gd name="adj1" fmla="val 50000"/>
              <a:gd name="adj2" fmla="val 50138"/>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3600">
              <a:solidFill>
                <a:srgbClr val="002060"/>
              </a:solidFill>
            </a:endParaRPr>
          </a:p>
        </p:txBody>
      </p:sp>
      <p:sp>
        <p:nvSpPr>
          <p:cNvPr id="17" name="Text Box 13">
            <a:extLst>
              <a:ext uri="{FF2B5EF4-FFF2-40B4-BE49-F238E27FC236}">
                <a16:creationId xmlns:a16="http://schemas.microsoft.com/office/drawing/2014/main" xmlns="" id="{134E6D39-C382-493B-A87A-4462D3F812CF}"/>
              </a:ext>
            </a:extLst>
          </p:cNvPr>
          <p:cNvSpPr txBox="1">
            <a:spLocks noChangeArrowheads="1"/>
          </p:cNvSpPr>
          <p:nvPr/>
        </p:nvSpPr>
        <p:spPr bwMode="auto">
          <a:xfrm>
            <a:off x="1868486" y="5958428"/>
            <a:ext cx="5410200" cy="4921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tr-TR" altLang="tr-TR" sz="2600">
                <a:solidFill>
                  <a:srgbClr val="002060"/>
                </a:solidFill>
                <a:latin typeface="Times New Roman" panose="02020603050405020304" pitchFamily="18" charset="0"/>
                <a:cs typeface="Times New Roman" panose="02020603050405020304" pitchFamily="18" charset="0"/>
              </a:rPr>
              <a:t>    İTİRAZLAR  HASAR TESPİT</a:t>
            </a:r>
          </a:p>
        </p:txBody>
      </p:sp>
      <p:sp>
        <p:nvSpPr>
          <p:cNvPr id="18" name="Rectangle 14">
            <a:extLst>
              <a:ext uri="{FF2B5EF4-FFF2-40B4-BE49-F238E27FC236}">
                <a16:creationId xmlns:a16="http://schemas.microsoft.com/office/drawing/2014/main" xmlns="" id="{E1A2AE81-83FD-44AB-88B7-F834790994C9}"/>
              </a:ext>
            </a:extLst>
          </p:cNvPr>
          <p:cNvSpPr>
            <a:spLocks noChangeArrowheads="1"/>
          </p:cNvSpPr>
          <p:nvPr/>
        </p:nvSpPr>
        <p:spPr bwMode="auto">
          <a:xfrm>
            <a:off x="0" y="727616"/>
            <a:ext cx="9144000"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tr-TR" altLang="tr-TR" sz="2600" b="1" dirty="0">
                <a:solidFill>
                  <a:srgbClr val="002060"/>
                </a:solidFill>
                <a:latin typeface="Times New Roman" panose="02020603050405020304" pitchFamily="18" charset="0"/>
                <a:cs typeface="Times New Roman" panose="02020603050405020304" pitchFamily="18" charset="0"/>
              </a:rPr>
              <a:t>HASAR TESPİT SÜRECİ</a:t>
            </a:r>
            <a:r>
              <a:rPr lang="tr-TR" altLang="tr-TR" sz="2600" dirty="0">
                <a:solidFill>
                  <a:srgbClr val="002060"/>
                </a:solidFill>
                <a:latin typeface="Times New Roman" panose="02020603050405020304" pitchFamily="18" charset="0"/>
                <a:cs typeface="Times New Roman" panose="02020603050405020304" pitchFamily="18" charset="0"/>
              </a:rPr>
              <a:t/>
            </a:r>
            <a:br>
              <a:rPr lang="tr-TR" altLang="tr-TR" sz="2600" dirty="0">
                <a:solidFill>
                  <a:srgbClr val="002060"/>
                </a:solidFill>
                <a:latin typeface="Times New Roman" panose="02020603050405020304" pitchFamily="18" charset="0"/>
                <a:cs typeface="Times New Roman" panose="02020603050405020304" pitchFamily="18" charset="0"/>
              </a:rPr>
            </a:br>
            <a:endParaRPr lang="tr-TR" altLang="tr-TR" sz="2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6201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4718151"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Hasar Tespit Edilmesi ve Sınıflandırılması</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Acil Durum ve Afet </a:t>
            </a:r>
            <a:r>
              <a:rPr lang="tr-TR" sz="800" b="1" dirty="0">
                <a:solidFill>
                  <a:prstClr val="white">
                    <a:lumMod val="50000"/>
                  </a:prstClr>
                </a:solidFill>
                <a:latin typeface="Ubuntu" panose="020B0504030602030204" pitchFamily="34" charset="0"/>
                <a:ea typeface="Tahoma" panose="020B0604030504040204" pitchFamily="34" charset="0"/>
                <a:cs typeface="Tahoma" panose="020B0604030504040204" pitchFamily="34" charset="0"/>
              </a:rPr>
              <a:t>Planlaması</a:t>
            </a: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a16="http://schemas.microsoft.com/office/drawing/2014/main" xmlns="" id="{F53A05C0-84DF-4BDA-8B18-686892AE3790}"/>
              </a:ext>
            </a:extLst>
          </p:cNvPr>
          <p:cNvSpPr txBox="1"/>
          <p:nvPr/>
        </p:nvSpPr>
        <p:spPr>
          <a:xfrm>
            <a:off x="-1" y="625855"/>
            <a:ext cx="9143999" cy="1877437"/>
          </a:xfrm>
          <a:prstGeom prst="rect">
            <a:avLst/>
          </a:prstGeom>
          <a:noFill/>
        </p:spPr>
        <p:txBody>
          <a:bodyPr wrap="square" rtlCol="0">
            <a:spAutoFit/>
          </a:bodyPr>
          <a:lstStyle/>
          <a:p>
            <a:endParaRPr lang="tr-TR" sz="2400" dirty="0">
              <a:solidFill>
                <a:srgbClr val="3E5987"/>
              </a:solidFill>
            </a:endParaRPr>
          </a:p>
          <a:p>
            <a:endParaRPr lang="tr-TR" sz="2000"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pic>
        <p:nvPicPr>
          <p:cNvPr id="8" name="Picture 5" descr="light2">
            <a:extLst>
              <a:ext uri="{FF2B5EF4-FFF2-40B4-BE49-F238E27FC236}">
                <a16:creationId xmlns:a16="http://schemas.microsoft.com/office/drawing/2014/main" xmlns="" id="{8B48E0CD-EF7E-41DC-AA2B-ABBAFD6F8CBE}"/>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63725" y="2131608"/>
            <a:ext cx="5749925"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7">
            <a:extLst>
              <a:ext uri="{FF2B5EF4-FFF2-40B4-BE49-F238E27FC236}">
                <a16:creationId xmlns:a16="http://schemas.microsoft.com/office/drawing/2014/main" xmlns="" id="{ED23FE87-59FF-4E74-BF08-7B3D6FDEC48F}"/>
              </a:ext>
            </a:extLst>
          </p:cNvPr>
          <p:cNvSpPr txBox="1">
            <a:spLocks noChangeArrowheads="1"/>
          </p:cNvSpPr>
          <p:nvPr/>
        </p:nvSpPr>
        <p:spPr bwMode="auto">
          <a:xfrm>
            <a:off x="3702050" y="1566458"/>
            <a:ext cx="2073275" cy="430212"/>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tr-TR" altLang="tr-TR" sz="2200" b="1">
                <a:solidFill>
                  <a:srgbClr val="002060"/>
                </a:solidFill>
                <a:latin typeface="Times New Roman" panose="02020603050405020304" pitchFamily="18" charset="0"/>
                <a:cs typeface="Times New Roman" panose="02020603050405020304" pitchFamily="18" charset="0"/>
              </a:rPr>
              <a:t>HAFİF</a:t>
            </a:r>
            <a:endParaRPr lang="en-US" altLang="tr-TR" sz="2200">
              <a:solidFill>
                <a:srgbClr val="002060"/>
              </a:solidFill>
              <a:latin typeface="Times New Roman" panose="02020603050405020304" pitchFamily="18" charset="0"/>
              <a:cs typeface="Times New Roman" panose="02020603050405020304" pitchFamily="18" charset="0"/>
            </a:endParaRPr>
          </a:p>
        </p:txBody>
      </p:sp>
      <p:sp>
        <p:nvSpPr>
          <p:cNvPr id="11" name="Rectangle 8">
            <a:extLst>
              <a:ext uri="{FF2B5EF4-FFF2-40B4-BE49-F238E27FC236}">
                <a16:creationId xmlns:a16="http://schemas.microsoft.com/office/drawing/2014/main" xmlns="" id="{E9BE892E-C617-47A8-820D-8DBAF6F48F00}"/>
              </a:ext>
            </a:extLst>
          </p:cNvPr>
          <p:cNvSpPr>
            <a:spLocks noChangeArrowheads="1"/>
          </p:cNvSpPr>
          <p:nvPr/>
        </p:nvSpPr>
        <p:spPr bwMode="auto">
          <a:xfrm>
            <a:off x="3174204" y="567251"/>
            <a:ext cx="2795587"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tr-TR" altLang="tr-TR" sz="2200" dirty="0">
                <a:solidFill>
                  <a:srgbClr val="002060"/>
                </a:solidFill>
                <a:latin typeface="Times New Roman" panose="02020603050405020304" pitchFamily="18" charset="0"/>
                <a:cs typeface="Times New Roman" panose="02020603050405020304" pitchFamily="18" charset="0"/>
              </a:rPr>
              <a:t>Yapısal olmayan hasar </a:t>
            </a:r>
          </a:p>
          <a:p>
            <a:pPr algn="ctr">
              <a:spcBef>
                <a:spcPct val="0"/>
              </a:spcBef>
              <a:buFontTx/>
              <a:buNone/>
            </a:pPr>
            <a:r>
              <a:rPr lang="tr-TR" altLang="tr-TR" sz="2200" dirty="0">
                <a:solidFill>
                  <a:srgbClr val="002060"/>
                </a:solidFill>
                <a:latin typeface="Times New Roman" panose="02020603050405020304" pitchFamily="18" charset="0"/>
                <a:cs typeface="Times New Roman" panose="02020603050405020304" pitchFamily="18" charset="0"/>
              </a:rPr>
              <a:t>Hasar durumu </a:t>
            </a:r>
          </a:p>
        </p:txBody>
      </p:sp>
    </p:spTree>
    <p:extLst>
      <p:ext uri="{BB962C8B-B14F-4D97-AF65-F5344CB8AC3E}">
        <p14:creationId xmlns:p14="http://schemas.microsoft.com/office/powerpoint/2010/main" xmlns="" val="147128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2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ppt_x</p:attrName>
                                        </p:attrNameLst>
                                      </p:cBhvr>
                                      <p:tavLst>
                                        <p:tav tm="0">
                                          <p:val>
                                            <p:fltVal val="0.5"/>
                                          </p:val>
                                        </p:tav>
                                        <p:tav tm="100000">
                                          <p:val>
                                            <p:strVal val="#ppt_x"/>
                                          </p:val>
                                        </p:tav>
                                      </p:tavLst>
                                    </p:anim>
                                    <p:anim calcmode="lin" valueType="num">
                                      <p:cBhvr>
                                        <p:cTn id="10" dur="500" fill="hold"/>
                                        <p:tgtEl>
                                          <p:spTgt spid="9"/>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Explosio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3215"/>
            <a:ext cx="9144000" cy="6884429"/>
          </a:xfrm>
        </p:spPr>
      </p:pic>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4" name="Dikdörtgen 3">
            <a:extLst>
              <a:ext uri="{FF2B5EF4-FFF2-40B4-BE49-F238E27FC236}">
                <a16:creationId xmlns:a16="http://schemas.microsoft.com/office/drawing/2014/main" xmlns="" id="{6FB3D7D1-10D0-4F15-A790-1C51E0600B25}"/>
              </a:ext>
            </a:extLst>
          </p:cNvPr>
          <p:cNvSpPr/>
          <p:nvPr/>
        </p:nvSpPr>
        <p:spPr>
          <a:xfrm>
            <a:off x="0" y="1367334"/>
            <a:ext cx="9144000" cy="4093428"/>
          </a:xfrm>
          <a:prstGeom prst="rect">
            <a:avLst/>
          </a:prstGeom>
        </p:spPr>
        <p:txBody>
          <a:bodyPr wrap="square">
            <a:spAutoFit/>
          </a:bodyPr>
          <a:lstStyle/>
          <a:p>
            <a:pPr algn="ctr"/>
            <a:r>
              <a:rPr lang="tr-TR" sz="8000" b="1" dirty="0">
                <a:solidFill>
                  <a:srgbClr val="3E5987"/>
                </a:solidFill>
                <a:latin typeface="Amatic" panose="02000803000000000000" pitchFamily="2" charset="0"/>
              </a:rPr>
              <a:t>Ders Sonu</a:t>
            </a:r>
          </a:p>
          <a:p>
            <a:pPr algn="ctr"/>
            <a:endParaRPr lang="tr-TR" sz="8000" b="1" dirty="0">
              <a:solidFill>
                <a:srgbClr val="3E5987"/>
              </a:solidFill>
              <a:latin typeface="Amatic" panose="02000803000000000000" pitchFamily="2" charset="0"/>
            </a:endParaRPr>
          </a:p>
          <a:p>
            <a:pPr algn="ctr"/>
            <a:r>
              <a:rPr lang="tr-TR" sz="8000" b="1" dirty="0">
                <a:solidFill>
                  <a:srgbClr val="3E5987"/>
                </a:solidFill>
                <a:latin typeface="Amatic" panose="02000803000000000000" pitchFamily="2" charset="0"/>
              </a:rPr>
              <a:t> İYİ </a:t>
            </a:r>
            <a:r>
              <a:rPr lang="tr-TR" sz="8000" b="1" dirty="0" smtClean="0">
                <a:solidFill>
                  <a:srgbClr val="3E5987"/>
                </a:solidFill>
                <a:latin typeface="Amatic" panose="02000803000000000000" pitchFamily="2" charset="0"/>
              </a:rPr>
              <a:t>HAFTALAR!</a:t>
            </a:r>
          </a:p>
          <a:p>
            <a:pPr algn="ctr"/>
            <a:r>
              <a:rPr lang="tr-TR" sz="2000" b="1" dirty="0" smtClean="0">
                <a:solidFill>
                  <a:srgbClr val="3E5987"/>
                </a:solidFill>
                <a:latin typeface="Amatic" panose="02000803000000000000" pitchFamily="2" charset="0"/>
              </a:rPr>
              <a:t>Kaynak:AFAD</a:t>
            </a:r>
            <a:endParaRPr lang="tr-TR" sz="2000" b="1" dirty="0">
              <a:solidFill>
                <a:srgbClr val="3E5987"/>
              </a:solidFill>
              <a:latin typeface="Amatic" panose="02000803000000000000" pitchFamily="2" charset="0"/>
            </a:endParaRPr>
          </a:p>
        </p:txBody>
      </p:sp>
      <p:sp>
        <p:nvSpPr>
          <p:cNvPr id="8" name="Metin kutusu 7">
            <a:extLst>
              <a:ext uri="{FF2B5EF4-FFF2-40B4-BE49-F238E27FC236}">
                <a16:creationId xmlns:a16="http://schemas.microsoft.com/office/drawing/2014/main" xmlns="" id="{D4C43D0D-4D87-4289-82C4-68B6900F4B72}"/>
              </a:ext>
            </a:extLst>
          </p:cNvPr>
          <p:cNvSpPr txBox="1"/>
          <p:nvPr/>
        </p:nvSpPr>
        <p:spPr>
          <a:xfrm>
            <a:off x="540000" y="66777"/>
            <a:ext cx="4774256"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Hasar Tespit Edilmesi ve Sınıflandırılması </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9" name="Metin kutusu 8">
            <a:extLst>
              <a:ext uri="{FF2B5EF4-FFF2-40B4-BE49-F238E27FC236}">
                <a16:creationId xmlns:a16="http://schemas.microsoft.com/office/drawing/2014/main" xmlns="" id="{6716BC13-90B5-4C8E-9233-D66380BB8D43}"/>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Tree>
    <p:extLst>
      <p:ext uri="{BB962C8B-B14F-4D97-AF65-F5344CB8AC3E}">
        <p14:creationId xmlns:p14="http://schemas.microsoft.com/office/powerpoint/2010/main" xmlns="" val="1171915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4718151"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Hasar Tespit Edilmesi ve Sınıflandırılması</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a16="http://schemas.microsoft.com/office/drawing/2014/main" xmlns="" id="{F53A05C0-84DF-4BDA-8B18-686892AE3790}"/>
              </a:ext>
            </a:extLst>
          </p:cNvPr>
          <p:cNvSpPr txBox="1"/>
          <p:nvPr/>
        </p:nvSpPr>
        <p:spPr>
          <a:xfrm>
            <a:off x="-1" y="625855"/>
            <a:ext cx="9143999" cy="1877437"/>
          </a:xfrm>
          <a:prstGeom prst="rect">
            <a:avLst/>
          </a:prstGeom>
          <a:noFill/>
        </p:spPr>
        <p:txBody>
          <a:bodyPr wrap="square" rtlCol="0">
            <a:spAutoFit/>
          </a:bodyPr>
          <a:lstStyle/>
          <a:p>
            <a:endParaRPr lang="tr-TR" sz="2400" dirty="0">
              <a:solidFill>
                <a:srgbClr val="3E5987"/>
              </a:solidFill>
            </a:endParaRPr>
          </a:p>
          <a:p>
            <a:endParaRPr lang="tr-TR" sz="2000"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sp>
        <p:nvSpPr>
          <p:cNvPr id="8" name="Dikdörtgen 1">
            <a:extLst>
              <a:ext uri="{FF2B5EF4-FFF2-40B4-BE49-F238E27FC236}">
                <a16:creationId xmlns:a16="http://schemas.microsoft.com/office/drawing/2014/main" xmlns="" id="{9981A98F-5E13-418B-855E-2EB09CB16275}"/>
              </a:ext>
            </a:extLst>
          </p:cNvPr>
          <p:cNvSpPr>
            <a:spLocks noChangeArrowheads="1"/>
          </p:cNvSpPr>
          <p:nvPr/>
        </p:nvSpPr>
        <p:spPr bwMode="auto">
          <a:xfrm>
            <a:off x="-3" y="2226783"/>
            <a:ext cx="9143998"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2400" b="1" dirty="0">
                <a:solidFill>
                  <a:srgbClr val="002060"/>
                </a:solidFill>
                <a:latin typeface="Times New Roman" panose="02020603050405020304" pitchFamily="18" charset="0"/>
                <a:cs typeface="Times New Roman" panose="02020603050405020304" pitchFamily="18" charset="0"/>
              </a:rPr>
              <a:t>Acil Durum: </a:t>
            </a:r>
            <a:r>
              <a:rPr lang="tr-TR" sz="1800" dirty="0">
                <a:solidFill>
                  <a:srgbClr val="002060"/>
                </a:solidFill>
              </a:rPr>
              <a:t>Büyük, fakat genellikle yerel imkânlarla baş edilebilen çapta, ivedilik gerektiren tüm durum ve hâller. 5902 sayılı kanunda, “Toplumun tamamının veya belli kesimlerinin normal hayat ve faaliyetlerini durduran veya kesintiye uğratan ve acil müdahaleyi gerektiren olaylar ve bu olayların oluşturduğu kriz hâli” olarak tanımlanmıştır.</a:t>
            </a:r>
          </a:p>
          <a:p>
            <a:pPr>
              <a:spcBef>
                <a:spcPct val="0"/>
              </a:spcBef>
              <a:buFontTx/>
              <a:buNone/>
            </a:pPr>
            <a:endParaRPr lang="tr-TR" altLang="tr-TR" sz="1800" b="1" dirty="0">
              <a:solidFill>
                <a:srgbClr val="002060"/>
              </a:solidFill>
              <a:latin typeface="Times New Roman" panose="02020603050405020304" pitchFamily="18" charset="0"/>
              <a:cs typeface="Times New Roman" panose="02020603050405020304" pitchFamily="18" charset="0"/>
            </a:endParaRPr>
          </a:p>
          <a:p>
            <a:pPr>
              <a:spcBef>
                <a:spcPct val="0"/>
              </a:spcBef>
              <a:buFontTx/>
              <a:buNone/>
            </a:pPr>
            <a:r>
              <a:rPr lang="tr-TR" altLang="tr-TR" sz="2400" b="1" dirty="0">
                <a:solidFill>
                  <a:srgbClr val="002060"/>
                </a:solidFill>
                <a:latin typeface="Times New Roman" panose="02020603050405020304" pitchFamily="18" charset="0"/>
                <a:cs typeface="Times New Roman" panose="02020603050405020304" pitchFamily="18" charset="0"/>
              </a:rPr>
              <a:t>Afet: </a:t>
            </a:r>
            <a:r>
              <a:rPr lang="tr-TR" sz="1800" dirty="0">
                <a:solidFill>
                  <a:srgbClr val="002060"/>
                </a:solidFill>
              </a:rPr>
              <a:t>Toplumun tamamı veya belli kesimleri için fiziksel, ekonomik ve sosyal kayıplar doğuran, normal hayatı ve insan faaliyetlerini durduran veya kesintiye uğratan, etkilenen toplumun baş etme kapasitesinin yeterli olmadığı doğa, teknoloji veya insan kaynaklı olay. Afet bir olayın kendisi değil, doğurduğu sonuçtur.</a:t>
            </a:r>
            <a:endParaRPr lang="tr-TR" altLang="tr-TR" sz="1800" b="1" dirty="0">
              <a:solidFill>
                <a:srgbClr val="002060"/>
              </a:solidFill>
              <a:latin typeface="Times New Roman" panose="02020603050405020304" pitchFamily="18" charset="0"/>
              <a:cs typeface="Times New Roman" panose="02020603050405020304" pitchFamily="18" charset="0"/>
            </a:endParaRPr>
          </a:p>
          <a:p>
            <a:pPr>
              <a:spcBef>
                <a:spcPct val="0"/>
              </a:spcBef>
              <a:buFontTx/>
              <a:buNone/>
            </a:pPr>
            <a:endParaRPr lang="tr-TR" altLang="tr-TR" sz="2200" b="1" dirty="0">
              <a:solidFill>
                <a:srgbClr val="002060"/>
              </a:solidFill>
              <a:latin typeface="Times New Roman" panose="02020603050405020304" pitchFamily="18" charset="0"/>
              <a:cs typeface="Times New Roman" panose="02020603050405020304" pitchFamily="18" charset="0"/>
            </a:endParaRPr>
          </a:p>
          <a:p>
            <a:pPr>
              <a:spcBef>
                <a:spcPct val="0"/>
              </a:spcBef>
              <a:buFontTx/>
              <a:buNone/>
            </a:pPr>
            <a:endParaRPr lang="tr-TR" altLang="tr-TR" sz="2200" b="1" dirty="0">
              <a:solidFill>
                <a:srgbClr val="002060"/>
              </a:solidFill>
              <a:latin typeface="Times New Roman" panose="02020603050405020304" pitchFamily="18" charset="0"/>
              <a:cs typeface="Times New Roman" panose="02020603050405020304" pitchFamily="18" charset="0"/>
            </a:endParaRPr>
          </a:p>
        </p:txBody>
      </p:sp>
      <p:sp>
        <p:nvSpPr>
          <p:cNvPr id="9" name="Metin kutusu 8">
            <a:extLst>
              <a:ext uri="{FF2B5EF4-FFF2-40B4-BE49-F238E27FC236}">
                <a16:creationId xmlns:a16="http://schemas.microsoft.com/office/drawing/2014/main" xmlns="" id="{6DB1A2BB-2FAA-4560-967E-66883462CD1A}"/>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Tree>
    <p:extLst>
      <p:ext uri="{BB962C8B-B14F-4D97-AF65-F5344CB8AC3E}">
        <p14:creationId xmlns:p14="http://schemas.microsoft.com/office/powerpoint/2010/main" xmlns="" val="3366377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4718151"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Hasar Tespit Edilmesi ve Sınıflandırılması</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a16="http://schemas.microsoft.com/office/drawing/2014/main" xmlns="" id="{F53A05C0-84DF-4BDA-8B18-686892AE3790}"/>
              </a:ext>
            </a:extLst>
          </p:cNvPr>
          <p:cNvSpPr txBox="1"/>
          <p:nvPr/>
        </p:nvSpPr>
        <p:spPr>
          <a:xfrm>
            <a:off x="-1" y="625855"/>
            <a:ext cx="9143999" cy="1877437"/>
          </a:xfrm>
          <a:prstGeom prst="rect">
            <a:avLst/>
          </a:prstGeom>
          <a:noFill/>
        </p:spPr>
        <p:txBody>
          <a:bodyPr wrap="square" rtlCol="0">
            <a:spAutoFit/>
          </a:bodyPr>
          <a:lstStyle/>
          <a:p>
            <a:endParaRPr lang="tr-TR" sz="2400" dirty="0">
              <a:solidFill>
                <a:srgbClr val="3E5987"/>
              </a:solidFill>
            </a:endParaRPr>
          </a:p>
          <a:p>
            <a:endParaRPr lang="tr-TR" sz="2000"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sp>
        <p:nvSpPr>
          <p:cNvPr id="8" name="Dikdörtgen 1">
            <a:extLst>
              <a:ext uri="{FF2B5EF4-FFF2-40B4-BE49-F238E27FC236}">
                <a16:creationId xmlns:a16="http://schemas.microsoft.com/office/drawing/2014/main" xmlns="" id="{9981A98F-5E13-418B-855E-2EB09CB16275}"/>
              </a:ext>
            </a:extLst>
          </p:cNvPr>
          <p:cNvSpPr>
            <a:spLocks noChangeArrowheads="1"/>
          </p:cNvSpPr>
          <p:nvPr/>
        </p:nvSpPr>
        <p:spPr bwMode="auto">
          <a:xfrm>
            <a:off x="2" y="625855"/>
            <a:ext cx="9143998" cy="59708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2000" b="1" dirty="0">
                <a:solidFill>
                  <a:srgbClr val="002060"/>
                </a:solidFill>
                <a:latin typeface="Times New Roman" panose="02020603050405020304" pitchFamily="18" charset="0"/>
                <a:cs typeface="Times New Roman" panose="02020603050405020304" pitchFamily="18" charset="0"/>
              </a:rPr>
              <a:t>Ön Hasar Tespit: </a:t>
            </a:r>
            <a:r>
              <a:rPr lang="tr-TR" sz="1800" dirty="0">
                <a:solidFill>
                  <a:srgbClr val="002060"/>
                </a:solidFill>
              </a:rPr>
              <a:t>Yapıların kullanılıp kullanılmaması ile kalkan duvarlar, bacalar, parapetler, cephe kaplamaları gibi hasarlarla zeminde meydana gelen yer değiştirmelerin çevredeki insanlara verebileceği zararın belirlenmesi ve önlenmesi amacıyla yapılan ilk değerlendirme. Binaların dıştan ve gerektiğinde yalnızca bodrum katları hızla incelenerek yapılan tespitlerdir. Bunun sonucunda, hasarsız veya hafif hasarlı binaların kullanılmaya devamına karar verilir. Bir afet sonrasında hemen kullanılması zorunlu olan hastane, itfaiye, hükûmet ve afet yönetim merkezleri, spor salonu, okullar, trafo merkezleri gibi tesislere hasar tespitinde öncelik verilir.</a:t>
            </a:r>
          </a:p>
          <a:p>
            <a:pPr>
              <a:spcBef>
                <a:spcPct val="0"/>
              </a:spcBef>
              <a:buFontTx/>
              <a:buNone/>
            </a:pPr>
            <a:endParaRPr lang="tr-TR" altLang="tr-TR" sz="1800" b="1" dirty="0">
              <a:solidFill>
                <a:srgbClr val="002060"/>
              </a:solidFill>
              <a:latin typeface="Times New Roman" panose="02020603050405020304" pitchFamily="18" charset="0"/>
              <a:cs typeface="Times New Roman" panose="02020603050405020304" pitchFamily="18" charset="0"/>
            </a:endParaRPr>
          </a:p>
          <a:p>
            <a:pPr>
              <a:buNone/>
            </a:pPr>
            <a:r>
              <a:rPr lang="tr-TR" altLang="tr-TR" sz="2000" b="1" dirty="0">
                <a:solidFill>
                  <a:srgbClr val="002060"/>
                </a:solidFill>
                <a:latin typeface="Times New Roman" panose="02020603050405020304" pitchFamily="18" charset="0"/>
                <a:cs typeface="Times New Roman" panose="02020603050405020304" pitchFamily="18" charset="0"/>
              </a:rPr>
              <a:t>Kesin Hasar Tespit: </a:t>
            </a:r>
            <a:r>
              <a:rPr lang="tr-TR" sz="1800" dirty="0">
                <a:solidFill>
                  <a:srgbClr val="002060"/>
                </a:solidFill>
              </a:rPr>
              <a:t>Afet olayının devam etme olasılığı bulunan durumlarda, genelde ilk olayın üzerinden 10-15 gün geçtikten sonra yeniden yapılan hasar tespit çalışması. Bu tespitle, yapının onarılması veya güçlendirilmesine karar verileceğinden, yapıdaki hasar durumu ve tüm teknik özelliklerin dikkatle belirlenmesini gerektirir. Konutları hasar gören mülk sahiplerine afetler yasasına göre yapılması gereken tüm yardımlar, kesin hasar tespitleri sonucuna göre gerçekleştirilir.</a:t>
            </a:r>
          </a:p>
          <a:p>
            <a:pPr>
              <a:buNone/>
            </a:pPr>
            <a:endParaRPr lang="tr-TR" sz="2000" dirty="0"/>
          </a:p>
          <a:p>
            <a:pPr>
              <a:buNone/>
            </a:pPr>
            <a:r>
              <a:rPr lang="tr-TR" sz="2000" dirty="0">
                <a:solidFill>
                  <a:srgbClr val="002060"/>
                </a:solidFill>
              </a:rPr>
              <a:t>İtiraz Hasar Tespit: </a:t>
            </a:r>
            <a:r>
              <a:rPr lang="tr-TR" sz="1800" dirty="0">
                <a:solidFill>
                  <a:srgbClr val="002060"/>
                </a:solidFill>
              </a:rPr>
              <a:t>7269 sayılı kanun gereğince, kesin hasar tespit çalışmalarına yasal süre içinde itirazda bulunan afetzedelerin taleplerinin değerlendirildiği hasar tespit çalışması.</a:t>
            </a:r>
            <a:r>
              <a:rPr lang="tr-TR" sz="2000" dirty="0"/>
              <a:t/>
            </a:r>
            <a:br>
              <a:rPr lang="tr-TR" sz="2000" dirty="0"/>
            </a:br>
            <a:endParaRPr lang="tr-TR" altLang="tr-TR" sz="2000" b="1" dirty="0">
              <a:solidFill>
                <a:srgbClr val="002060"/>
              </a:solidFill>
              <a:latin typeface="Times New Roman" panose="02020603050405020304" pitchFamily="18" charset="0"/>
              <a:cs typeface="Times New Roman" panose="02020603050405020304" pitchFamily="18" charset="0"/>
            </a:endParaRPr>
          </a:p>
        </p:txBody>
      </p:sp>
      <p:sp>
        <p:nvSpPr>
          <p:cNvPr id="9" name="Metin kutusu 8">
            <a:extLst>
              <a:ext uri="{FF2B5EF4-FFF2-40B4-BE49-F238E27FC236}">
                <a16:creationId xmlns:a16="http://schemas.microsoft.com/office/drawing/2014/main" xmlns="" id="{40E00F37-D7E8-49C9-80E8-46E64DADC000}"/>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Tree>
    <p:extLst>
      <p:ext uri="{BB962C8B-B14F-4D97-AF65-F5344CB8AC3E}">
        <p14:creationId xmlns:p14="http://schemas.microsoft.com/office/powerpoint/2010/main" xmlns="" val="2639645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4718151"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Hasar Tespit Edilmesi ve Sınıflandırılması</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a16="http://schemas.microsoft.com/office/drawing/2014/main" xmlns="" id="{F53A05C0-84DF-4BDA-8B18-686892AE3790}"/>
              </a:ext>
            </a:extLst>
          </p:cNvPr>
          <p:cNvSpPr txBox="1"/>
          <p:nvPr/>
        </p:nvSpPr>
        <p:spPr>
          <a:xfrm>
            <a:off x="-1" y="625855"/>
            <a:ext cx="9143999" cy="1877437"/>
          </a:xfrm>
          <a:prstGeom prst="rect">
            <a:avLst/>
          </a:prstGeom>
          <a:noFill/>
        </p:spPr>
        <p:txBody>
          <a:bodyPr wrap="square" rtlCol="0">
            <a:spAutoFit/>
          </a:bodyPr>
          <a:lstStyle/>
          <a:p>
            <a:endParaRPr lang="tr-TR" sz="2400" dirty="0">
              <a:solidFill>
                <a:srgbClr val="3E5987"/>
              </a:solidFill>
            </a:endParaRPr>
          </a:p>
          <a:p>
            <a:endParaRPr lang="tr-TR" sz="2000"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sp>
        <p:nvSpPr>
          <p:cNvPr id="8" name="Dikdörtgen 1">
            <a:extLst>
              <a:ext uri="{FF2B5EF4-FFF2-40B4-BE49-F238E27FC236}">
                <a16:creationId xmlns:a16="http://schemas.microsoft.com/office/drawing/2014/main" xmlns="" id="{9981A98F-5E13-418B-855E-2EB09CB16275}"/>
              </a:ext>
            </a:extLst>
          </p:cNvPr>
          <p:cNvSpPr>
            <a:spLocks noChangeArrowheads="1"/>
          </p:cNvSpPr>
          <p:nvPr/>
        </p:nvSpPr>
        <p:spPr bwMode="auto">
          <a:xfrm>
            <a:off x="0" y="714842"/>
            <a:ext cx="9144000" cy="550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2200" dirty="0">
                <a:solidFill>
                  <a:srgbClr val="002060"/>
                </a:solidFill>
                <a:latin typeface="Times New Roman" panose="02020603050405020304" pitchFamily="18" charset="0"/>
                <a:cs typeface="Times New Roman" panose="02020603050405020304" pitchFamily="18" charset="0"/>
              </a:rPr>
              <a:t>Hasar tespiti ilgili bakanlık (çevre ve şehircilik bakanlığı ) ve </a:t>
            </a:r>
            <a:r>
              <a:rPr lang="tr-TR" altLang="tr-TR" sz="2200" dirty="0" err="1">
                <a:solidFill>
                  <a:srgbClr val="002060"/>
                </a:solidFill>
                <a:latin typeface="Times New Roman" panose="02020603050405020304" pitchFamily="18" charset="0"/>
                <a:cs typeface="Times New Roman" panose="02020603050405020304" pitchFamily="18" charset="0"/>
              </a:rPr>
              <a:t>Afad</a:t>
            </a:r>
            <a:r>
              <a:rPr lang="tr-TR" altLang="tr-TR" sz="2200" dirty="0">
                <a:solidFill>
                  <a:srgbClr val="002060"/>
                </a:solidFill>
                <a:latin typeface="Times New Roman" panose="02020603050405020304" pitchFamily="18" charset="0"/>
                <a:cs typeface="Times New Roman" panose="02020603050405020304" pitchFamily="18" charset="0"/>
              </a:rPr>
              <a:t> ekiplerince yapılır.</a:t>
            </a:r>
          </a:p>
          <a:p>
            <a:pPr>
              <a:spcBef>
                <a:spcPct val="0"/>
              </a:spcBef>
              <a:buFontTx/>
              <a:buNone/>
            </a:pPr>
            <a:endParaRPr lang="tr-TR" altLang="tr-TR" sz="2200" dirty="0">
              <a:solidFill>
                <a:srgbClr val="002060"/>
              </a:solidFill>
              <a:latin typeface="Times New Roman" panose="02020603050405020304" pitchFamily="18" charset="0"/>
              <a:cs typeface="Times New Roman" panose="02020603050405020304" pitchFamily="18" charset="0"/>
            </a:endParaRPr>
          </a:p>
          <a:p>
            <a:pPr>
              <a:spcBef>
                <a:spcPct val="0"/>
              </a:spcBef>
              <a:buFontTx/>
              <a:buNone/>
            </a:pPr>
            <a:r>
              <a:rPr lang="tr-TR" altLang="tr-TR" sz="2200" dirty="0">
                <a:solidFill>
                  <a:srgbClr val="002060"/>
                </a:solidFill>
                <a:latin typeface="Times New Roman" panose="02020603050405020304" pitchFamily="18" charset="0"/>
                <a:cs typeface="Times New Roman" panose="02020603050405020304" pitchFamily="18" charset="0"/>
              </a:rPr>
              <a:t>Ön hasar tespiti gözle yapılır </a:t>
            </a:r>
          </a:p>
          <a:p>
            <a:pPr>
              <a:spcBef>
                <a:spcPct val="0"/>
              </a:spcBef>
              <a:buFontTx/>
              <a:buNone/>
            </a:pPr>
            <a:endParaRPr lang="tr-TR" altLang="tr-TR" sz="2200" dirty="0">
              <a:solidFill>
                <a:srgbClr val="002060"/>
              </a:solidFill>
              <a:latin typeface="Times New Roman" panose="02020603050405020304" pitchFamily="18" charset="0"/>
              <a:cs typeface="Times New Roman" panose="02020603050405020304" pitchFamily="18" charset="0"/>
            </a:endParaRPr>
          </a:p>
          <a:p>
            <a:pPr>
              <a:spcBef>
                <a:spcPct val="0"/>
              </a:spcBef>
              <a:buFontTx/>
              <a:buNone/>
            </a:pPr>
            <a:r>
              <a:rPr lang="tr-TR" altLang="tr-TR" sz="2200" dirty="0">
                <a:solidFill>
                  <a:srgbClr val="002060"/>
                </a:solidFill>
                <a:latin typeface="Times New Roman" panose="02020603050405020304" pitchFamily="18" charset="0"/>
                <a:cs typeface="Times New Roman" panose="02020603050405020304" pitchFamily="18" charset="0"/>
              </a:rPr>
              <a:t>Kesin hasar tespiti ise numune alınarak test edilerek yapılır ve kesin sonuç verir. </a:t>
            </a:r>
          </a:p>
          <a:p>
            <a:pPr>
              <a:spcBef>
                <a:spcPct val="0"/>
              </a:spcBef>
              <a:buFontTx/>
              <a:buNone/>
            </a:pPr>
            <a:endParaRPr lang="tr-TR" altLang="tr-TR" sz="2200" dirty="0">
              <a:solidFill>
                <a:srgbClr val="002060"/>
              </a:solidFill>
              <a:latin typeface="Times New Roman" panose="02020603050405020304" pitchFamily="18" charset="0"/>
              <a:cs typeface="Times New Roman" panose="02020603050405020304" pitchFamily="18" charset="0"/>
            </a:endParaRPr>
          </a:p>
          <a:p>
            <a:pPr>
              <a:spcBef>
                <a:spcPct val="0"/>
              </a:spcBef>
              <a:buFontTx/>
              <a:buNone/>
            </a:pPr>
            <a:r>
              <a:rPr lang="tr-TR" altLang="tr-TR" sz="2200" dirty="0">
                <a:solidFill>
                  <a:srgbClr val="002060"/>
                </a:solidFill>
                <a:latin typeface="Times New Roman" panose="02020603050405020304" pitchFamily="18" charset="0"/>
                <a:cs typeface="Times New Roman" panose="02020603050405020304" pitchFamily="18" charset="0"/>
              </a:rPr>
              <a:t>Hasar seviyesi binanın taşıyıcı sistemlerinin hasar görmesi ile alakalıdır.</a:t>
            </a:r>
          </a:p>
          <a:p>
            <a:pPr>
              <a:spcBef>
                <a:spcPct val="0"/>
              </a:spcBef>
              <a:buFontTx/>
              <a:buNone/>
            </a:pPr>
            <a:endParaRPr lang="tr-TR" altLang="tr-TR" sz="2200" dirty="0">
              <a:solidFill>
                <a:srgbClr val="002060"/>
              </a:solidFill>
              <a:latin typeface="Times New Roman" panose="02020603050405020304" pitchFamily="18" charset="0"/>
              <a:cs typeface="Times New Roman" panose="02020603050405020304" pitchFamily="18" charset="0"/>
            </a:endParaRPr>
          </a:p>
          <a:p>
            <a:pPr>
              <a:spcBef>
                <a:spcPct val="0"/>
              </a:spcBef>
              <a:buFontTx/>
              <a:buNone/>
            </a:pPr>
            <a:r>
              <a:rPr lang="tr-TR" altLang="tr-TR" sz="2200" dirty="0">
                <a:solidFill>
                  <a:srgbClr val="002060"/>
                </a:solidFill>
                <a:latin typeface="Times New Roman" panose="02020603050405020304" pitchFamily="18" charset="0"/>
                <a:cs typeface="Times New Roman" panose="02020603050405020304" pitchFamily="18" charset="0"/>
              </a:rPr>
              <a:t>Kurtarma ekipleri binada çalışma yapmadan hasarı tespit etmelidirler </a:t>
            </a:r>
          </a:p>
          <a:p>
            <a:pPr>
              <a:spcBef>
                <a:spcPct val="0"/>
              </a:spcBef>
              <a:buFontTx/>
              <a:buNone/>
            </a:pPr>
            <a:endParaRPr lang="tr-TR" altLang="tr-TR" sz="2200" dirty="0">
              <a:solidFill>
                <a:srgbClr val="002060"/>
              </a:solidFill>
              <a:latin typeface="Times New Roman" panose="02020603050405020304" pitchFamily="18" charset="0"/>
              <a:cs typeface="Times New Roman" panose="02020603050405020304" pitchFamily="18" charset="0"/>
            </a:endParaRPr>
          </a:p>
          <a:p>
            <a:pPr>
              <a:spcBef>
                <a:spcPct val="0"/>
              </a:spcBef>
              <a:buFontTx/>
              <a:buNone/>
            </a:pPr>
            <a:r>
              <a:rPr lang="tr-TR" altLang="tr-TR" sz="2200" dirty="0">
                <a:solidFill>
                  <a:srgbClr val="002060"/>
                </a:solidFill>
                <a:latin typeface="Times New Roman" panose="02020603050405020304" pitchFamily="18" charset="0"/>
                <a:cs typeface="Times New Roman" panose="02020603050405020304" pitchFamily="18" charset="0"/>
              </a:rPr>
              <a:t>Yapısal unsurlara bakmalı ( zeminde kayma , Beton patlaması ,kolon açılması </a:t>
            </a:r>
          </a:p>
          <a:p>
            <a:pPr>
              <a:spcBef>
                <a:spcPct val="0"/>
              </a:spcBef>
              <a:buFontTx/>
              <a:buNone/>
            </a:pPr>
            <a:endParaRPr lang="tr-TR" altLang="tr-TR" sz="2200" dirty="0">
              <a:solidFill>
                <a:srgbClr val="002060"/>
              </a:solidFill>
              <a:latin typeface="Times New Roman" panose="02020603050405020304" pitchFamily="18" charset="0"/>
              <a:cs typeface="Times New Roman" panose="02020603050405020304" pitchFamily="18" charset="0"/>
            </a:endParaRPr>
          </a:p>
          <a:p>
            <a:pPr>
              <a:spcBef>
                <a:spcPct val="0"/>
              </a:spcBef>
              <a:buFontTx/>
              <a:buNone/>
            </a:pPr>
            <a:r>
              <a:rPr lang="tr-TR" altLang="tr-TR" sz="2200" dirty="0">
                <a:solidFill>
                  <a:srgbClr val="002060"/>
                </a:solidFill>
                <a:latin typeface="Times New Roman" panose="02020603050405020304" pitchFamily="18" charset="0"/>
                <a:cs typeface="Times New Roman" panose="02020603050405020304" pitchFamily="18" charset="0"/>
              </a:rPr>
              <a:t>Hasar kısmi mi yoksa genelde mi?</a:t>
            </a:r>
          </a:p>
          <a:p>
            <a:pPr>
              <a:spcBef>
                <a:spcPct val="0"/>
              </a:spcBef>
              <a:buFontTx/>
              <a:buNone/>
            </a:pPr>
            <a:endParaRPr lang="tr-TR" altLang="tr-TR" sz="2200" dirty="0">
              <a:solidFill>
                <a:srgbClr val="002060"/>
              </a:solidFill>
              <a:latin typeface="Times New Roman" panose="02020603050405020304" pitchFamily="18" charset="0"/>
              <a:cs typeface="Times New Roman" panose="02020603050405020304" pitchFamily="18" charset="0"/>
            </a:endParaRPr>
          </a:p>
        </p:txBody>
      </p:sp>
      <p:sp>
        <p:nvSpPr>
          <p:cNvPr id="9" name="Metin kutusu 8">
            <a:extLst>
              <a:ext uri="{FF2B5EF4-FFF2-40B4-BE49-F238E27FC236}">
                <a16:creationId xmlns:a16="http://schemas.microsoft.com/office/drawing/2014/main" xmlns="" id="{9550B572-3BB5-44BD-8A41-AC9E1916FD7E}"/>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Tree>
    <p:extLst>
      <p:ext uri="{BB962C8B-B14F-4D97-AF65-F5344CB8AC3E}">
        <p14:creationId xmlns:p14="http://schemas.microsoft.com/office/powerpoint/2010/main" xmlns="" val="2012186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4718151"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Hasar Tespit Edilmesi ve Sınıflandırılması</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a16="http://schemas.microsoft.com/office/drawing/2014/main" xmlns="" id="{F53A05C0-84DF-4BDA-8B18-686892AE3790}"/>
              </a:ext>
            </a:extLst>
          </p:cNvPr>
          <p:cNvSpPr txBox="1"/>
          <p:nvPr/>
        </p:nvSpPr>
        <p:spPr>
          <a:xfrm>
            <a:off x="-1" y="625855"/>
            <a:ext cx="9143999" cy="1877437"/>
          </a:xfrm>
          <a:prstGeom prst="rect">
            <a:avLst/>
          </a:prstGeom>
          <a:noFill/>
        </p:spPr>
        <p:txBody>
          <a:bodyPr wrap="square" rtlCol="0">
            <a:spAutoFit/>
          </a:bodyPr>
          <a:lstStyle/>
          <a:p>
            <a:endParaRPr lang="tr-TR" sz="2400" dirty="0">
              <a:solidFill>
                <a:srgbClr val="3E5987"/>
              </a:solidFill>
            </a:endParaRPr>
          </a:p>
          <a:p>
            <a:endParaRPr lang="tr-TR" sz="2000"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sp>
        <p:nvSpPr>
          <p:cNvPr id="8" name="1 Başlık">
            <a:extLst>
              <a:ext uri="{FF2B5EF4-FFF2-40B4-BE49-F238E27FC236}">
                <a16:creationId xmlns:a16="http://schemas.microsoft.com/office/drawing/2014/main" xmlns="" id="{5F0225FF-7E19-4E77-8385-8777F3696DDA}"/>
              </a:ext>
            </a:extLst>
          </p:cNvPr>
          <p:cNvSpPr txBox="1">
            <a:spLocks/>
          </p:cNvSpPr>
          <p:nvPr/>
        </p:nvSpPr>
        <p:spPr>
          <a:xfrm>
            <a:off x="1" y="445881"/>
            <a:ext cx="9144000" cy="76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2600" b="1" dirty="0">
                <a:solidFill>
                  <a:srgbClr val="002060"/>
                </a:solidFill>
                <a:latin typeface="Times New Roman" panose="02020603050405020304" pitchFamily="18" charset="0"/>
                <a:cs typeface="Times New Roman" panose="02020603050405020304" pitchFamily="18" charset="0"/>
              </a:rPr>
              <a:t>HASAR ÇEŞİTLERİ</a:t>
            </a:r>
          </a:p>
        </p:txBody>
      </p:sp>
      <p:sp>
        <p:nvSpPr>
          <p:cNvPr id="9" name="2 İçerik Yer Tutucusu">
            <a:extLst>
              <a:ext uri="{FF2B5EF4-FFF2-40B4-BE49-F238E27FC236}">
                <a16:creationId xmlns:a16="http://schemas.microsoft.com/office/drawing/2014/main" xmlns="" id="{88F5CD29-9B64-4E1C-8305-36B2ED7DE9E1}"/>
              </a:ext>
            </a:extLst>
          </p:cNvPr>
          <p:cNvSpPr txBox="1">
            <a:spLocks/>
          </p:cNvSpPr>
          <p:nvPr/>
        </p:nvSpPr>
        <p:spPr>
          <a:xfrm>
            <a:off x="0" y="1027907"/>
            <a:ext cx="9144000" cy="5943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r>
              <a:rPr lang="tr-TR" sz="2200" b="1" dirty="0">
                <a:solidFill>
                  <a:srgbClr val="002060"/>
                </a:solidFill>
                <a:latin typeface="Times New Roman" panose="02020603050405020304" pitchFamily="18" charset="0"/>
                <a:cs typeface="Times New Roman" panose="02020603050405020304" pitchFamily="18" charset="0"/>
              </a:rPr>
              <a:t>	Hafif Hasar :</a:t>
            </a:r>
            <a:r>
              <a:rPr lang="tr-TR" sz="2200" dirty="0">
                <a:solidFill>
                  <a:srgbClr val="002060"/>
                </a:solidFill>
                <a:latin typeface="Times New Roman" panose="02020603050405020304" pitchFamily="18" charset="0"/>
                <a:cs typeface="Times New Roman" panose="02020603050405020304" pitchFamily="18" charset="0"/>
              </a:rPr>
              <a:t> İnce sıva çatlaklarının meydana gelmesi ve küçük sıva parçalarının dökülmesiyle tanımlanır. Yeşil renk</a:t>
            </a:r>
          </a:p>
          <a:p>
            <a:pPr marL="0" indent="0">
              <a:buNone/>
              <a:defRPr/>
            </a:pPr>
            <a:endParaRPr lang="tr-TR" sz="2200" b="1" dirty="0">
              <a:solidFill>
                <a:srgbClr val="002060"/>
              </a:solidFill>
              <a:latin typeface="Times New Roman" panose="02020603050405020304" pitchFamily="18" charset="0"/>
              <a:cs typeface="Times New Roman" panose="02020603050405020304" pitchFamily="18" charset="0"/>
            </a:endParaRPr>
          </a:p>
          <a:p>
            <a:pPr marL="0" indent="0">
              <a:buFontTx/>
              <a:buNone/>
              <a:defRPr/>
            </a:pPr>
            <a:r>
              <a:rPr lang="tr-TR" sz="2200" b="1" dirty="0">
                <a:solidFill>
                  <a:srgbClr val="002060"/>
                </a:solidFill>
                <a:latin typeface="Times New Roman" panose="02020603050405020304" pitchFamily="18" charset="0"/>
                <a:cs typeface="Times New Roman" panose="02020603050405020304" pitchFamily="18" charset="0"/>
              </a:rPr>
              <a:t>	Orta Hasar : </a:t>
            </a:r>
            <a:r>
              <a:rPr lang="tr-TR" sz="2200" dirty="0">
                <a:solidFill>
                  <a:srgbClr val="002060"/>
                </a:solidFill>
                <a:latin typeface="Times New Roman" panose="02020603050405020304" pitchFamily="18" charset="0"/>
                <a:cs typeface="Times New Roman" panose="02020603050405020304" pitchFamily="18" charset="0"/>
              </a:rPr>
              <a:t>Duvarlarda küçük çatlakların meydana gelmesi, oldukça büyük sıva parçalarının dökülmesi, kiremitlerin kayması, bacalarda çatlakların oluşması ve bazı baca parçalarının aşağıya düşmesiyle tanımlanır. Sarı renk</a:t>
            </a:r>
          </a:p>
          <a:p>
            <a:pPr>
              <a:defRPr/>
            </a:pPr>
            <a:endParaRPr lang="tr-TR" sz="2200" b="1" dirty="0">
              <a:solidFill>
                <a:srgbClr val="002060"/>
              </a:solidFill>
              <a:latin typeface="Times New Roman" panose="02020603050405020304" pitchFamily="18" charset="0"/>
              <a:cs typeface="Times New Roman" panose="02020603050405020304" pitchFamily="18" charset="0"/>
            </a:endParaRPr>
          </a:p>
          <a:p>
            <a:pPr marL="0" indent="0">
              <a:buFontTx/>
              <a:buNone/>
              <a:defRPr/>
            </a:pPr>
            <a:r>
              <a:rPr lang="tr-TR" sz="2200" b="1" dirty="0">
                <a:solidFill>
                  <a:srgbClr val="002060"/>
                </a:solidFill>
                <a:latin typeface="Times New Roman" panose="02020603050405020304" pitchFamily="18" charset="0"/>
                <a:cs typeface="Times New Roman" panose="02020603050405020304" pitchFamily="18" charset="0"/>
              </a:rPr>
              <a:t>	Ağır Hasar : </a:t>
            </a:r>
            <a:r>
              <a:rPr lang="tr-TR" sz="2200" dirty="0">
                <a:solidFill>
                  <a:srgbClr val="002060"/>
                </a:solidFill>
                <a:latin typeface="Times New Roman" panose="02020603050405020304" pitchFamily="18" charset="0"/>
                <a:cs typeface="Times New Roman" panose="02020603050405020304" pitchFamily="18" charset="0"/>
              </a:rPr>
              <a:t>Duvarlarda büyük çatlakların meydana gelmesi ve bacaların yıkılmasıyla tanımlanır. Kırmızı renk</a:t>
            </a:r>
          </a:p>
          <a:p>
            <a:pPr>
              <a:defRPr/>
            </a:pPr>
            <a:endParaRPr lang="tr-TR" sz="2200" b="1" dirty="0">
              <a:solidFill>
                <a:srgbClr val="002060"/>
              </a:solidFill>
              <a:latin typeface="Times New Roman" panose="02020603050405020304" pitchFamily="18" charset="0"/>
              <a:cs typeface="Times New Roman" panose="02020603050405020304" pitchFamily="18" charset="0"/>
            </a:endParaRPr>
          </a:p>
          <a:p>
            <a:pPr marL="0" indent="0">
              <a:buFontTx/>
              <a:buNone/>
              <a:defRPr/>
            </a:pPr>
            <a:r>
              <a:rPr lang="tr-TR" sz="2200" b="1" dirty="0">
                <a:solidFill>
                  <a:srgbClr val="002060"/>
                </a:solidFill>
                <a:latin typeface="Times New Roman" panose="02020603050405020304" pitchFamily="18" charset="0"/>
                <a:cs typeface="Times New Roman" panose="02020603050405020304" pitchFamily="18" charset="0"/>
              </a:rPr>
              <a:t>	Yıkıntı : </a:t>
            </a:r>
            <a:r>
              <a:rPr lang="tr-TR" sz="2200" dirty="0">
                <a:solidFill>
                  <a:srgbClr val="002060"/>
                </a:solidFill>
                <a:latin typeface="Times New Roman" panose="02020603050405020304" pitchFamily="18" charset="0"/>
                <a:cs typeface="Times New Roman" panose="02020603050405020304" pitchFamily="18" charset="0"/>
              </a:rPr>
              <a:t>Duvarların yarılması, binaların bazı kısımlarının yıkılması ve derzlerle ayrılmış kısımlarının bağlantısını kaybetmesiyle tanımlanır.</a:t>
            </a:r>
            <a:endParaRPr lang="tr-TR" sz="2200" b="1" dirty="0">
              <a:solidFill>
                <a:srgbClr val="002060"/>
              </a:solidFill>
              <a:latin typeface="Times New Roman" panose="02020603050405020304" pitchFamily="18" charset="0"/>
              <a:cs typeface="Times New Roman" panose="02020603050405020304" pitchFamily="18" charset="0"/>
            </a:endParaRPr>
          </a:p>
          <a:p>
            <a:pPr marL="0" indent="0">
              <a:buFontTx/>
              <a:buNone/>
              <a:defRPr/>
            </a:pPr>
            <a:r>
              <a:rPr lang="tr-TR" sz="2200" b="1" dirty="0">
                <a:solidFill>
                  <a:srgbClr val="002060"/>
                </a:solidFill>
                <a:latin typeface="Times New Roman" panose="02020603050405020304" pitchFamily="18" charset="0"/>
                <a:cs typeface="Times New Roman" panose="02020603050405020304" pitchFamily="18" charset="0"/>
              </a:rPr>
              <a:t>	Fazla Yıkıntı : </a:t>
            </a:r>
            <a:r>
              <a:rPr lang="tr-TR" sz="2200" dirty="0">
                <a:solidFill>
                  <a:srgbClr val="002060"/>
                </a:solidFill>
                <a:latin typeface="Times New Roman" panose="02020603050405020304" pitchFamily="18" charset="0"/>
                <a:cs typeface="Times New Roman" panose="02020603050405020304" pitchFamily="18" charset="0"/>
              </a:rPr>
              <a:t>Yapıların tüm olarak yıkılmasıyla tanımlanır.</a:t>
            </a:r>
          </a:p>
          <a:p>
            <a:pPr>
              <a:defRPr/>
            </a:pPr>
            <a:endParaRPr lang="tr-TR" sz="2200" dirty="0">
              <a:solidFill>
                <a:srgbClr val="002060"/>
              </a:solidFill>
              <a:latin typeface="Times New Roman" panose="02020603050405020304" pitchFamily="18" charset="0"/>
              <a:cs typeface="Times New Roman" panose="02020603050405020304" pitchFamily="18" charset="0"/>
            </a:endParaRPr>
          </a:p>
        </p:txBody>
      </p:sp>
      <p:sp>
        <p:nvSpPr>
          <p:cNvPr id="11" name="Metin kutusu 10">
            <a:extLst>
              <a:ext uri="{FF2B5EF4-FFF2-40B4-BE49-F238E27FC236}">
                <a16:creationId xmlns:a16="http://schemas.microsoft.com/office/drawing/2014/main" xmlns="" id="{BB673B95-B0C9-4E1E-9441-56E9F2FB02B6}"/>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Tree>
    <p:extLst>
      <p:ext uri="{BB962C8B-B14F-4D97-AF65-F5344CB8AC3E}">
        <p14:creationId xmlns:p14="http://schemas.microsoft.com/office/powerpoint/2010/main" xmlns="" val="657413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4718151"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Hasar Tespit Edilmesi ve Sınıflandırılması</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a16="http://schemas.microsoft.com/office/drawing/2014/main" xmlns="" id="{F53A05C0-84DF-4BDA-8B18-686892AE3790}"/>
              </a:ext>
            </a:extLst>
          </p:cNvPr>
          <p:cNvSpPr txBox="1"/>
          <p:nvPr/>
        </p:nvSpPr>
        <p:spPr>
          <a:xfrm>
            <a:off x="-218189" y="720333"/>
            <a:ext cx="9143999" cy="1877437"/>
          </a:xfrm>
          <a:prstGeom prst="rect">
            <a:avLst/>
          </a:prstGeom>
          <a:noFill/>
        </p:spPr>
        <p:txBody>
          <a:bodyPr wrap="square" rtlCol="0">
            <a:spAutoFit/>
          </a:bodyPr>
          <a:lstStyle/>
          <a:p>
            <a:endParaRPr lang="tr-TR" sz="2400" dirty="0">
              <a:solidFill>
                <a:srgbClr val="3E5987"/>
              </a:solidFill>
            </a:endParaRPr>
          </a:p>
          <a:p>
            <a:endParaRPr lang="tr-TR" sz="2000"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sp>
        <p:nvSpPr>
          <p:cNvPr id="8" name="Text Box 9">
            <a:extLst>
              <a:ext uri="{FF2B5EF4-FFF2-40B4-BE49-F238E27FC236}">
                <a16:creationId xmlns:a16="http://schemas.microsoft.com/office/drawing/2014/main" xmlns="" id="{A4C68B44-C8D1-4F42-B165-9BB7C22EBEB6}"/>
              </a:ext>
            </a:extLst>
          </p:cNvPr>
          <p:cNvSpPr txBox="1">
            <a:spLocks noChangeArrowheads="1"/>
          </p:cNvSpPr>
          <p:nvPr/>
        </p:nvSpPr>
        <p:spPr bwMode="auto">
          <a:xfrm>
            <a:off x="3117664" y="1475642"/>
            <a:ext cx="2073275" cy="430212"/>
          </a:xfrm>
          <a:prstGeom prst="rect">
            <a:avLst/>
          </a:prstGeom>
          <a:solidFill>
            <a:srgbClr val="EF1F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tr-TR" sz="2200" b="1" dirty="0">
                <a:solidFill>
                  <a:srgbClr val="002060"/>
                </a:solidFill>
                <a:latin typeface="Times New Roman" panose="02020603050405020304" pitchFamily="18" charset="0"/>
                <a:cs typeface="Times New Roman" panose="02020603050405020304" pitchFamily="18" charset="0"/>
              </a:rPr>
              <a:t>AĞIR</a:t>
            </a:r>
          </a:p>
        </p:txBody>
      </p:sp>
      <p:pic>
        <p:nvPicPr>
          <p:cNvPr id="9" name="Picture 17">
            <a:extLst>
              <a:ext uri="{FF2B5EF4-FFF2-40B4-BE49-F238E27FC236}">
                <a16:creationId xmlns:a16="http://schemas.microsoft.com/office/drawing/2014/main" xmlns="" id="{4F27A81F-8851-4274-8D05-F606A31E4059}"/>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65026" y="2064604"/>
            <a:ext cx="6224588" cy="453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Dikdörtgen 2">
            <a:extLst>
              <a:ext uri="{FF2B5EF4-FFF2-40B4-BE49-F238E27FC236}">
                <a16:creationId xmlns:a16="http://schemas.microsoft.com/office/drawing/2014/main" xmlns="" id="{50E9E78E-D036-4786-B51C-52DD6EBE8536}"/>
              </a:ext>
            </a:extLst>
          </p:cNvPr>
          <p:cNvSpPr>
            <a:spLocks noChangeArrowheads="1"/>
          </p:cNvSpPr>
          <p:nvPr/>
        </p:nvSpPr>
        <p:spPr bwMode="auto">
          <a:xfrm>
            <a:off x="1709035" y="591565"/>
            <a:ext cx="528955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tr-TR" altLang="tr-TR" sz="1800" dirty="0">
                <a:solidFill>
                  <a:srgbClr val="002060"/>
                </a:solidFill>
                <a:latin typeface="Times New Roman" panose="02020603050405020304" pitchFamily="18" charset="0"/>
                <a:cs typeface="Times New Roman" panose="02020603050405020304" pitchFamily="18" charset="0"/>
              </a:rPr>
              <a:t>Betonarme  yapı kiriş – kolon birleşim yerlerinde hasar</a:t>
            </a:r>
          </a:p>
          <a:p>
            <a:pPr algn="ctr">
              <a:spcBef>
                <a:spcPct val="0"/>
              </a:spcBef>
              <a:buFontTx/>
              <a:buNone/>
            </a:pPr>
            <a:r>
              <a:rPr lang="tr-TR" altLang="tr-TR" sz="1800" dirty="0">
                <a:solidFill>
                  <a:srgbClr val="002060"/>
                </a:solidFill>
                <a:latin typeface="Times New Roman" panose="02020603050405020304" pitchFamily="18" charset="0"/>
                <a:cs typeface="Times New Roman" panose="02020603050405020304" pitchFamily="18" charset="0"/>
              </a:rPr>
              <a:t>Hasar seviyesi  </a:t>
            </a:r>
            <a:endParaRPr lang="tr-TR" altLang="tr-TR" sz="1800" dirty="0">
              <a:solidFill>
                <a:srgbClr val="002060"/>
              </a:solidFill>
            </a:endParaRPr>
          </a:p>
        </p:txBody>
      </p:sp>
      <p:sp>
        <p:nvSpPr>
          <p:cNvPr id="13" name="Metin kutusu 12">
            <a:extLst>
              <a:ext uri="{FF2B5EF4-FFF2-40B4-BE49-F238E27FC236}">
                <a16:creationId xmlns:a16="http://schemas.microsoft.com/office/drawing/2014/main" xmlns="" id="{F9C0F274-9243-4737-9507-62BB72CA336D}"/>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Tree>
    <p:extLst>
      <p:ext uri="{BB962C8B-B14F-4D97-AF65-F5344CB8AC3E}">
        <p14:creationId xmlns:p14="http://schemas.microsoft.com/office/powerpoint/2010/main" xmlns="" val="372488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2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ppt_x</p:attrName>
                                        </p:attrNameLst>
                                      </p:cBhvr>
                                      <p:tavLst>
                                        <p:tav tm="0">
                                          <p:val>
                                            <p:fltVal val="0.5"/>
                                          </p:val>
                                        </p:tav>
                                        <p:tav tm="100000">
                                          <p:val>
                                            <p:strVal val="#ppt_x"/>
                                          </p:val>
                                        </p:tav>
                                      </p:tavLst>
                                    </p:anim>
                                    <p:anim calcmode="lin" valueType="num">
                                      <p:cBhvr>
                                        <p:cTn id="10" dur="500" fill="hold"/>
                                        <p:tgtEl>
                                          <p:spTgt spid="8"/>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Explosio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4718151"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Hasar Tespit Edilmesi ve Sınıflandırılması</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a16="http://schemas.microsoft.com/office/drawing/2014/main" xmlns="" id="{F53A05C0-84DF-4BDA-8B18-686892AE3790}"/>
              </a:ext>
            </a:extLst>
          </p:cNvPr>
          <p:cNvSpPr txBox="1"/>
          <p:nvPr/>
        </p:nvSpPr>
        <p:spPr>
          <a:xfrm>
            <a:off x="-1" y="625855"/>
            <a:ext cx="9143999" cy="1877437"/>
          </a:xfrm>
          <a:prstGeom prst="rect">
            <a:avLst/>
          </a:prstGeom>
          <a:noFill/>
        </p:spPr>
        <p:txBody>
          <a:bodyPr wrap="square" rtlCol="0">
            <a:spAutoFit/>
          </a:bodyPr>
          <a:lstStyle/>
          <a:p>
            <a:endParaRPr lang="tr-TR" sz="2400" dirty="0">
              <a:solidFill>
                <a:srgbClr val="3E5987"/>
              </a:solidFill>
            </a:endParaRPr>
          </a:p>
          <a:p>
            <a:endParaRPr lang="tr-TR" sz="2000"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sp>
        <p:nvSpPr>
          <p:cNvPr id="8" name="Text Box 19">
            <a:extLst>
              <a:ext uri="{FF2B5EF4-FFF2-40B4-BE49-F238E27FC236}">
                <a16:creationId xmlns:a16="http://schemas.microsoft.com/office/drawing/2014/main" xmlns="" id="{1B08ECAB-03D4-4CFB-B6B4-3B218A1B4104}"/>
              </a:ext>
            </a:extLst>
          </p:cNvPr>
          <p:cNvSpPr txBox="1">
            <a:spLocks noChangeArrowheads="1"/>
          </p:cNvSpPr>
          <p:nvPr/>
        </p:nvSpPr>
        <p:spPr bwMode="auto">
          <a:xfrm>
            <a:off x="3082926" y="1647925"/>
            <a:ext cx="1828800" cy="430212"/>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tr-TR" altLang="tr-TR" sz="2200" dirty="0">
                <a:solidFill>
                  <a:srgbClr val="002060"/>
                </a:solidFill>
                <a:latin typeface="Times New Roman" panose="02020603050405020304" pitchFamily="18" charset="0"/>
                <a:cs typeface="Times New Roman" panose="02020603050405020304" pitchFamily="18" charset="0"/>
              </a:rPr>
              <a:t>HAFİF</a:t>
            </a:r>
            <a:endParaRPr lang="en-US" altLang="tr-TR" sz="2200" dirty="0">
              <a:solidFill>
                <a:srgbClr val="002060"/>
              </a:solidFill>
              <a:latin typeface="Times New Roman" panose="02020603050405020304" pitchFamily="18" charset="0"/>
              <a:cs typeface="Times New Roman" panose="02020603050405020304" pitchFamily="18" charset="0"/>
            </a:endParaRPr>
          </a:p>
        </p:txBody>
      </p:sp>
      <p:sp>
        <p:nvSpPr>
          <p:cNvPr id="9" name="Rectangle 20">
            <a:extLst>
              <a:ext uri="{FF2B5EF4-FFF2-40B4-BE49-F238E27FC236}">
                <a16:creationId xmlns:a16="http://schemas.microsoft.com/office/drawing/2014/main" xmlns="" id="{FE4832CC-F92B-4472-B698-5CE944C96DD4}"/>
              </a:ext>
            </a:extLst>
          </p:cNvPr>
          <p:cNvSpPr>
            <a:spLocks noChangeArrowheads="1"/>
          </p:cNvSpPr>
          <p:nvPr/>
        </p:nvSpPr>
        <p:spPr bwMode="auto">
          <a:xfrm>
            <a:off x="1740075" y="625855"/>
            <a:ext cx="5330825"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2200" dirty="0">
                <a:solidFill>
                  <a:srgbClr val="002060"/>
                </a:solidFill>
                <a:latin typeface="Times New Roman" panose="02020603050405020304" pitchFamily="18" charset="0"/>
                <a:cs typeface="Times New Roman" panose="02020603050405020304" pitchFamily="18" charset="0"/>
              </a:rPr>
              <a:t>Betonarme yapı  tuğla – dolgu duvar çökmesi</a:t>
            </a:r>
          </a:p>
          <a:p>
            <a:pPr>
              <a:spcBef>
                <a:spcPct val="0"/>
              </a:spcBef>
              <a:buFontTx/>
              <a:buNone/>
            </a:pPr>
            <a:r>
              <a:rPr lang="tr-TR" altLang="tr-TR" sz="2200" dirty="0">
                <a:solidFill>
                  <a:srgbClr val="002060"/>
                </a:solidFill>
                <a:latin typeface="Times New Roman" panose="02020603050405020304" pitchFamily="18" charset="0"/>
                <a:cs typeface="Times New Roman" panose="02020603050405020304" pitchFamily="18" charset="0"/>
              </a:rPr>
              <a:t>                Hasar seviyesi </a:t>
            </a:r>
          </a:p>
        </p:txBody>
      </p:sp>
      <p:pic>
        <p:nvPicPr>
          <p:cNvPr id="11" name="Picture 16">
            <a:extLst>
              <a:ext uri="{FF2B5EF4-FFF2-40B4-BE49-F238E27FC236}">
                <a16:creationId xmlns:a16="http://schemas.microsoft.com/office/drawing/2014/main" xmlns="" id="{D64A71B5-BF82-4B4C-B2DF-1B62F514B1F3}"/>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79700" y="2273462"/>
            <a:ext cx="5791200" cy="440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Metin kutusu 12">
            <a:extLst>
              <a:ext uri="{FF2B5EF4-FFF2-40B4-BE49-F238E27FC236}">
                <a16:creationId xmlns:a16="http://schemas.microsoft.com/office/drawing/2014/main" xmlns="" id="{2742F422-E10C-4ABC-B4DA-B29F1BBA1543}"/>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Tree>
    <p:extLst>
      <p:ext uri="{BB962C8B-B14F-4D97-AF65-F5344CB8AC3E}">
        <p14:creationId xmlns:p14="http://schemas.microsoft.com/office/powerpoint/2010/main" xmlns="" val="35688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2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ppt_x</p:attrName>
                                        </p:attrNameLst>
                                      </p:cBhvr>
                                      <p:tavLst>
                                        <p:tav tm="0">
                                          <p:val>
                                            <p:fltVal val="0.5"/>
                                          </p:val>
                                        </p:tav>
                                        <p:tav tm="100000">
                                          <p:val>
                                            <p:strVal val="#ppt_x"/>
                                          </p:val>
                                        </p:tav>
                                      </p:tavLst>
                                    </p:anim>
                                    <p:anim calcmode="lin" valueType="num">
                                      <p:cBhvr>
                                        <p:cTn id="10" dur="500" fill="hold"/>
                                        <p:tgtEl>
                                          <p:spTgt spid="8"/>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Explosio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9144000" cy="6884429"/>
          </a:xfrm>
        </p:spPr>
      </p:pic>
      <p:sp>
        <p:nvSpPr>
          <p:cNvPr id="6" name="Metin kutusu 5">
            <a:extLst>
              <a:ext uri="{FF2B5EF4-FFF2-40B4-BE49-F238E27FC236}">
                <a16:creationId xmlns:a16="http://schemas.microsoft.com/office/drawing/2014/main" xmlns="" id="{7C11C974-F8DF-4CB9-9CA2-BD53E7E5173A}"/>
              </a:ext>
            </a:extLst>
          </p:cNvPr>
          <p:cNvSpPr txBox="1"/>
          <p:nvPr/>
        </p:nvSpPr>
        <p:spPr>
          <a:xfrm>
            <a:off x="540000" y="66777"/>
            <a:ext cx="4718151"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Hasar Tespit Edilmesi ve Sınıflandırılması</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3" name="Metin kutusu 2">
            <a:extLst>
              <a:ext uri="{FF2B5EF4-FFF2-40B4-BE49-F238E27FC236}">
                <a16:creationId xmlns:a16="http://schemas.microsoft.com/office/drawing/2014/main" xmlns="" id="{F53A05C0-84DF-4BDA-8B18-686892AE3790}"/>
              </a:ext>
            </a:extLst>
          </p:cNvPr>
          <p:cNvSpPr txBox="1"/>
          <p:nvPr/>
        </p:nvSpPr>
        <p:spPr>
          <a:xfrm>
            <a:off x="-1" y="625855"/>
            <a:ext cx="9143999" cy="1877437"/>
          </a:xfrm>
          <a:prstGeom prst="rect">
            <a:avLst/>
          </a:prstGeom>
          <a:noFill/>
        </p:spPr>
        <p:txBody>
          <a:bodyPr wrap="square" rtlCol="0">
            <a:spAutoFit/>
          </a:bodyPr>
          <a:lstStyle/>
          <a:p>
            <a:endParaRPr lang="tr-TR" sz="2400" dirty="0">
              <a:solidFill>
                <a:srgbClr val="3E5987"/>
              </a:solidFill>
            </a:endParaRPr>
          </a:p>
          <a:p>
            <a:endParaRPr lang="tr-TR" sz="2000"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a:p>
            <a:endParaRPr lang="tr-TR" b="1" dirty="0">
              <a:solidFill>
                <a:srgbClr val="284985"/>
              </a:solidFill>
            </a:endParaRPr>
          </a:p>
        </p:txBody>
      </p:sp>
      <p:sp>
        <p:nvSpPr>
          <p:cNvPr id="8" name="Rectangle 5">
            <a:extLst>
              <a:ext uri="{FF2B5EF4-FFF2-40B4-BE49-F238E27FC236}">
                <a16:creationId xmlns:a16="http://schemas.microsoft.com/office/drawing/2014/main" xmlns="" id="{504749B1-3D38-4B94-A155-4272C9789C07}"/>
              </a:ext>
            </a:extLst>
          </p:cNvPr>
          <p:cNvSpPr>
            <a:spLocks noChangeArrowheads="1"/>
          </p:cNvSpPr>
          <p:nvPr/>
        </p:nvSpPr>
        <p:spPr bwMode="auto">
          <a:xfrm>
            <a:off x="0" y="418698"/>
            <a:ext cx="91440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tr-TR" altLang="tr-TR" sz="2200" dirty="0">
                <a:solidFill>
                  <a:srgbClr val="002060"/>
                </a:solidFill>
                <a:latin typeface="Times New Roman" panose="02020603050405020304" pitchFamily="18" charset="0"/>
                <a:cs typeface="Times New Roman" panose="02020603050405020304" pitchFamily="18" charset="0"/>
              </a:rPr>
              <a:t>   </a:t>
            </a:r>
            <a:r>
              <a:rPr lang="en-US" altLang="tr-TR" sz="2200" dirty="0">
                <a:solidFill>
                  <a:srgbClr val="002060"/>
                </a:solidFill>
                <a:latin typeface="Times New Roman" panose="02020603050405020304" pitchFamily="18" charset="0"/>
                <a:cs typeface="Times New Roman" panose="02020603050405020304" pitchFamily="18" charset="0"/>
              </a:rPr>
              <a:t> </a:t>
            </a:r>
            <a:r>
              <a:rPr lang="tr-TR" altLang="tr-TR" sz="2200" dirty="0">
                <a:solidFill>
                  <a:srgbClr val="002060"/>
                </a:solidFill>
                <a:latin typeface="Times New Roman" panose="02020603050405020304" pitchFamily="18" charset="0"/>
                <a:cs typeface="Times New Roman" panose="02020603050405020304" pitchFamily="18" charset="0"/>
              </a:rPr>
              <a:t>Kerpiç yapı  çapraz diyagonal çatlaklar</a:t>
            </a:r>
          </a:p>
          <a:p>
            <a:pPr algn="ctr" eaLnBrk="1" hangingPunct="1">
              <a:spcBef>
                <a:spcPct val="0"/>
              </a:spcBef>
              <a:buFontTx/>
              <a:buNone/>
            </a:pPr>
            <a:r>
              <a:rPr lang="tr-TR" altLang="tr-TR" sz="2200" dirty="0">
                <a:solidFill>
                  <a:srgbClr val="002060"/>
                </a:solidFill>
                <a:latin typeface="Times New Roman" panose="02020603050405020304" pitchFamily="18" charset="0"/>
                <a:cs typeface="Times New Roman" panose="02020603050405020304" pitchFamily="18" charset="0"/>
              </a:rPr>
              <a:t>Hasar seviyesi </a:t>
            </a:r>
            <a:endParaRPr lang="en-US" altLang="tr-TR" sz="2200" dirty="0">
              <a:solidFill>
                <a:srgbClr val="002060"/>
              </a:solidFill>
              <a:latin typeface="Times New Roman" panose="02020603050405020304" pitchFamily="18" charset="0"/>
              <a:cs typeface="Times New Roman" panose="02020603050405020304" pitchFamily="18" charset="0"/>
            </a:endParaRPr>
          </a:p>
        </p:txBody>
      </p:sp>
      <p:sp>
        <p:nvSpPr>
          <p:cNvPr id="9" name="Text Box 7">
            <a:extLst>
              <a:ext uri="{FF2B5EF4-FFF2-40B4-BE49-F238E27FC236}">
                <a16:creationId xmlns:a16="http://schemas.microsoft.com/office/drawing/2014/main" xmlns="" id="{4EED089A-75DC-49BA-9E05-44498A46B6BD}"/>
              </a:ext>
            </a:extLst>
          </p:cNvPr>
          <p:cNvSpPr txBox="1">
            <a:spLocks noChangeArrowheads="1"/>
          </p:cNvSpPr>
          <p:nvPr/>
        </p:nvSpPr>
        <p:spPr bwMode="auto">
          <a:xfrm>
            <a:off x="3019611" y="1339963"/>
            <a:ext cx="2312988" cy="769937"/>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tr-TR" altLang="tr-TR" sz="2200" b="1" dirty="0">
                <a:solidFill>
                  <a:schemeClr val="bg1"/>
                </a:solidFill>
                <a:latin typeface="Times New Roman" panose="02020603050405020304" pitchFamily="18" charset="0"/>
                <a:cs typeface="Times New Roman" panose="02020603050405020304" pitchFamily="18" charset="0"/>
              </a:rPr>
              <a:t>Kısmi mi? Genel mi?</a:t>
            </a:r>
            <a:endParaRPr lang="en-US" altLang="tr-TR" sz="2200" dirty="0">
              <a:solidFill>
                <a:schemeClr val="bg1"/>
              </a:solidFill>
              <a:latin typeface="Times New Roman" panose="02020603050405020304" pitchFamily="18" charset="0"/>
              <a:cs typeface="Times New Roman" panose="02020603050405020304" pitchFamily="18" charset="0"/>
            </a:endParaRPr>
          </a:p>
        </p:txBody>
      </p:sp>
      <p:grpSp>
        <p:nvGrpSpPr>
          <p:cNvPr id="11" name="Group 8">
            <a:extLst>
              <a:ext uri="{FF2B5EF4-FFF2-40B4-BE49-F238E27FC236}">
                <a16:creationId xmlns:a16="http://schemas.microsoft.com/office/drawing/2014/main" xmlns="" id="{DAAC21CD-13B1-44C7-9DCC-7253AE1D514E}"/>
              </a:ext>
            </a:extLst>
          </p:cNvPr>
          <p:cNvGrpSpPr>
            <a:grpSpLocks/>
          </p:cNvGrpSpPr>
          <p:nvPr/>
        </p:nvGrpSpPr>
        <p:grpSpPr bwMode="auto">
          <a:xfrm>
            <a:off x="2614799" y="2179750"/>
            <a:ext cx="3124200" cy="1595438"/>
            <a:chOff x="3792" y="3072"/>
            <a:chExt cx="1968" cy="1261"/>
          </a:xfrm>
        </p:grpSpPr>
        <p:sp>
          <p:nvSpPr>
            <p:cNvPr id="13" name="Text Box 9">
              <a:extLst>
                <a:ext uri="{FF2B5EF4-FFF2-40B4-BE49-F238E27FC236}">
                  <a16:creationId xmlns:a16="http://schemas.microsoft.com/office/drawing/2014/main" xmlns="" id="{45970B79-C321-4AE0-8E67-FA43B3090431}"/>
                </a:ext>
              </a:extLst>
            </p:cNvPr>
            <p:cNvSpPr txBox="1">
              <a:spLocks noChangeArrowheads="1"/>
            </p:cNvSpPr>
            <p:nvPr/>
          </p:nvSpPr>
          <p:spPr bwMode="auto">
            <a:xfrm>
              <a:off x="3792" y="3072"/>
              <a:ext cx="1968" cy="608"/>
            </a:xfrm>
            <a:prstGeom prst="rect">
              <a:avLst/>
            </a:prstGeom>
            <a:solidFill>
              <a:srgbClr val="FFCC1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tr-TR" altLang="tr-TR" sz="2200" b="1" dirty="0">
                  <a:solidFill>
                    <a:srgbClr val="002060"/>
                  </a:solidFill>
                  <a:latin typeface="Times New Roman" panose="02020603050405020304" pitchFamily="18" charset="0"/>
                  <a:cs typeface="Times New Roman" panose="02020603050405020304" pitchFamily="18" charset="0"/>
                </a:rPr>
                <a:t>ORTA</a:t>
              </a:r>
              <a:endParaRPr lang="en-US" altLang="tr-TR" sz="2200" b="1" dirty="0">
                <a:solidFill>
                  <a:srgbClr val="002060"/>
                </a:solidFill>
                <a:latin typeface="Times New Roman" panose="02020603050405020304" pitchFamily="18" charset="0"/>
                <a:cs typeface="Times New Roman" panose="02020603050405020304" pitchFamily="18" charset="0"/>
              </a:endParaRPr>
            </a:p>
            <a:p>
              <a:pPr algn="ctr">
                <a:spcBef>
                  <a:spcPct val="0"/>
                </a:spcBef>
                <a:buFontTx/>
                <a:buNone/>
              </a:pPr>
              <a:r>
                <a:rPr lang="en-US" altLang="tr-TR" sz="2200" b="1" dirty="0">
                  <a:solidFill>
                    <a:srgbClr val="002060"/>
                  </a:solidFill>
                  <a:latin typeface="Times New Roman" panose="02020603050405020304" pitchFamily="18" charset="0"/>
                  <a:cs typeface="Times New Roman" panose="02020603050405020304" pitchFamily="18" charset="0"/>
                </a:rPr>
                <a:t>(</a:t>
              </a:r>
              <a:r>
                <a:rPr lang="tr-TR" altLang="tr-TR" sz="2200" dirty="0">
                  <a:solidFill>
                    <a:srgbClr val="002060"/>
                  </a:solidFill>
                  <a:latin typeface="Times New Roman" panose="02020603050405020304" pitchFamily="18" charset="0"/>
                  <a:cs typeface="Times New Roman" panose="02020603050405020304" pitchFamily="18" charset="0"/>
                </a:rPr>
                <a:t>K</a:t>
              </a:r>
              <a:r>
                <a:rPr lang="en-US" altLang="tr-TR" sz="2200" dirty="0" err="1">
                  <a:solidFill>
                    <a:srgbClr val="002060"/>
                  </a:solidFill>
                  <a:latin typeface="Times New Roman" panose="02020603050405020304" pitchFamily="18" charset="0"/>
                  <a:cs typeface="Times New Roman" panose="02020603050405020304" pitchFamily="18" charset="0"/>
                </a:rPr>
                <a:t>ısmi</a:t>
              </a:r>
              <a:r>
                <a:rPr lang="en-US" altLang="tr-TR" sz="2200" dirty="0">
                  <a:solidFill>
                    <a:srgbClr val="002060"/>
                  </a:solidFill>
                  <a:latin typeface="Times New Roman" panose="02020603050405020304" pitchFamily="18" charset="0"/>
                  <a:cs typeface="Times New Roman" panose="02020603050405020304" pitchFamily="18" charset="0"/>
                </a:rPr>
                <a:t> </a:t>
              </a:r>
              <a:r>
                <a:rPr lang="en-US" altLang="tr-TR" sz="2200" dirty="0" err="1">
                  <a:solidFill>
                    <a:srgbClr val="002060"/>
                  </a:solidFill>
                  <a:latin typeface="Times New Roman" panose="02020603050405020304" pitchFamily="18" charset="0"/>
                  <a:cs typeface="Times New Roman" panose="02020603050405020304" pitchFamily="18" charset="0"/>
                </a:rPr>
                <a:t>ise</a:t>
              </a:r>
              <a:r>
                <a:rPr lang="en-US" altLang="tr-TR" sz="2200" dirty="0">
                  <a:solidFill>
                    <a:srgbClr val="002060"/>
                  </a:solidFill>
                  <a:latin typeface="Times New Roman" panose="02020603050405020304" pitchFamily="18" charset="0"/>
                  <a:cs typeface="Times New Roman" panose="02020603050405020304" pitchFamily="18" charset="0"/>
                </a:rPr>
                <a:t> </a:t>
              </a:r>
              <a:r>
                <a:rPr lang="en-US" altLang="tr-TR" sz="2200" b="1" dirty="0">
                  <a:solidFill>
                    <a:srgbClr val="002060"/>
                  </a:solidFill>
                  <a:latin typeface="Times New Roman" panose="02020603050405020304" pitchFamily="18" charset="0"/>
                  <a:cs typeface="Times New Roman" panose="02020603050405020304" pitchFamily="18" charset="0"/>
                </a:rPr>
                <a:t>)</a:t>
              </a:r>
            </a:p>
          </p:txBody>
        </p:sp>
        <p:sp>
          <p:nvSpPr>
            <p:cNvPr id="14" name="Text Box 10">
              <a:extLst>
                <a:ext uri="{FF2B5EF4-FFF2-40B4-BE49-F238E27FC236}">
                  <a16:creationId xmlns:a16="http://schemas.microsoft.com/office/drawing/2014/main" xmlns="" id="{572C47EE-224D-4EE8-B5E0-24D50D447CBB}"/>
                </a:ext>
              </a:extLst>
            </p:cNvPr>
            <p:cNvSpPr txBox="1">
              <a:spLocks noChangeArrowheads="1"/>
            </p:cNvSpPr>
            <p:nvPr/>
          </p:nvSpPr>
          <p:spPr bwMode="auto">
            <a:xfrm>
              <a:off x="3792" y="3724"/>
              <a:ext cx="1968" cy="609"/>
            </a:xfrm>
            <a:prstGeom prst="rect">
              <a:avLst/>
            </a:prstGeom>
            <a:solidFill>
              <a:srgbClr val="EF1F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tr-TR" altLang="tr-TR" sz="2200" b="1" dirty="0">
                  <a:solidFill>
                    <a:srgbClr val="002060"/>
                  </a:solidFill>
                  <a:latin typeface="Times New Roman" panose="02020603050405020304" pitchFamily="18" charset="0"/>
                  <a:cs typeface="Times New Roman" panose="02020603050405020304" pitchFamily="18" charset="0"/>
                </a:rPr>
                <a:t>AĞIR</a:t>
              </a:r>
              <a:endParaRPr lang="en-US" altLang="tr-TR" sz="2200" b="1" dirty="0">
                <a:solidFill>
                  <a:srgbClr val="002060"/>
                </a:solidFill>
                <a:latin typeface="Times New Roman" panose="02020603050405020304" pitchFamily="18" charset="0"/>
                <a:cs typeface="Times New Roman" panose="02020603050405020304" pitchFamily="18" charset="0"/>
              </a:endParaRPr>
            </a:p>
            <a:p>
              <a:pPr algn="ctr">
                <a:spcBef>
                  <a:spcPct val="0"/>
                </a:spcBef>
                <a:buFontTx/>
                <a:buNone/>
              </a:pPr>
              <a:r>
                <a:rPr lang="en-US" altLang="tr-TR" sz="2200" b="1" dirty="0">
                  <a:solidFill>
                    <a:srgbClr val="002060"/>
                  </a:solidFill>
                  <a:latin typeface="Times New Roman" panose="02020603050405020304" pitchFamily="18" charset="0"/>
                  <a:cs typeface="Times New Roman" panose="02020603050405020304" pitchFamily="18" charset="0"/>
                </a:rPr>
                <a:t>(</a:t>
              </a:r>
              <a:r>
                <a:rPr lang="tr-TR" altLang="tr-TR" sz="2200" b="1" dirty="0">
                  <a:solidFill>
                    <a:srgbClr val="002060"/>
                  </a:solidFill>
                  <a:latin typeface="Times New Roman" panose="02020603050405020304" pitchFamily="18" charset="0"/>
                  <a:cs typeface="Times New Roman" panose="02020603050405020304" pitchFamily="18" charset="0"/>
                </a:rPr>
                <a:t>Genel ise</a:t>
              </a:r>
              <a:r>
                <a:rPr lang="en-US" altLang="tr-TR" sz="2200" b="1" dirty="0">
                  <a:solidFill>
                    <a:srgbClr val="002060"/>
                  </a:solidFill>
                  <a:latin typeface="Times New Roman" panose="02020603050405020304" pitchFamily="18" charset="0"/>
                  <a:cs typeface="Times New Roman" panose="02020603050405020304" pitchFamily="18" charset="0"/>
                </a:rPr>
                <a:t>)</a:t>
              </a:r>
              <a:endParaRPr lang="en-US" altLang="tr-TR" sz="2200" dirty="0">
                <a:solidFill>
                  <a:srgbClr val="002060"/>
                </a:solidFill>
                <a:latin typeface="Times New Roman" panose="02020603050405020304" pitchFamily="18" charset="0"/>
                <a:cs typeface="Times New Roman" panose="02020603050405020304" pitchFamily="18" charset="0"/>
              </a:endParaRPr>
            </a:p>
          </p:txBody>
        </p:sp>
      </p:grpSp>
      <p:pic>
        <p:nvPicPr>
          <p:cNvPr id="15" name="Picture 17">
            <a:extLst>
              <a:ext uri="{FF2B5EF4-FFF2-40B4-BE49-F238E27FC236}">
                <a16:creationId xmlns:a16="http://schemas.microsoft.com/office/drawing/2014/main" xmlns="" id="{84BF6FFB-0875-44FA-B60C-43DF3C611512}"/>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19811" y="3987913"/>
            <a:ext cx="3459163" cy="257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8">
            <a:extLst>
              <a:ext uri="{FF2B5EF4-FFF2-40B4-BE49-F238E27FC236}">
                <a16:creationId xmlns:a16="http://schemas.microsoft.com/office/drawing/2014/main" xmlns="" id="{B2AA9FE5-FF08-4478-A1C7-AD4B8DD4F47C}"/>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124136" y="3943463"/>
            <a:ext cx="3233738" cy="257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AutoShape 15">
            <a:extLst>
              <a:ext uri="{FF2B5EF4-FFF2-40B4-BE49-F238E27FC236}">
                <a16:creationId xmlns:a16="http://schemas.microsoft.com/office/drawing/2014/main" xmlns="" id="{DA154077-88E8-4FE0-9481-37DDC63106F8}"/>
              </a:ext>
            </a:extLst>
          </p:cNvPr>
          <p:cNvSpPr>
            <a:spLocks noChangeArrowheads="1"/>
          </p:cNvSpPr>
          <p:nvPr/>
        </p:nvSpPr>
        <p:spPr bwMode="auto">
          <a:xfrm rot="15961979">
            <a:off x="6794686" y="5877038"/>
            <a:ext cx="781050" cy="469900"/>
          </a:xfrm>
          <a:prstGeom prst="rightArrow">
            <a:avLst>
              <a:gd name="adj1" fmla="val 50000"/>
              <a:gd name="adj2" fmla="val 70950"/>
            </a:avLst>
          </a:prstGeom>
          <a:solidFill>
            <a:srgbClr val="EF1F1D"/>
          </a:solidFill>
          <a:ln w="9525">
            <a:solidFill>
              <a:srgbClr val="EF1F1D"/>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3600">
              <a:solidFill>
                <a:srgbClr val="FF9900"/>
              </a:solidFill>
            </a:endParaRPr>
          </a:p>
        </p:txBody>
      </p:sp>
      <p:sp>
        <p:nvSpPr>
          <p:cNvPr id="18" name="AutoShape 15">
            <a:extLst>
              <a:ext uri="{FF2B5EF4-FFF2-40B4-BE49-F238E27FC236}">
                <a16:creationId xmlns:a16="http://schemas.microsoft.com/office/drawing/2014/main" xmlns="" id="{3C276FFD-8FFB-4322-A698-A8D3FD4F9D35}"/>
              </a:ext>
            </a:extLst>
          </p:cNvPr>
          <p:cNvSpPr>
            <a:spLocks noChangeArrowheads="1"/>
          </p:cNvSpPr>
          <p:nvPr/>
        </p:nvSpPr>
        <p:spPr bwMode="auto">
          <a:xfrm rot="15961979">
            <a:off x="5043674" y="5877038"/>
            <a:ext cx="781050" cy="469900"/>
          </a:xfrm>
          <a:prstGeom prst="rightArrow">
            <a:avLst>
              <a:gd name="adj1" fmla="val 50000"/>
              <a:gd name="adj2" fmla="val 70950"/>
            </a:avLst>
          </a:prstGeom>
          <a:solidFill>
            <a:srgbClr val="EF1F1D"/>
          </a:solidFill>
          <a:ln w="9525">
            <a:solidFill>
              <a:srgbClr val="EF1F1D"/>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3600">
              <a:solidFill>
                <a:srgbClr val="FF9900"/>
              </a:solidFill>
            </a:endParaRPr>
          </a:p>
        </p:txBody>
      </p:sp>
      <p:sp>
        <p:nvSpPr>
          <p:cNvPr id="19" name="AutoShape 15">
            <a:extLst>
              <a:ext uri="{FF2B5EF4-FFF2-40B4-BE49-F238E27FC236}">
                <a16:creationId xmlns:a16="http://schemas.microsoft.com/office/drawing/2014/main" xmlns="" id="{BECC85AE-5603-4669-95E8-60F551217A0B}"/>
              </a:ext>
            </a:extLst>
          </p:cNvPr>
          <p:cNvSpPr>
            <a:spLocks noChangeArrowheads="1"/>
          </p:cNvSpPr>
          <p:nvPr/>
        </p:nvSpPr>
        <p:spPr bwMode="auto">
          <a:xfrm>
            <a:off x="600261" y="5040425"/>
            <a:ext cx="976313" cy="469900"/>
          </a:xfrm>
          <a:prstGeom prst="rightArrow">
            <a:avLst>
              <a:gd name="adj1" fmla="val 50000"/>
              <a:gd name="adj2" fmla="val 70902"/>
            </a:avLst>
          </a:prstGeom>
          <a:solidFill>
            <a:srgbClr val="EF1F1D"/>
          </a:solidFill>
          <a:ln w="9525">
            <a:solidFill>
              <a:srgbClr val="EF1F1D"/>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tr-TR" altLang="tr-TR" sz="3600">
              <a:solidFill>
                <a:srgbClr val="FF9900"/>
              </a:solidFill>
            </a:endParaRPr>
          </a:p>
        </p:txBody>
      </p:sp>
      <p:sp>
        <p:nvSpPr>
          <p:cNvPr id="20" name="Metin kutusu 19">
            <a:extLst>
              <a:ext uri="{FF2B5EF4-FFF2-40B4-BE49-F238E27FC236}">
                <a16:creationId xmlns:a16="http://schemas.microsoft.com/office/drawing/2014/main" xmlns="" id="{C448B84A-06CB-4EE6-B46C-D7843A80FADD}"/>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Tree>
    <p:extLst>
      <p:ext uri="{BB962C8B-B14F-4D97-AF65-F5344CB8AC3E}">
        <p14:creationId xmlns:p14="http://schemas.microsoft.com/office/powerpoint/2010/main" xmlns="" val="31453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0" fill="hold"/>
                                        <p:tgtEl>
                                          <p:spTgt spid="9"/>
                                        </p:tgtEl>
                                        <p:attrNameLst>
                                          <p:attrName>ppt_w</p:attrName>
                                        </p:attrNameLst>
                                      </p:cBhvr>
                                      <p:tavLst>
                                        <p:tav tm="0" fmla="#ppt_w*sin(2.5*pi*$)">
                                          <p:val>
                                            <p:fltVal val="0"/>
                                          </p:val>
                                        </p:tav>
                                        <p:tav tm="100000">
                                          <p:val>
                                            <p:fltVal val="1"/>
                                          </p:val>
                                        </p:tav>
                                      </p:tavLst>
                                    </p:anim>
                                    <p:anim calcmode="lin" valueType="num">
                                      <p:cBhvr>
                                        <p:cTn id="8" dur="5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2251</TotalTime>
  <Words>892</Words>
  <Application>Microsoft Office PowerPoint</Application>
  <PresentationFormat>Ekran Gösterisi (4:3)</PresentationFormat>
  <Paragraphs>235</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Office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Hakan Hakan</dc:creator>
  <cp:lastModifiedBy>User</cp:lastModifiedBy>
  <cp:revision>486</cp:revision>
  <dcterms:created xsi:type="dcterms:W3CDTF">2019-04-13T17:05:54Z</dcterms:created>
  <dcterms:modified xsi:type="dcterms:W3CDTF">2020-05-09T11:38:46Z</dcterms:modified>
</cp:coreProperties>
</file>