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63" r:id="rId5"/>
    <p:sldId id="264" r:id="rId6"/>
    <p:sldId id="258" r:id="rId7"/>
    <p:sldId id="259" r:id="rId8"/>
    <p:sldId id="271" r:id="rId9"/>
    <p:sldId id="272" r:id="rId10"/>
    <p:sldId id="269" r:id="rId11"/>
    <p:sldId id="270" r:id="rId12"/>
    <p:sldId id="279" r:id="rId13"/>
    <p:sldId id="273" r:id="rId14"/>
    <p:sldId id="274" r:id="rId15"/>
    <p:sldId id="281" r:id="rId16"/>
    <p:sldId id="275" r:id="rId17"/>
    <p:sldId id="280" r:id="rId18"/>
    <p:sldId id="276" r:id="rId19"/>
    <p:sldId id="287" r:id="rId20"/>
    <p:sldId id="285" r:id="rId21"/>
    <p:sldId id="286" r:id="rId22"/>
    <p:sldId id="27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E8856C-945E-411E-AE9F-167E414F1F26}" v="4" dt="2023-12-25T18:45:27.1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2"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lal Aktaş" userId="e2ab1e413f282b06" providerId="LiveId" clId="{95E8856C-945E-411E-AE9F-167E414F1F26}"/>
    <pc:docChg chg="custSel addSld modSld">
      <pc:chgData name="Bilal Aktaş" userId="e2ab1e413f282b06" providerId="LiveId" clId="{95E8856C-945E-411E-AE9F-167E414F1F26}" dt="2023-12-25T18:46:37.050" v="35" actId="5793"/>
      <pc:docMkLst>
        <pc:docMk/>
      </pc:docMkLst>
      <pc:sldChg chg="modSp mod">
        <pc:chgData name="Bilal Aktaş" userId="e2ab1e413f282b06" providerId="LiveId" clId="{95E8856C-945E-411E-AE9F-167E414F1F26}" dt="2023-12-11T14:09:36.128" v="1" actId="27636"/>
        <pc:sldMkLst>
          <pc:docMk/>
          <pc:sldMk cId="260179702" sldId="256"/>
        </pc:sldMkLst>
        <pc:spChg chg="mod">
          <ac:chgData name="Bilal Aktaş" userId="e2ab1e413f282b06" providerId="LiveId" clId="{95E8856C-945E-411E-AE9F-167E414F1F26}" dt="2023-12-11T14:09:36.025" v="0"/>
          <ac:spMkLst>
            <pc:docMk/>
            <pc:sldMk cId="260179702" sldId="256"/>
            <ac:spMk id="2" creationId="{741FF88C-F680-864E-1B63-81101CCD5E25}"/>
          </ac:spMkLst>
        </pc:spChg>
        <pc:spChg chg="mod">
          <ac:chgData name="Bilal Aktaş" userId="e2ab1e413f282b06" providerId="LiveId" clId="{95E8856C-945E-411E-AE9F-167E414F1F26}" dt="2023-12-11T14:09:36.128" v="1" actId="27636"/>
          <ac:spMkLst>
            <pc:docMk/>
            <pc:sldMk cId="260179702" sldId="256"/>
            <ac:spMk id="3" creationId="{65F77540-E2F1-F46F-8843-F2F4E56C0291}"/>
          </ac:spMkLst>
        </pc:spChg>
      </pc:sldChg>
      <pc:sldChg chg="modSp">
        <pc:chgData name="Bilal Aktaş" userId="e2ab1e413f282b06" providerId="LiveId" clId="{95E8856C-945E-411E-AE9F-167E414F1F26}" dt="2023-12-11T14:09:36.025" v="0"/>
        <pc:sldMkLst>
          <pc:docMk/>
          <pc:sldMk cId="2522815399" sldId="258"/>
        </pc:sldMkLst>
        <pc:spChg chg="mod">
          <ac:chgData name="Bilal Aktaş" userId="e2ab1e413f282b06" providerId="LiveId" clId="{95E8856C-945E-411E-AE9F-167E414F1F26}" dt="2023-12-11T14:09:36.025" v="0"/>
          <ac:spMkLst>
            <pc:docMk/>
            <pc:sldMk cId="2522815399" sldId="258"/>
            <ac:spMk id="2" creationId="{38C5A0BE-6FCD-B9BC-8FE3-7FEA625C194A}"/>
          </ac:spMkLst>
        </pc:spChg>
        <pc:spChg chg="mod">
          <ac:chgData name="Bilal Aktaş" userId="e2ab1e413f282b06" providerId="LiveId" clId="{95E8856C-945E-411E-AE9F-167E414F1F26}" dt="2023-12-11T14:09:36.025" v="0"/>
          <ac:spMkLst>
            <pc:docMk/>
            <pc:sldMk cId="2522815399" sldId="258"/>
            <ac:spMk id="3" creationId="{D6B53364-C7F4-6DAF-C9F1-D7BE2F7F9F1F}"/>
          </ac:spMkLst>
        </pc:spChg>
      </pc:sldChg>
      <pc:sldChg chg="modSp mod">
        <pc:chgData name="Bilal Aktaş" userId="e2ab1e413f282b06" providerId="LiveId" clId="{95E8856C-945E-411E-AE9F-167E414F1F26}" dt="2023-12-11T14:09:36.206" v="5" actId="27636"/>
        <pc:sldMkLst>
          <pc:docMk/>
          <pc:sldMk cId="1366326363" sldId="259"/>
        </pc:sldMkLst>
        <pc:spChg chg="mod">
          <ac:chgData name="Bilal Aktaş" userId="e2ab1e413f282b06" providerId="LiveId" clId="{95E8856C-945E-411E-AE9F-167E414F1F26}" dt="2023-12-11T14:09:36.025" v="0"/>
          <ac:spMkLst>
            <pc:docMk/>
            <pc:sldMk cId="1366326363" sldId="259"/>
            <ac:spMk id="2" creationId="{3CA47EFA-2273-9771-8966-929C2F4E44D0}"/>
          </ac:spMkLst>
        </pc:spChg>
        <pc:spChg chg="mod">
          <ac:chgData name="Bilal Aktaş" userId="e2ab1e413f282b06" providerId="LiveId" clId="{95E8856C-945E-411E-AE9F-167E414F1F26}" dt="2023-12-11T14:09:36.206" v="5" actId="27636"/>
          <ac:spMkLst>
            <pc:docMk/>
            <pc:sldMk cId="1366326363" sldId="259"/>
            <ac:spMk id="3" creationId="{1C7AE108-9F5D-E542-D9A8-A8FC112EB9E8}"/>
          </ac:spMkLst>
        </pc:spChg>
      </pc:sldChg>
      <pc:sldChg chg="modSp">
        <pc:chgData name="Bilal Aktaş" userId="e2ab1e413f282b06" providerId="LiveId" clId="{95E8856C-945E-411E-AE9F-167E414F1F26}" dt="2023-12-11T14:09:36.025" v="0"/>
        <pc:sldMkLst>
          <pc:docMk/>
          <pc:sldMk cId="568490277" sldId="261"/>
        </pc:sldMkLst>
        <pc:spChg chg="mod">
          <ac:chgData name="Bilal Aktaş" userId="e2ab1e413f282b06" providerId="LiveId" clId="{95E8856C-945E-411E-AE9F-167E414F1F26}" dt="2023-12-11T14:09:36.025" v="0"/>
          <ac:spMkLst>
            <pc:docMk/>
            <pc:sldMk cId="568490277" sldId="261"/>
            <ac:spMk id="2" creationId="{41F7BCE5-E877-7277-9BB6-7DBF328082AE}"/>
          </ac:spMkLst>
        </pc:spChg>
        <pc:spChg chg="mod">
          <ac:chgData name="Bilal Aktaş" userId="e2ab1e413f282b06" providerId="LiveId" clId="{95E8856C-945E-411E-AE9F-167E414F1F26}" dt="2023-12-11T14:09:36.025" v="0"/>
          <ac:spMkLst>
            <pc:docMk/>
            <pc:sldMk cId="568490277" sldId="261"/>
            <ac:spMk id="3" creationId="{9F7F17FF-7B1C-4272-918D-7AA6C15FB455}"/>
          </ac:spMkLst>
        </pc:spChg>
      </pc:sldChg>
      <pc:sldChg chg="modSp mod">
        <pc:chgData name="Bilal Aktaş" userId="e2ab1e413f282b06" providerId="LiveId" clId="{95E8856C-945E-411E-AE9F-167E414F1F26}" dt="2023-12-11T14:09:36.175" v="2" actId="27636"/>
        <pc:sldMkLst>
          <pc:docMk/>
          <pc:sldMk cId="3198606782" sldId="262"/>
        </pc:sldMkLst>
        <pc:spChg chg="mod">
          <ac:chgData name="Bilal Aktaş" userId="e2ab1e413f282b06" providerId="LiveId" clId="{95E8856C-945E-411E-AE9F-167E414F1F26}" dt="2023-12-11T14:09:36.025" v="0"/>
          <ac:spMkLst>
            <pc:docMk/>
            <pc:sldMk cId="3198606782" sldId="262"/>
            <ac:spMk id="2" creationId="{ED5B3416-633D-A356-0B2B-70B5E174C7B4}"/>
          </ac:spMkLst>
        </pc:spChg>
        <pc:spChg chg="mod">
          <ac:chgData name="Bilal Aktaş" userId="e2ab1e413f282b06" providerId="LiveId" clId="{95E8856C-945E-411E-AE9F-167E414F1F26}" dt="2023-12-11T14:09:36.175" v="2" actId="27636"/>
          <ac:spMkLst>
            <pc:docMk/>
            <pc:sldMk cId="3198606782" sldId="262"/>
            <ac:spMk id="3" creationId="{49B1FEEE-F8D2-1E03-2C82-CEC10163C5E2}"/>
          </ac:spMkLst>
        </pc:spChg>
      </pc:sldChg>
      <pc:sldChg chg="modSp mod">
        <pc:chgData name="Bilal Aktaş" userId="e2ab1e413f282b06" providerId="LiveId" clId="{95E8856C-945E-411E-AE9F-167E414F1F26}" dt="2023-12-11T14:09:36.175" v="3" actId="27636"/>
        <pc:sldMkLst>
          <pc:docMk/>
          <pc:sldMk cId="150666605" sldId="263"/>
        </pc:sldMkLst>
        <pc:spChg chg="mod">
          <ac:chgData name="Bilal Aktaş" userId="e2ab1e413f282b06" providerId="LiveId" clId="{95E8856C-945E-411E-AE9F-167E414F1F26}" dt="2023-12-11T14:09:36.025" v="0"/>
          <ac:spMkLst>
            <pc:docMk/>
            <pc:sldMk cId="150666605" sldId="263"/>
            <ac:spMk id="2" creationId="{D406642F-5833-32F6-E3E1-375D50B6752A}"/>
          </ac:spMkLst>
        </pc:spChg>
        <pc:spChg chg="mod">
          <ac:chgData name="Bilal Aktaş" userId="e2ab1e413f282b06" providerId="LiveId" clId="{95E8856C-945E-411E-AE9F-167E414F1F26}" dt="2023-12-11T14:09:36.175" v="3" actId="27636"/>
          <ac:spMkLst>
            <pc:docMk/>
            <pc:sldMk cId="150666605" sldId="263"/>
            <ac:spMk id="3" creationId="{3E8DFDB0-8A0D-690A-631A-D7427014C3FB}"/>
          </ac:spMkLst>
        </pc:spChg>
      </pc:sldChg>
      <pc:sldChg chg="modSp mod">
        <pc:chgData name="Bilal Aktaş" userId="e2ab1e413f282b06" providerId="LiveId" clId="{95E8856C-945E-411E-AE9F-167E414F1F26}" dt="2023-12-11T14:09:36.190" v="4" actId="27636"/>
        <pc:sldMkLst>
          <pc:docMk/>
          <pc:sldMk cId="3458693602" sldId="264"/>
        </pc:sldMkLst>
        <pc:spChg chg="mod">
          <ac:chgData name="Bilal Aktaş" userId="e2ab1e413f282b06" providerId="LiveId" clId="{95E8856C-945E-411E-AE9F-167E414F1F26}" dt="2023-12-11T14:09:36.025" v="0"/>
          <ac:spMkLst>
            <pc:docMk/>
            <pc:sldMk cId="3458693602" sldId="264"/>
            <ac:spMk id="2" creationId="{0983AF5E-F115-CC5A-9B9E-A1568B3556AE}"/>
          </ac:spMkLst>
        </pc:spChg>
        <pc:spChg chg="mod">
          <ac:chgData name="Bilal Aktaş" userId="e2ab1e413f282b06" providerId="LiveId" clId="{95E8856C-945E-411E-AE9F-167E414F1F26}" dt="2023-12-11T14:09:36.190" v="4" actId="27636"/>
          <ac:spMkLst>
            <pc:docMk/>
            <pc:sldMk cId="3458693602" sldId="264"/>
            <ac:spMk id="3" creationId="{2D4980DD-5FDC-145F-0EE8-A21E9073D5EB}"/>
          </ac:spMkLst>
        </pc:spChg>
      </pc:sldChg>
      <pc:sldChg chg="modSp">
        <pc:chgData name="Bilal Aktaş" userId="e2ab1e413f282b06" providerId="LiveId" clId="{95E8856C-945E-411E-AE9F-167E414F1F26}" dt="2023-12-11T14:09:36.025" v="0"/>
        <pc:sldMkLst>
          <pc:docMk/>
          <pc:sldMk cId="3480524569" sldId="269"/>
        </pc:sldMkLst>
        <pc:spChg chg="mod">
          <ac:chgData name="Bilal Aktaş" userId="e2ab1e413f282b06" providerId="LiveId" clId="{95E8856C-945E-411E-AE9F-167E414F1F26}" dt="2023-12-11T14:09:36.025" v="0"/>
          <ac:spMkLst>
            <pc:docMk/>
            <pc:sldMk cId="3480524569" sldId="269"/>
            <ac:spMk id="2" creationId="{61EC02A5-3903-E908-DB35-3864506B0476}"/>
          </ac:spMkLst>
        </pc:spChg>
        <pc:spChg chg="mod">
          <ac:chgData name="Bilal Aktaş" userId="e2ab1e413f282b06" providerId="LiveId" clId="{95E8856C-945E-411E-AE9F-167E414F1F26}" dt="2023-12-11T14:09:36.025" v="0"/>
          <ac:spMkLst>
            <pc:docMk/>
            <pc:sldMk cId="3480524569" sldId="269"/>
            <ac:spMk id="3" creationId="{47DF575C-762A-DC9D-4FF7-7ABEEC976280}"/>
          </ac:spMkLst>
        </pc:spChg>
      </pc:sldChg>
      <pc:sldChg chg="modSp">
        <pc:chgData name="Bilal Aktaş" userId="e2ab1e413f282b06" providerId="LiveId" clId="{95E8856C-945E-411E-AE9F-167E414F1F26}" dt="2023-12-11T14:09:36.025" v="0"/>
        <pc:sldMkLst>
          <pc:docMk/>
          <pc:sldMk cId="1282895616" sldId="270"/>
        </pc:sldMkLst>
        <pc:spChg chg="mod">
          <ac:chgData name="Bilal Aktaş" userId="e2ab1e413f282b06" providerId="LiveId" clId="{95E8856C-945E-411E-AE9F-167E414F1F26}" dt="2023-12-11T14:09:36.025" v="0"/>
          <ac:spMkLst>
            <pc:docMk/>
            <pc:sldMk cId="1282895616" sldId="270"/>
            <ac:spMk id="2" creationId="{375E524C-7FEF-F896-AE57-FC44580818AB}"/>
          </ac:spMkLst>
        </pc:spChg>
        <pc:spChg chg="mod">
          <ac:chgData name="Bilal Aktaş" userId="e2ab1e413f282b06" providerId="LiveId" clId="{95E8856C-945E-411E-AE9F-167E414F1F26}" dt="2023-12-11T14:09:36.025" v="0"/>
          <ac:spMkLst>
            <pc:docMk/>
            <pc:sldMk cId="1282895616" sldId="270"/>
            <ac:spMk id="3" creationId="{B948195C-3924-A77C-B3AF-6AB09701C1AE}"/>
          </ac:spMkLst>
        </pc:spChg>
      </pc:sldChg>
      <pc:sldChg chg="modSp mod">
        <pc:chgData name="Bilal Aktaş" userId="e2ab1e413f282b06" providerId="LiveId" clId="{95E8856C-945E-411E-AE9F-167E414F1F26}" dt="2023-12-11T14:09:36.269" v="7" actId="27636"/>
        <pc:sldMkLst>
          <pc:docMk/>
          <pc:sldMk cId="611333529" sldId="273"/>
        </pc:sldMkLst>
        <pc:spChg chg="mod">
          <ac:chgData name="Bilal Aktaş" userId="e2ab1e413f282b06" providerId="LiveId" clId="{95E8856C-945E-411E-AE9F-167E414F1F26}" dt="2023-12-11T14:09:36.025" v="0"/>
          <ac:spMkLst>
            <pc:docMk/>
            <pc:sldMk cId="611333529" sldId="273"/>
            <ac:spMk id="2" creationId="{46FA4EE7-76FD-B79F-5164-D17A3A33F05D}"/>
          </ac:spMkLst>
        </pc:spChg>
        <pc:spChg chg="mod">
          <ac:chgData name="Bilal Aktaş" userId="e2ab1e413f282b06" providerId="LiveId" clId="{95E8856C-945E-411E-AE9F-167E414F1F26}" dt="2023-12-11T14:09:36.269" v="7" actId="27636"/>
          <ac:spMkLst>
            <pc:docMk/>
            <pc:sldMk cId="611333529" sldId="273"/>
            <ac:spMk id="3" creationId="{9D554FF2-E9EF-A5E7-0DD6-3FC8A1DFB994}"/>
          </ac:spMkLst>
        </pc:spChg>
      </pc:sldChg>
      <pc:sldChg chg="modSp mod">
        <pc:chgData name="Bilal Aktaş" userId="e2ab1e413f282b06" providerId="LiveId" clId="{95E8856C-945E-411E-AE9F-167E414F1F26}" dt="2023-12-11T14:09:36.269" v="8" actId="27636"/>
        <pc:sldMkLst>
          <pc:docMk/>
          <pc:sldMk cId="3092607695" sldId="274"/>
        </pc:sldMkLst>
        <pc:spChg chg="mod">
          <ac:chgData name="Bilal Aktaş" userId="e2ab1e413f282b06" providerId="LiveId" clId="{95E8856C-945E-411E-AE9F-167E414F1F26}" dt="2023-12-11T14:09:36.025" v="0"/>
          <ac:spMkLst>
            <pc:docMk/>
            <pc:sldMk cId="3092607695" sldId="274"/>
            <ac:spMk id="2" creationId="{54986806-2873-1990-D4F5-FE95C9A9931D}"/>
          </ac:spMkLst>
        </pc:spChg>
        <pc:spChg chg="mod">
          <ac:chgData name="Bilal Aktaş" userId="e2ab1e413f282b06" providerId="LiveId" clId="{95E8856C-945E-411E-AE9F-167E414F1F26}" dt="2023-12-11T14:09:36.269" v="8" actId="27636"/>
          <ac:spMkLst>
            <pc:docMk/>
            <pc:sldMk cId="3092607695" sldId="274"/>
            <ac:spMk id="3" creationId="{73A007D1-C95D-DCCA-0EBC-42E83B2D3334}"/>
          </ac:spMkLst>
        </pc:spChg>
      </pc:sldChg>
      <pc:sldChg chg="modSp mod">
        <pc:chgData name="Bilal Aktaş" userId="e2ab1e413f282b06" providerId="LiveId" clId="{95E8856C-945E-411E-AE9F-167E414F1F26}" dt="2023-12-11T14:09:36.285" v="10" actId="27636"/>
        <pc:sldMkLst>
          <pc:docMk/>
          <pc:sldMk cId="3333526430" sldId="275"/>
        </pc:sldMkLst>
        <pc:spChg chg="mod">
          <ac:chgData name="Bilal Aktaş" userId="e2ab1e413f282b06" providerId="LiveId" clId="{95E8856C-945E-411E-AE9F-167E414F1F26}" dt="2023-12-11T14:09:36.025" v="0"/>
          <ac:spMkLst>
            <pc:docMk/>
            <pc:sldMk cId="3333526430" sldId="275"/>
            <ac:spMk id="2" creationId="{CFE1E439-88A8-1AE0-37EC-B46FA46D5FB1}"/>
          </ac:spMkLst>
        </pc:spChg>
        <pc:spChg chg="mod">
          <ac:chgData name="Bilal Aktaş" userId="e2ab1e413f282b06" providerId="LiveId" clId="{95E8856C-945E-411E-AE9F-167E414F1F26}" dt="2023-12-11T14:09:36.285" v="10" actId="27636"/>
          <ac:spMkLst>
            <pc:docMk/>
            <pc:sldMk cId="3333526430" sldId="275"/>
            <ac:spMk id="3" creationId="{6CDD4D6A-F247-0A2C-B2E8-6E4F2276D60C}"/>
          </ac:spMkLst>
        </pc:spChg>
      </pc:sldChg>
      <pc:sldChg chg="modSp mod">
        <pc:chgData name="Bilal Aktaş" userId="e2ab1e413f282b06" providerId="LiveId" clId="{95E8856C-945E-411E-AE9F-167E414F1F26}" dt="2023-12-11T14:09:36.316" v="12" actId="27636"/>
        <pc:sldMkLst>
          <pc:docMk/>
          <pc:sldMk cId="1624596903" sldId="276"/>
        </pc:sldMkLst>
        <pc:spChg chg="mod">
          <ac:chgData name="Bilal Aktaş" userId="e2ab1e413f282b06" providerId="LiveId" clId="{95E8856C-945E-411E-AE9F-167E414F1F26}" dt="2023-12-11T14:09:36.025" v="0"/>
          <ac:spMkLst>
            <pc:docMk/>
            <pc:sldMk cId="1624596903" sldId="276"/>
            <ac:spMk id="2" creationId="{2696AD51-2227-1300-8951-9725BFF2ED2F}"/>
          </ac:spMkLst>
        </pc:spChg>
        <pc:spChg chg="mod">
          <ac:chgData name="Bilal Aktaş" userId="e2ab1e413f282b06" providerId="LiveId" clId="{95E8856C-945E-411E-AE9F-167E414F1F26}" dt="2023-12-11T14:09:36.316" v="12" actId="27636"/>
          <ac:spMkLst>
            <pc:docMk/>
            <pc:sldMk cId="1624596903" sldId="276"/>
            <ac:spMk id="3" creationId="{4918E3CB-D865-0BFB-0EDF-B2F4D4E2337F}"/>
          </ac:spMkLst>
        </pc:spChg>
      </pc:sldChg>
      <pc:sldChg chg="modSp">
        <pc:chgData name="Bilal Aktaş" userId="e2ab1e413f282b06" providerId="LiveId" clId="{95E8856C-945E-411E-AE9F-167E414F1F26}" dt="2023-12-11T14:09:36.025" v="0"/>
        <pc:sldMkLst>
          <pc:docMk/>
          <pc:sldMk cId="3854785269" sldId="278"/>
        </pc:sldMkLst>
        <pc:spChg chg="mod">
          <ac:chgData name="Bilal Aktaş" userId="e2ab1e413f282b06" providerId="LiveId" clId="{95E8856C-945E-411E-AE9F-167E414F1F26}" dt="2023-12-11T14:09:36.025" v="0"/>
          <ac:spMkLst>
            <pc:docMk/>
            <pc:sldMk cId="3854785269" sldId="278"/>
            <ac:spMk id="2" creationId="{E380B12F-9F71-7DCB-8680-3C86BAF48C0B}"/>
          </ac:spMkLst>
        </pc:spChg>
        <pc:spChg chg="mod">
          <ac:chgData name="Bilal Aktaş" userId="e2ab1e413f282b06" providerId="LiveId" clId="{95E8856C-945E-411E-AE9F-167E414F1F26}" dt="2023-12-11T14:09:36.025" v="0"/>
          <ac:spMkLst>
            <pc:docMk/>
            <pc:sldMk cId="3854785269" sldId="278"/>
            <ac:spMk id="3" creationId="{D8867A4E-7231-D4FA-F940-016839106DFC}"/>
          </ac:spMkLst>
        </pc:spChg>
      </pc:sldChg>
      <pc:sldChg chg="modSp mod">
        <pc:chgData name="Bilal Aktaş" userId="e2ab1e413f282b06" providerId="LiveId" clId="{95E8856C-945E-411E-AE9F-167E414F1F26}" dt="2023-12-11T14:09:36.223" v="6" actId="27636"/>
        <pc:sldMkLst>
          <pc:docMk/>
          <pc:sldMk cId="1615505982" sldId="279"/>
        </pc:sldMkLst>
        <pc:spChg chg="mod">
          <ac:chgData name="Bilal Aktaş" userId="e2ab1e413f282b06" providerId="LiveId" clId="{95E8856C-945E-411E-AE9F-167E414F1F26}" dt="2023-12-11T14:09:36.025" v="0"/>
          <ac:spMkLst>
            <pc:docMk/>
            <pc:sldMk cId="1615505982" sldId="279"/>
            <ac:spMk id="2" creationId="{44FB0AFC-FB10-6D56-C6ED-135AAA5C477B}"/>
          </ac:spMkLst>
        </pc:spChg>
        <pc:spChg chg="mod">
          <ac:chgData name="Bilal Aktaş" userId="e2ab1e413f282b06" providerId="LiveId" clId="{95E8856C-945E-411E-AE9F-167E414F1F26}" dt="2023-12-11T14:09:36.223" v="6" actId="27636"/>
          <ac:spMkLst>
            <pc:docMk/>
            <pc:sldMk cId="1615505982" sldId="279"/>
            <ac:spMk id="3" creationId="{36F64B39-13E5-362E-97D3-1FD0203F0C19}"/>
          </ac:spMkLst>
        </pc:spChg>
      </pc:sldChg>
      <pc:sldChg chg="modSp mod">
        <pc:chgData name="Bilal Aktaş" userId="e2ab1e413f282b06" providerId="LiveId" clId="{95E8856C-945E-411E-AE9F-167E414F1F26}" dt="2023-12-25T18:46:37.050" v="35" actId="5793"/>
        <pc:sldMkLst>
          <pc:docMk/>
          <pc:sldMk cId="2821321139" sldId="280"/>
        </pc:sldMkLst>
        <pc:spChg chg="mod">
          <ac:chgData name="Bilal Aktaş" userId="e2ab1e413f282b06" providerId="LiveId" clId="{95E8856C-945E-411E-AE9F-167E414F1F26}" dt="2023-12-11T14:09:36.025" v="0"/>
          <ac:spMkLst>
            <pc:docMk/>
            <pc:sldMk cId="2821321139" sldId="280"/>
            <ac:spMk id="2" creationId="{7652E035-AC75-AD82-A2DC-028DABD86444}"/>
          </ac:spMkLst>
        </pc:spChg>
        <pc:spChg chg="mod">
          <ac:chgData name="Bilal Aktaş" userId="e2ab1e413f282b06" providerId="LiveId" clId="{95E8856C-945E-411E-AE9F-167E414F1F26}" dt="2023-12-25T18:46:37.050" v="35" actId="5793"/>
          <ac:spMkLst>
            <pc:docMk/>
            <pc:sldMk cId="2821321139" sldId="280"/>
            <ac:spMk id="3" creationId="{628C7B0A-3377-90EB-6C55-B1DC3FF46724}"/>
          </ac:spMkLst>
        </pc:spChg>
      </pc:sldChg>
      <pc:sldChg chg="modSp mod">
        <pc:chgData name="Bilal Aktaş" userId="e2ab1e413f282b06" providerId="LiveId" clId="{95E8856C-945E-411E-AE9F-167E414F1F26}" dt="2023-12-11T14:09:36.285" v="9" actId="27636"/>
        <pc:sldMkLst>
          <pc:docMk/>
          <pc:sldMk cId="787181803" sldId="281"/>
        </pc:sldMkLst>
        <pc:spChg chg="mod">
          <ac:chgData name="Bilal Aktaş" userId="e2ab1e413f282b06" providerId="LiveId" clId="{95E8856C-945E-411E-AE9F-167E414F1F26}" dt="2023-12-11T14:09:36.025" v="0"/>
          <ac:spMkLst>
            <pc:docMk/>
            <pc:sldMk cId="787181803" sldId="281"/>
            <ac:spMk id="2" creationId="{C9D2C163-C31A-091F-3F4D-30978AA8BE70}"/>
          </ac:spMkLst>
        </pc:spChg>
        <pc:spChg chg="mod">
          <ac:chgData name="Bilal Aktaş" userId="e2ab1e413f282b06" providerId="LiveId" clId="{95E8856C-945E-411E-AE9F-167E414F1F26}" dt="2023-12-11T14:09:36.285" v="9" actId="27636"/>
          <ac:spMkLst>
            <pc:docMk/>
            <pc:sldMk cId="787181803" sldId="281"/>
            <ac:spMk id="3" creationId="{905645A8-73B5-DA94-8E15-E3DF375CD869}"/>
          </ac:spMkLst>
        </pc:spChg>
      </pc:sldChg>
      <pc:sldChg chg="addSp delSp modSp new mod">
        <pc:chgData name="Bilal Aktaş" userId="e2ab1e413f282b06" providerId="LiveId" clId="{95E8856C-945E-411E-AE9F-167E414F1F26}" dt="2023-12-25T18:45:34.232" v="30" actId="1076"/>
        <pc:sldMkLst>
          <pc:docMk/>
          <pc:sldMk cId="406425887" sldId="282"/>
        </pc:sldMkLst>
        <pc:spChg chg="del">
          <ac:chgData name="Bilal Aktaş" userId="e2ab1e413f282b06" providerId="LiveId" clId="{95E8856C-945E-411E-AE9F-167E414F1F26}" dt="2023-12-25T18:45:27.199" v="26"/>
          <ac:spMkLst>
            <pc:docMk/>
            <pc:sldMk cId="406425887" sldId="282"/>
            <ac:spMk id="3" creationId="{E3BEC5C4-C4F2-941D-31CF-4B96ED1C690B}"/>
          </ac:spMkLst>
        </pc:spChg>
        <pc:picChg chg="add mod">
          <ac:chgData name="Bilal Aktaş" userId="e2ab1e413f282b06" providerId="LiveId" clId="{95E8856C-945E-411E-AE9F-167E414F1F26}" dt="2023-12-25T18:45:34.232" v="30" actId="1076"/>
          <ac:picMkLst>
            <pc:docMk/>
            <pc:sldMk cId="406425887" sldId="282"/>
            <ac:picMk id="5" creationId="{8BCBBA13-E5D4-9652-B393-557FA7E0372C}"/>
          </ac:picMkLst>
        </pc:picChg>
      </pc:sldChg>
      <pc:sldChg chg="addSp delSp modSp new mod">
        <pc:chgData name="Bilal Aktaş" userId="e2ab1e413f282b06" providerId="LiveId" clId="{95E8856C-945E-411E-AE9F-167E414F1F26}" dt="2023-12-25T18:45:04.107" v="25" actId="1076"/>
        <pc:sldMkLst>
          <pc:docMk/>
          <pc:sldMk cId="1761790787" sldId="283"/>
        </pc:sldMkLst>
        <pc:spChg chg="del">
          <ac:chgData name="Bilal Aktaş" userId="e2ab1e413f282b06" providerId="LiveId" clId="{95E8856C-945E-411E-AE9F-167E414F1F26}" dt="2023-12-25T18:44:57.814" v="22"/>
          <ac:spMkLst>
            <pc:docMk/>
            <pc:sldMk cId="1761790787" sldId="283"/>
            <ac:spMk id="3" creationId="{9802C44D-D286-1587-D0DE-4F8800520741}"/>
          </ac:spMkLst>
        </pc:spChg>
        <pc:picChg chg="add mod">
          <ac:chgData name="Bilal Aktaş" userId="e2ab1e413f282b06" providerId="LiveId" clId="{95E8856C-945E-411E-AE9F-167E414F1F26}" dt="2023-12-25T18:45:04.107" v="25" actId="1076"/>
          <ac:picMkLst>
            <pc:docMk/>
            <pc:sldMk cId="1761790787" sldId="283"/>
            <ac:picMk id="5" creationId="{32B9B667-7D3D-A06C-DBB4-57ADB7BBB982}"/>
          </ac:picMkLst>
        </pc:picChg>
      </pc:sldChg>
      <pc:sldChg chg="addSp delSp modSp new mod">
        <pc:chgData name="Bilal Aktaş" userId="e2ab1e413f282b06" providerId="LiveId" clId="{95E8856C-945E-411E-AE9F-167E414F1F26}" dt="2023-12-25T18:44:44.297" v="21" actId="1076"/>
        <pc:sldMkLst>
          <pc:docMk/>
          <pc:sldMk cId="3435618399" sldId="284"/>
        </pc:sldMkLst>
        <pc:spChg chg="del">
          <ac:chgData name="Bilal Aktaş" userId="e2ab1e413f282b06" providerId="LiveId" clId="{95E8856C-945E-411E-AE9F-167E414F1F26}" dt="2023-12-25T18:44:33.621" v="17" actId="21"/>
          <ac:spMkLst>
            <pc:docMk/>
            <pc:sldMk cId="3435618399" sldId="284"/>
            <ac:spMk id="2" creationId="{ADF7BD41-CB6F-94CE-CA85-B6C1BC366C8B}"/>
          </ac:spMkLst>
        </pc:spChg>
        <pc:spChg chg="del">
          <ac:chgData name="Bilal Aktaş" userId="e2ab1e413f282b06" providerId="LiveId" clId="{95E8856C-945E-411E-AE9F-167E414F1F26}" dt="2023-12-25T18:44:29.270" v="16"/>
          <ac:spMkLst>
            <pc:docMk/>
            <pc:sldMk cId="3435618399" sldId="284"/>
            <ac:spMk id="3" creationId="{A6FF6674-4F61-1750-C423-6F97E7C65A0D}"/>
          </ac:spMkLst>
        </pc:spChg>
        <pc:picChg chg="add mod">
          <ac:chgData name="Bilal Aktaş" userId="e2ab1e413f282b06" providerId="LiveId" clId="{95E8856C-945E-411E-AE9F-167E414F1F26}" dt="2023-12-25T18:44:44.297" v="21" actId="1076"/>
          <ac:picMkLst>
            <pc:docMk/>
            <pc:sldMk cId="3435618399" sldId="284"/>
            <ac:picMk id="5" creationId="{0DAF0953-6088-69F3-9D6A-EC36B01780DD}"/>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stilini düzenlemek için tıklayın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65A53046-2BC7-4D37-BF83-33AD89074A99}" type="datetimeFigureOut">
              <a:rPr lang="tr-TR" smtClean="0"/>
              <a:t>10 Oca 2024</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3D04D6A2-7648-4C0A-9A14-53B54B04B274}"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596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5A53046-2BC7-4D37-BF83-33AD89074A99}" type="datetimeFigureOut">
              <a:rPr lang="tr-TR" smtClean="0"/>
              <a:t>10 Oca 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D04D6A2-7648-4C0A-9A14-53B54B04B274}" type="slidenum">
              <a:rPr lang="tr-TR" smtClean="0"/>
              <a:t>‹#›</a:t>
            </a:fld>
            <a:endParaRPr lang="tr-TR"/>
          </a:p>
        </p:txBody>
      </p:sp>
    </p:spTree>
    <p:extLst>
      <p:ext uri="{BB962C8B-B14F-4D97-AF65-F5344CB8AC3E}">
        <p14:creationId xmlns:p14="http://schemas.microsoft.com/office/powerpoint/2010/main" val="1324539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5A53046-2BC7-4D37-BF83-33AD89074A99}" type="datetimeFigureOut">
              <a:rPr lang="tr-TR" smtClean="0"/>
              <a:t>10 Oca 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D04D6A2-7648-4C0A-9A14-53B54B04B274}" type="slidenum">
              <a:rPr lang="tr-TR" smtClean="0"/>
              <a:t>‹#›</a:t>
            </a:fld>
            <a:endParaRPr lang="tr-TR"/>
          </a:p>
        </p:txBody>
      </p:sp>
    </p:spTree>
    <p:extLst>
      <p:ext uri="{BB962C8B-B14F-4D97-AF65-F5344CB8AC3E}">
        <p14:creationId xmlns:p14="http://schemas.microsoft.com/office/powerpoint/2010/main" val="1295833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5A53046-2BC7-4D37-BF83-33AD89074A99}" type="datetimeFigureOut">
              <a:rPr lang="tr-TR" smtClean="0"/>
              <a:t>10 Oca 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D04D6A2-7648-4C0A-9A14-53B54B04B274}" type="slidenum">
              <a:rPr lang="tr-TR" smtClean="0"/>
              <a:t>‹#›</a:t>
            </a:fld>
            <a:endParaRPr lang="tr-TR"/>
          </a:p>
        </p:txBody>
      </p:sp>
    </p:spTree>
    <p:extLst>
      <p:ext uri="{BB962C8B-B14F-4D97-AF65-F5344CB8AC3E}">
        <p14:creationId xmlns:p14="http://schemas.microsoft.com/office/powerpoint/2010/main" val="2030816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65A53046-2BC7-4D37-BF83-33AD89074A99}" type="datetimeFigureOut">
              <a:rPr lang="tr-TR" smtClean="0"/>
              <a:t>10 Oca 2024</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3D04D6A2-7648-4C0A-9A14-53B54B04B274}"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73075365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5A53046-2BC7-4D37-BF83-33AD89074A99}" type="datetimeFigureOut">
              <a:rPr lang="tr-TR" smtClean="0"/>
              <a:t>10 Oca 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D04D6A2-7648-4C0A-9A14-53B54B04B274}" type="slidenum">
              <a:rPr lang="tr-TR" smtClean="0"/>
              <a:t>‹#›</a:t>
            </a:fld>
            <a:endParaRPr lang="tr-TR"/>
          </a:p>
        </p:txBody>
      </p:sp>
    </p:spTree>
    <p:extLst>
      <p:ext uri="{BB962C8B-B14F-4D97-AF65-F5344CB8AC3E}">
        <p14:creationId xmlns:p14="http://schemas.microsoft.com/office/powerpoint/2010/main" val="114042036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5A53046-2BC7-4D37-BF83-33AD89074A99}" type="datetimeFigureOut">
              <a:rPr lang="tr-TR" smtClean="0"/>
              <a:t>10 Oca 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D04D6A2-7648-4C0A-9A14-53B54B04B274}" type="slidenum">
              <a:rPr lang="tr-TR" smtClean="0"/>
              <a:t>‹#›</a:t>
            </a:fld>
            <a:endParaRPr lang="tr-TR"/>
          </a:p>
        </p:txBody>
      </p:sp>
    </p:spTree>
    <p:extLst>
      <p:ext uri="{BB962C8B-B14F-4D97-AF65-F5344CB8AC3E}">
        <p14:creationId xmlns:p14="http://schemas.microsoft.com/office/powerpoint/2010/main" val="314463282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5A53046-2BC7-4D37-BF83-33AD89074A99}" type="datetimeFigureOut">
              <a:rPr lang="tr-TR" smtClean="0"/>
              <a:t>10 Oca 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D04D6A2-7648-4C0A-9A14-53B54B04B274}" type="slidenum">
              <a:rPr lang="tr-TR" smtClean="0"/>
              <a:t>‹#›</a:t>
            </a:fld>
            <a:endParaRPr lang="tr-TR"/>
          </a:p>
        </p:txBody>
      </p:sp>
    </p:spTree>
    <p:extLst>
      <p:ext uri="{BB962C8B-B14F-4D97-AF65-F5344CB8AC3E}">
        <p14:creationId xmlns:p14="http://schemas.microsoft.com/office/powerpoint/2010/main" val="3517954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A53046-2BC7-4D37-BF83-33AD89074A99}" type="datetimeFigureOut">
              <a:rPr lang="tr-TR" smtClean="0"/>
              <a:t>10 Oca 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D04D6A2-7648-4C0A-9A14-53B54B04B274}" type="slidenum">
              <a:rPr lang="tr-TR" smtClean="0"/>
              <a:t>‹#›</a:t>
            </a:fld>
            <a:endParaRPr lang="tr-TR"/>
          </a:p>
        </p:txBody>
      </p:sp>
    </p:spTree>
    <p:extLst>
      <p:ext uri="{BB962C8B-B14F-4D97-AF65-F5344CB8AC3E}">
        <p14:creationId xmlns:p14="http://schemas.microsoft.com/office/powerpoint/2010/main" val="3543000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051" y="6375679"/>
            <a:ext cx="1233355" cy="348462"/>
          </a:xfrm>
        </p:spPr>
        <p:txBody>
          <a:bodyPr/>
          <a:lstStyle/>
          <a:p>
            <a:fld id="{65A53046-2BC7-4D37-BF83-33AD89074A99}" type="datetimeFigureOut">
              <a:rPr lang="tr-TR" smtClean="0"/>
              <a:t>10 Oca 2024</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3D04D6A2-7648-4C0A-9A14-53B54B04B274}"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81409512"/>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950" y="6375679"/>
            <a:ext cx="1232456" cy="348462"/>
          </a:xfrm>
        </p:spPr>
        <p:txBody>
          <a:bodyPr/>
          <a:lstStyle/>
          <a:p>
            <a:fld id="{65A53046-2BC7-4D37-BF83-33AD89074A99}" type="datetimeFigureOut">
              <a:rPr lang="tr-TR" smtClean="0"/>
              <a:t>10 Oca 2024</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3D04D6A2-7648-4C0A-9A14-53B54B04B274}" type="slidenum">
              <a:rPr lang="tr-TR" smtClean="0"/>
              <a:t>‹#›</a:t>
            </a:fld>
            <a:endParaRPr lang="tr-TR"/>
          </a:p>
        </p:txBody>
      </p:sp>
    </p:spTree>
    <p:extLst>
      <p:ext uri="{BB962C8B-B14F-4D97-AF65-F5344CB8AC3E}">
        <p14:creationId xmlns:p14="http://schemas.microsoft.com/office/powerpoint/2010/main" val="3798947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65A53046-2BC7-4D37-BF83-33AD89074A99}" type="datetimeFigureOut">
              <a:rPr lang="tr-TR" smtClean="0"/>
              <a:t>10 Oca 2024</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D04D6A2-7648-4C0A-9A14-53B54B04B274}"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161946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ncbi.nlm.nih.gov/pmc/articles/PMC9281456/table/tbl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ncbi.nlm.nih.gov/pmc/articles/PMC9281456/table/tbl2/" TargetMode="External"/><Relationship Id="rId2" Type="http://schemas.openxmlformats.org/officeDocument/2006/relationships/hyperlink" Target="https://www.ncbi.nlm.nih.gov/pmc/articles/PMC9281456/table/tbl1/"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ncbi.nlm.nih.gov/pmc/articles/PMC9281456/#bib9"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ncbi.nlm.nih.gov/pmc/articles/PMC9281456/table/tbl2/"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ncbi.nlm.nih.gov/pmc/articles/PMC9281456/#bib2" TargetMode="External"/><Relationship Id="rId2" Type="http://schemas.openxmlformats.org/officeDocument/2006/relationships/hyperlink" Target="https://www.ncbi.nlm.nih.gov/pmc/articles/PMC9281456/#bib1" TargetMode="External"/><Relationship Id="rId1" Type="http://schemas.openxmlformats.org/officeDocument/2006/relationships/slideLayout" Target="../slideLayouts/slideLayout2.xml"/><Relationship Id="rId4" Type="http://schemas.openxmlformats.org/officeDocument/2006/relationships/hyperlink" Target="https://www.ncbi.nlm.nih.gov/pmc/articles/PMC9281456/#bib3"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ncbi.nlm.nih.gov/pmc/articles/PMC9281456/#bib5" TargetMode="External"/><Relationship Id="rId7" Type="http://schemas.openxmlformats.org/officeDocument/2006/relationships/hyperlink" Target="https://www.ncbi.nlm.nih.gov/pmc/articles/PMC9281456/#bib8" TargetMode="External"/><Relationship Id="rId2" Type="http://schemas.openxmlformats.org/officeDocument/2006/relationships/hyperlink" Target="https://www.ncbi.nlm.nih.gov/pmc/articles/PMC9281456/#bib4" TargetMode="External"/><Relationship Id="rId1" Type="http://schemas.openxmlformats.org/officeDocument/2006/relationships/slideLayout" Target="../slideLayouts/slideLayout2.xml"/><Relationship Id="rId6" Type="http://schemas.openxmlformats.org/officeDocument/2006/relationships/hyperlink" Target="https://www.ncbi.nlm.nih.gov/pmc/articles/PMC9281456/#bib2" TargetMode="External"/><Relationship Id="rId5" Type="http://schemas.openxmlformats.org/officeDocument/2006/relationships/hyperlink" Target="https://www.ncbi.nlm.nih.gov/pmc/articles/PMC9281456/#bib7" TargetMode="External"/><Relationship Id="rId4" Type="http://schemas.openxmlformats.org/officeDocument/2006/relationships/hyperlink" Target="https://www.ncbi.nlm.nih.gov/pmc/articles/PMC9281456/#bib6"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1FF88C-F680-864E-1B63-81101CCD5E25}"/>
              </a:ext>
            </a:extLst>
          </p:cNvPr>
          <p:cNvSpPr>
            <a:spLocks noGrp="1"/>
          </p:cNvSpPr>
          <p:nvPr>
            <p:ph type="ctrTitle"/>
          </p:nvPr>
        </p:nvSpPr>
        <p:spPr/>
        <p:txBody>
          <a:bodyPr>
            <a:normAutofit/>
          </a:bodyPr>
          <a:lstStyle/>
          <a:p>
            <a:r>
              <a:rPr lang="en-US" sz="2400" dirty="0"/>
              <a:t>effect of text message communication on patient presentation for an influenza vaccination in a community based pharmacy setting</a:t>
            </a:r>
            <a:endParaRPr lang="tr-TR" sz="2400" dirty="0"/>
          </a:p>
        </p:txBody>
      </p:sp>
      <p:sp>
        <p:nvSpPr>
          <p:cNvPr id="3" name="Alt Başlık 2">
            <a:extLst>
              <a:ext uri="{FF2B5EF4-FFF2-40B4-BE49-F238E27FC236}">
                <a16:creationId xmlns:a16="http://schemas.microsoft.com/office/drawing/2014/main" id="{65F77540-E2F1-F46F-8843-F2F4E56C0291}"/>
              </a:ext>
            </a:extLst>
          </p:cNvPr>
          <p:cNvSpPr>
            <a:spLocks noGrp="1"/>
          </p:cNvSpPr>
          <p:nvPr>
            <p:ph type="subTitle" idx="1"/>
          </p:nvPr>
        </p:nvSpPr>
        <p:spPr/>
        <p:txBody>
          <a:bodyPr>
            <a:normAutofit fontScale="77500" lnSpcReduction="20000"/>
          </a:bodyPr>
          <a:lstStyle/>
          <a:p>
            <a:r>
              <a:rPr lang="tr-TR" sz="1800" b="0" i="0" dirty="0">
                <a:solidFill>
                  <a:srgbClr val="000000"/>
                </a:solidFill>
                <a:effectLst/>
                <a:latin typeface="Cambria" panose="02040503050406030204" pitchFamily="18" charset="0"/>
              </a:rPr>
              <a:t>Toplum temelli bir eczane ortamında influenza aşısı için kısa mesaj iletişiminin hasta sunumuna etkisi</a:t>
            </a:r>
          </a:p>
          <a:p>
            <a:r>
              <a:rPr lang="tr-TR" dirty="0"/>
              <a:t>Hayrettin YılmaZ-19030183</a:t>
            </a:r>
          </a:p>
          <a:p>
            <a:endParaRPr lang="tr-TR" dirty="0"/>
          </a:p>
        </p:txBody>
      </p:sp>
    </p:spTree>
    <p:extLst>
      <p:ext uri="{BB962C8B-B14F-4D97-AF65-F5344CB8AC3E}">
        <p14:creationId xmlns:p14="http://schemas.microsoft.com/office/powerpoint/2010/main" val="260179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C02A5-3903-E908-DB35-3864506B0476}"/>
              </a:ext>
            </a:extLst>
          </p:cNvPr>
          <p:cNvSpPr>
            <a:spLocks noGrp="1"/>
          </p:cNvSpPr>
          <p:nvPr>
            <p:ph type="title"/>
          </p:nvPr>
        </p:nvSpPr>
        <p:spPr/>
        <p:txBody>
          <a:bodyPr/>
          <a:lstStyle/>
          <a:p>
            <a:r>
              <a:rPr lang="tr-TR" dirty="0">
                <a:solidFill>
                  <a:srgbClr val="FF0000"/>
                </a:solidFill>
              </a:rPr>
              <a:t>SONUÇLAR</a:t>
            </a:r>
          </a:p>
        </p:txBody>
      </p:sp>
      <p:sp>
        <p:nvSpPr>
          <p:cNvPr id="3" name="İçerik Yer Tutucusu 2">
            <a:extLst>
              <a:ext uri="{FF2B5EF4-FFF2-40B4-BE49-F238E27FC236}">
                <a16:creationId xmlns:a16="http://schemas.microsoft.com/office/drawing/2014/main" id="{47DF575C-762A-DC9D-4FF7-7ABEEC976280}"/>
              </a:ext>
            </a:extLst>
          </p:cNvPr>
          <p:cNvSpPr>
            <a:spLocks noGrp="1"/>
          </p:cNvSpPr>
          <p:nvPr>
            <p:ph idx="1"/>
          </p:nvPr>
        </p:nvSpPr>
        <p:spPr/>
        <p:txBody>
          <a:bodyPr>
            <a:normAutofit fontScale="92500" lnSpcReduction="20000"/>
          </a:bodyPr>
          <a:lstStyle/>
          <a:p>
            <a:pPr algn="l">
              <a:spcBef>
                <a:spcPts val="2000"/>
              </a:spcBef>
              <a:spcAft>
                <a:spcPts val="2000"/>
              </a:spcAft>
            </a:pPr>
            <a:r>
              <a:rPr lang="tr-TR" b="0" i="0" dirty="0">
                <a:solidFill>
                  <a:srgbClr val="212121"/>
                </a:solidFill>
                <a:effectLst/>
                <a:latin typeface="Cambria" panose="02040503050406030204" pitchFamily="18" charset="0"/>
              </a:rPr>
              <a:t>Eczane zincirinden kısa mesaj iletişimine izin veren hastalar için, uygulanan grip aşılarında% 17.45'lik bir artış oldu. Genel olarak, 2020-2021 sezonunda 18 yaş ve üzeri hastalara uygulanan influenza aşılarında, 2019-2020 sezonunda uygulanan influenza aşılarına göre %13,22'lik bir artış gözlenmiştir. </a:t>
            </a:r>
          </a:p>
          <a:p>
            <a:pPr algn="l">
              <a:spcBef>
                <a:spcPts val="2000"/>
              </a:spcBef>
              <a:spcAft>
                <a:spcPts val="2000"/>
              </a:spcAft>
            </a:pPr>
            <a:r>
              <a:rPr lang="tr-TR" b="0" i="0" dirty="0">
                <a:solidFill>
                  <a:srgbClr val="212121"/>
                </a:solidFill>
                <a:effectLst/>
                <a:latin typeface="Cambria" panose="02040503050406030204" pitchFamily="18" charset="0"/>
              </a:rPr>
              <a:t>2020-2021 sezonunda 2019-2020 sezonuna göre uygulanan </a:t>
            </a:r>
            <a:r>
              <a:rPr lang="tr-TR" b="0" i="0" dirty="0" err="1">
                <a:solidFill>
                  <a:srgbClr val="212121"/>
                </a:solidFill>
                <a:effectLst/>
                <a:latin typeface="Cambria" panose="02040503050406030204" pitchFamily="18" charset="0"/>
              </a:rPr>
              <a:t>pnömokok</a:t>
            </a:r>
            <a:r>
              <a:rPr lang="tr-TR" b="0" i="0" dirty="0">
                <a:solidFill>
                  <a:srgbClr val="212121"/>
                </a:solidFill>
                <a:effectLst/>
                <a:latin typeface="Cambria" panose="02040503050406030204" pitchFamily="18" charset="0"/>
              </a:rPr>
              <a:t> aşılarında %9,43 azalma, uygulanan </a:t>
            </a:r>
            <a:r>
              <a:rPr lang="tr-TR" b="0" i="0" dirty="0" err="1">
                <a:solidFill>
                  <a:srgbClr val="212121"/>
                </a:solidFill>
                <a:effectLst/>
                <a:latin typeface="Cambria" panose="02040503050406030204" pitchFamily="18" charset="0"/>
              </a:rPr>
              <a:t>zoster</a:t>
            </a:r>
            <a:r>
              <a:rPr lang="tr-TR" b="0" i="0" dirty="0">
                <a:solidFill>
                  <a:srgbClr val="212121"/>
                </a:solidFill>
                <a:effectLst/>
                <a:latin typeface="Cambria" panose="02040503050406030204" pitchFamily="18" charset="0"/>
              </a:rPr>
              <a:t> aşılarında %10,17 artış ve influenza aşısı ile aynı anda uygulanan </a:t>
            </a:r>
            <a:r>
              <a:rPr lang="tr-TR" b="0" i="0" dirty="0" err="1">
                <a:solidFill>
                  <a:srgbClr val="212121"/>
                </a:solidFill>
                <a:effectLst/>
                <a:latin typeface="Cambria" panose="02040503050406030204" pitchFamily="18" charset="0"/>
              </a:rPr>
              <a:t>Tdap</a:t>
            </a:r>
            <a:r>
              <a:rPr lang="tr-TR" b="0" i="0" dirty="0">
                <a:solidFill>
                  <a:srgbClr val="212121"/>
                </a:solidFill>
                <a:effectLst/>
                <a:latin typeface="Cambria" panose="02040503050406030204" pitchFamily="18" charset="0"/>
              </a:rPr>
              <a:t> aşılarında %13 azalma gözlenmiştir. 2019-2020 sezonunda influenza aşılarının %10,09'u aynı vizitte rutin aşı ile birlikte uygulandı. 2020-2021 sezonunda, influenza aşılarının %8,57'si rutin bir aşı ile birlikte uygulandı, bu da bir önceki sezona göre -%2,02'lik bir düşüştür. (</a:t>
            </a:r>
            <a:r>
              <a:rPr lang="tr-TR" b="0" i="0" u="sng" dirty="0">
                <a:solidFill>
                  <a:srgbClr val="376FAA"/>
                </a:solidFill>
                <a:effectLst/>
                <a:latin typeface="Cambria" panose="02040503050406030204" pitchFamily="18" charset="0"/>
                <a:hlinkClick r:id="rId2"/>
              </a:rPr>
              <a:t>Tablo 1</a:t>
            </a:r>
            <a:r>
              <a:rPr lang="tr-TR" b="0" i="0" dirty="0">
                <a:solidFill>
                  <a:srgbClr val="212121"/>
                </a:solidFill>
                <a:effectLst/>
                <a:latin typeface="Cambria" panose="02040503050406030204" pitchFamily="18" charset="0"/>
              </a:rPr>
              <a:t> ).</a:t>
            </a:r>
          </a:p>
          <a:p>
            <a:endParaRPr lang="tr-TR" dirty="0"/>
          </a:p>
        </p:txBody>
      </p:sp>
    </p:spTree>
    <p:extLst>
      <p:ext uri="{BB962C8B-B14F-4D97-AF65-F5344CB8AC3E}">
        <p14:creationId xmlns:p14="http://schemas.microsoft.com/office/powerpoint/2010/main" val="3480524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5E524C-7FEF-F896-AE57-FC44580818A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948195C-3924-A77C-B3AF-6AB09701C1AE}"/>
              </a:ext>
            </a:extLst>
          </p:cNvPr>
          <p:cNvSpPr>
            <a:spLocks noGrp="1"/>
          </p:cNvSpPr>
          <p:nvPr>
            <p:ph idx="1"/>
          </p:nvPr>
        </p:nvSpPr>
        <p:spPr/>
        <p:txBody>
          <a:bodyPr>
            <a:normAutofit fontScale="92500" lnSpcReduction="20000"/>
          </a:bodyPr>
          <a:lstStyle/>
          <a:p>
            <a:pPr algn="l">
              <a:spcBef>
                <a:spcPts val="2000"/>
              </a:spcBef>
              <a:spcAft>
                <a:spcPts val="2000"/>
              </a:spcAft>
            </a:pPr>
            <a:r>
              <a:rPr lang="tr-TR" b="0" i="0" dirty="0">
                <a:solidFill>
                  <a:srgbClr val="212121"/>
                </a:solidFill>
                <a:effectLst/>
                <a:latin typeface="Cambria" panose="02040503050406030204" pitchFamily="18" charset="0"/>
              </a:rPr>
              <a:t>2019-2020 aşı verilerinden, 2020-2021 grip sezonunda yeni kısa mesaj iletişimini almak için uygun hastalar belirlendi. Uygun hastaların %64.14'ü başarılı bir şekilde kısa mesaj bildirimi aldı, ancak kısa mesaj iletişimi alan hastaların %12.37'si influenza aşısı aldı. Genel olarak, 2019-2020 grip sezonundaki uygun hastaların %7,97'si 2020-2021'de önceden planlanmış bir aşı randevusu için başvurdu (</a:t>
            </a:r>
            <a:r>
              <a:rPr lang="tr-TR" b="0" i="0" u="sng" dirty="0">
                <a:solidFill>
                  <a:srgbClr val="376FAA"/>
                </a:solidFill>
                <a:effectLst/>
                <a:latin typeface="Cambria" panose="02040503050406030204" pitchFamily="18" charset="0"/>
                <a:hlinkClick r:id="rId2"/>
              </a:rPr>
              <a:t>Tablo 1</a:t>
            </a:r>
            <a:r>
              <a:rPr lang="tr-TR" b="0" i="0" dirty="0">
                <a:solidFill>
                  <a:srgbClr val="212121"/>
                </a:solidFill>
                <a:effectLst/>
                <a:latin typeface="Cambria" panose="02040503050406030204" pitchFamily="18" charset="0"/>
              </a:rPr>
              <a:t>).</a:t>
            </a:r>
          </a:p>
          <a:p>
            <a:pPr algn="l">
              <a:spcBef>
                <a:spcPts val="2000"/>
              </a:spcBef>
              <a:spcAft>
                <a:spcPts val="2000"/>
              </a:spcAft>
            </a:pPr>
            <a:r>
              <a:rPr lang="tr-TR" b="0" i="0" dirty="0">
                <a:solidFill>
                  <a:srgbClr val="212121"/>
                </a:solidFill>
                <a:effectLst/>
                <a:latin typeface="Cambria" panose="02040503050406030204" pitchFamily="18" charset="0"/>
              </a:rPr>
              <a:t>Toplam 111 hasta anketi doldurdu. Sunulan toplam hasta sayısı takip edilmedi. Hastaların çoğu 65 yaş ve üstü (%44.1), kadın (%55) ve beyaz (%85.6) idi (</a:t>
            </a:r>
            <a:r>
              <a:rPr lang="tr-TR" b="0" i="0" u="sng" dirty="0">
                <a:solidFill>
                  <a:srgbClr val="376FAA"/>
                </a:solidFill>
                <a:effectLst/>
                <a:latin typeface="Cambria" panose="02040503050406030204" pitchFamily="18" charset="0"/>
                <a:hlinkClick r:id="rId3"/>
              </a:rPr>
              <a:t>Tablo 2</a:t>
            </a:r>
            <a:r>
              <a:rPr lang="tr-TR" b="0" i="0" dirty="0">
                <a:solidFill>
                  <a:srgbClr val="212121"/>
                </a:solidFill>
                <a:effectLst/>
                <a:latin typeface="Cambria" panose="02040503050406030204" pitchFamily="18" charset="0"/>
              </a:rPr>
              <a:t> ). Özellikle, hastaların% 56.8'i "diğer" bildirimler (yani eşleri veya rutin olarak) nedeniyle influenza aşısı için başvurduklarını bildirmiştir; Hastaların %4,5'i, kısa mesaj iletişimi sayesinde başvurmuştur. (</a:t>
            </a:r>
            <a:r>
              <a:rPr lang="tr-TR" b="0" i="0" u="sng" dirty="0">
                <a:solidFill>
                  <a:srgbClr val="376FAA"/>
                </a:solidFill>
                <a:effectLst/>
                <a:latin typeface="Cambria" panose="02040503050406030204" pitchFamily="18" charset="0"/>
                <a:hlinkClick r:id="rId3"/>
              </a:rPr>
              <a:t>Tablo 2</a:t>
            </a:r>
            <a:r>
              <a:rPr lang="tr-TR" b="0" i="0" dirty="0">
                <a:solidFill>
                  <a:srgbClr val="212121"/>
                </a:solidFill>
                <a:effectLst/>
                <a:latin typeface="Cambria" panose="02040503050406030204" pitchFamily="18" charset="0"/>
              </a:rPr>
              <a:t>). </a:t>
            </a:r>
          </a:p>
          <a:p>
            <a:endParaRPr lang="tr-TR" dirty="0"/>
          </a:p>
        </p:txBody>
      </p:sp>
    </p:spTree>
    <p:extLst>
      <p:ext uri="{BB962C8B-B14F-4D97-AF65-F5344CB8AC3E}">
        <p14:creationId xmlns:p14="http://schemas.microsoft.com/office/powerpoint/2010/main" val="1282895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FB0AFC-FB10-6D56-C6ED-135AAA5C477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6F64B39-13E5-362E-97D3-1FD0203F0C19}"/>
              </a:ext>
            </a:extLst>
          </p:cNvPr>
          <p:cNvSpPr>
            <a:spLocks noGrp="1"/>
          </p:cNvSpPr>
          <p:nvPr>
            <p:ph idx="1"/>
          </p:nvPr>
        </p:nvSpPr>
        <p:spPr/>
        <p:txBody>
          <a:bodyPr>
            <a:normAutofit/>
          </a:bodyPr>
          <a:lstStyle/>
          <a:p>
            <a:r>
              <a:rPr lang="tr-TR" b="0" i="0" dirty="0">
                <a:solidFill>
                  <a:srgbClr val="212121"/>
                </a:solidFill>
                <a:effectLst/>
                <a:latin typeface="Cambria" panose="02040503050406030204" pitchFamily="18" charset="0"/>
              </a:rPr>
              <a:t>Bir </a:t>
            </a:r>
            <a:r>
              <a:rPr lang="tr-TR" b="0" i="0" dirty="0" err="1">
                <a:solidFill>
                  <a:srgbClr val="212121"/>
                </a:solidFill>
                <a:effectLst/>
                <a:latin typeface="Cambria" panose="02040503050406030204" pitchFamily="18" charset="0"/>
              </a:rPr>
              <a:t>Wilcoxon</a:t>
            </a:r>
            <a:r>
              <a:rPr lang="tr-TR" b="0" i="0" dirty="0">
                <a:solidFill>
                  <a:srgbClr val="212121"/>
                </a:solidFill>
                <a:effectLst/>
                <a:latin typeface="Cambria" panose="02040503050406030204" pitchFamily="18" charset="0"/>
              </a:rPr>
              <a:t> Mann-Whitney testi, bu soruya verilen yanıtlarda erkekler ve kadınlar arasında bir fark olmadığını ortaya koydu (</a:t>
            </a:r>
            <a:r>
              <a:rPr lang="tr-TR" b="0" i="1" dirty="0">
                <a:solidFill>
                  <a:srgbClr val="212121"/>
                </a:solidFill>
                <a:effectLst/>
                <a:latin typeface="Cambria" panose="02040503050406030204" pitchFamily="18" charset="0"/>
              </a:rPr>
              <a:t>P</a:t>
            </a:r>
            <a:r>
              <a:rPr lang="tr-TR" b="0" i="0" dirty="0">
                <a:solidFill>
                  <a:srgbClr val="212121"/>
                </a:solidFill>
                <a:effectLst/>
                <a:latin typeface="Cambria" panose="02040503050406030204" pitchFamily="18" charset="0"/>
              </a:rPr>
              <a:t> &lt; 0.330). Kısa mesaj iletişimi yoluyla bildirilirse gelecekteki rutin aşıları alma olasılığı sorulduğunda, hastaların% 16.2'si "biraz muhtemel" ve hastaların% 28.8'i aşıyı almak için "büyük olasılıkla" ve medyan yanıtı "fark yok" olduğunu bildirdi. Yine, erkek ve kadınlar arasında yanıt açısından fark yoktu (</a:t>
            </a:r>
            <a:r>
              <a:rPr lang="tr-TR" b="0" i="1" dirty="0">
                <a:solidFill>
                  <a:srgbClr val="212121"/>
                </a:solidFill>
                <a:effectLst/>
                <a:latin typeface="Cambria" panose="02040503050406030204" pitchFamily="18" charset="0"/>
              </a:rPr>
              <a:t>P</a:t>
            </a:r>
            <a:r>
              <a:rPr lang="tr-TR" b="0" i="0" dirty="0">
                <a:solidFill>
                  <a:srgbClr val="212121"/>
                </a:solidFill>
                <a:effectLst/>
                <a:latin typeface="Cambria" panose="02040503050406030204" pitchFamily="18" charset="0"/>
              </a:rPr>
              <a:t> &lt; 0.364). COVID-19 pandemisinin hastayı influenza aşısı için başvuruda bulunmasını etkileyip etkilemediği sorulduğunda, hastaların %60,4'ü bunun sunumlarında rol oynamadığını bildirdi. COVID-19 pandemisinin influenza aşısı başvurusu üzerindeki etkisi açısından erkekler ve kadınlar arasında (</a:t>
            </a:r>
            <a:r>
              <a:rPr lang="tr-TR" b="0" i="1" dirty="0">
                <a:solidFill>
                  <a:srgbClr val="212121"/>
                </a:solidFill>
                <a:effectLst/>
                <a:latin typeface="Cambria" panose="02040503050406030204" pitchFamily="18" charset="0"/>
              </a:rPr>
              <a:t>P</a:t>
            </a:r>
            <a:r>
              <a:rPr lang="tr-TR" b="0" i="0" dirty="0">
                <a:solidFill>
                  <a:srgbClr val="212121"/>
                </a:solidFill>
                <a:effectLst/>
                <a:latin typeface="Cambria" panose="02040503050406030204" pitchFamily="18" charset="0"/>
              </a:rPr>
              <a:t> = 0.029) kadınlara göre bir fark bulundu.</a:t>
            </a:r>
          </a:p>
          <a:p>
            <a:endParaRPr lang="tr-TR" dirty="0"/>
          </a:p>
        </p:txBody>
      </p:sp>
    </p:spTree>
    <p:extLst>
      <p:ext uri="{BB962C8B-B14F-4D97-AF65-F5344CB8AC3E}">
        <p14:creationId xmlns:p14="http://schemas.microsoft.com/office/powerpoint/2010/main" val="1615505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FA4EE7-76FD-B79F-5164-D17A3A33F05D}"/>
              </a:ext>
            </a:extLst>
          </p:cNvPr>
          <p:cNvSpPr>
            <a:spLocks noGrp="1"/>
          </p:cNvSpPr>
          <p:nvPr>
            <p:ph type="title"/>
          </p:nvPr>
        </p:nvSpPr>
        <p:spPr/>
        <p:txBody>
          <a:bodyPr/>
          <a:lstStyle/>
          <a:p>
            <a:r>
              <a:rPr lang="tr-TR" dirty="0">
                <a:solidFill>
                  <a:srgbClr val="FF0000"/>
                </a:solidFill>
              </a:rPr>
              <a:t>TARTIŞMA</a:t>
            </a:r>
          </a:p>
        </p:txBody>
      </p:sp>
      <p:sp>
        <p:nvSpPr>
          <p:cNvPr id="3" name="İçerik Yer Tutucusu 2">
            <a:extLst>
              <a:ext uri="{FF2B5EF4-FFF2-40B4-BE49-F238E27FC236}">
                <a16:creationId xmlns:a16="http://schemas.microsoft.com/office/drawing/2014/main" id="{9D554FF2-E9EF-A5E7-0DD6-3FC8A1DFB994}"/>
              </a:ext>
            </a:extLst>
          </p:cNvPr>
          <p:cNvSpPr>
            <a:spLocks noGrp="1"/>
          </p:cNvSpPr>
          <p:nvPr>
            <p:ph idx="1"/>
          </p:nvPr>
        </p:nvSpPr>
        <p:spPr/>
        <p:txBody>
          <a:bodyPr>
            <a:normAutofit fontScale="77500" lnSpcReduction="20000"/>
          </a:bodyPr>
          <a:lstStyle/>
          <a:p>
            <a:pPr algn="l">
              <a:spcBef>
                <a:spcPts val="2000"/>
              </a:spcBef>
              <a:spcAft>
                <a:spcPts val="2000"/>
              </a:spcAft>
            </a:pPr>
            <a:r>
              <a:rPr lang="tr-TR" b="0" i="0" dirty="0">
                <a:solidFill>
                  <a:srgbClr val="212121"/>
                </a:solidFill>
                <a:effectLst/>
                <a:latin typeface="Cambria" panose="02040503050406030204" pitchFamily="18" charset="0"/>
              </a:rPr>
              <a:t>Kısa mesaj iletişimi, influenza aşısı kapsamını artırmanın mütevazı derecede etkili bir yolu olarak gösterilmiştir; Bununla birlikte, özellikle toplum eczanesi ortamlarında influenza aşılarının teşvik edilmesine ilişkin sınırlı veri vardır.</a:t>
            </a:r>
            <a:endParaRPr lang="tr-TR" b="0" i="0" u="sng" baseline="30000" dirty="0">
              <a:solidFill>
                <a:srgbClr val="376FAA"/>
              </a:solidFill>
              <a:effectLst/>
              <a:latin typeface="Cambria" panose="02040503050406030204" pitchFamily="18" charset="0"/>
            </a:endParaRPr>
          </a:p>
          <a:p>
            <a:pPr algn="l">
              <a:spcBef>
                <a:spcPts val="2000"/>
              </a:spcBef>
              <a:spcAft>
                <a:spcPts val="2000"/>
              </a:spcAft>
            </a:pPr>
            <a:r>
              <a:rPr lang="tr-TR" b="0" i="0" dirty="0" err="1">
                <a:solidFill>
                  <a:srgbClr val="212121"/>
                </a:solidFill>
                <a:effectLst/>
                <a:latin typeface="Cambria" panose="02040503050406030204" pitchFamily="18" charset="0"/>
              </a:rPr>
              <a:t>Hofstetter</a:t>
            </a:r>
            <a:r>
              <a:rPr lang="tr-TR" b="0" i="0" dirty="0">
                <a:solidFill>
                  <a:srgbClr val="212121"/>
                </a:solidFill>
                <a:effectLst/>
                <a:latin typeface="Cambria" panose="02040503050406030204" pitchFamily="18" charset="0"/>
              </a:rPr>
              <a:t> ve ark.</a:t>
            </a:r>
            <a:r>
              <a:rPr lang="tr-TR" b="0" i="0" u="sng" baseline="30000" dirty="0">
                <a:solidFill>
                  <a:srgbClr val="376FAA"/>
                </a:solidFill>
                <a:effectLst/>
                <a:latin typeface="Cambria" panose="02040503050406030204" pitchFamily="18" charset="0"/>
                <a:hlinkClick r:id="rId2"/>
              </a:rPr>
              <a:t>9</a:t>
            </a:r>
            <a:r>
              <a:rPr lang="tr-TR" b="0" i="0" dirty="0">
                <a:solidFill>
                  <a:srgbClr val="212121"/>
                </a:solidFill>
                <a:effectLst/>
                <a:latin typeface="Cambria" panose="02040503050406030204" pitchFamily="18" charset="0"/>
              </a:rPr>
              <a:t> pediatri kliniklerinde MMR(</a:t>
            </a:r>
            <a:r>
              <a:rPr lang="tr-TR" b="0" i="0" dirty="0">
                <a:solidFill>
                  <a:srgbClr val="040C28"/>
                </a:solidFill>
                <a:effectLst/>
                <a:latin typeface="Google Sans"/>
              </a:rPr>
              <a:t>kızamık, kızamıkçık ve kabakulak karması)</a:t>
            </a:r>
            <a:r>
              <a:rPr lang="tr-TR" b="0" i="0" dirty="0">
                <a:solidFill>
                  <a:srgbClr val="212121"/>
                </a:solidFill>
                <a:effectLst/>
                <a:latin typeface="Cambria" panose="02040503050406030204" pitchFamily="18" charset="0"/>
              </a:rPr>
              <a:t> aşılaması için zamanlama ve hatırlatıcılar için kısa mesaj iletişiminin etkisini inceledi ve normal bakıma kıyasla zamanlama ve hatırlatma metin mesajları iletişimi alan hastaların aşılama oranlarında bir iyileşme buldu (%61.1'e karşı %55.1). </a:t>
            </a:r>
          </a:p>
          <a:p>
            <a:pPr algn="l">
              <a:spcBef>
                <a:spcPts val="2000"/>
              </a:spcBef>
              <a:spcAft>
                <a:spcPts val="2000"/>
              </a:spcAft>
            </a:pPr>
            <a:r>
              <a:rPr lang="tr-TR" b="0" i="0" dirty="0">
                <a:solidFill>
                  <a:srgbClr val="212121"/>
                </a:solidFill>
                <a:effectLst/>
                <a:latin typeface="Cambria" panose="02040503050406030204" pitchFamily="18" charset="0"/>
              </a:rPr>
              <a:t>Çalışmamızda ayrıca kısa mesaj iletişiminin uygulandığı 2020-2021 influenza sezonunda uygulanan influenza aşılarında 2019-2020 influenza sezonuna göre %13,22 artış olmuştur. Çoğunluğun kullanılabilirliği hakkında başarılı bir şekilde bilgilendirildikten sonra bir influenza aşısı alan uygun kısa mesaj iletişim alıcılarının küçük bir yüzdesi, daha önce bahsedilen çalışmalardan elde edilen bulgularda benzerdir.</a:t>
            </a:r>
          </a:p>
          <a:p>
            <a:endParaRPr lang="tr-TR" dirty="0"/>
          </a:p>
        </p:txBody>
      </p:sp>
    </p:spTree>
    <p:extLst>
      <p:ext uri="{BB962C8B-B14F-4D97-AF65-F5344CB8AC3E}">
        <p14:creationId xmlns:p14="http://schemas.microsoft.com/office/powerpoint/2010/main" val="611333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986806-2873-1990-D4F5-FE95C9A9931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3A007D1-C95D-DCCA-0EBC-42E83B2D3334}"/>
              </a:ext>
            </a:extLst>
          </p:cNvPr>
          <p:cNvSpPr>
            <a:spLocks noGrp="1"/>
          </p:cNvSpPr>
          <p:nvPr>
            <p:ph idx="1"/>
          </p:nvPr>
        </p:nvSpPr>
        <p:spPr/>
        <p:txBody>
          <a:bodyPr>
            <a:normAutofit fontScale="92500" lnSpcReduction="10000"/>
          </a:bodyPr>
          <a:lstStyle/>
          <a:p>
            <a:r>
              <a:rPr lang="tr-TR" dirty="0">
                <a:solidFill>
                  <a:srgbClr val="212121"/>
                </a:solidFill>
                <a:latin typeface="Cambria" panose="02040503050406030204" pitchFamily="18" charset="0"/>
              </a:rPr>
              <a:t>Ek b</a:t>
            </a:r>
            <a:r>
              <a:rPr lang="tr-TR" b="0" i="0" dirty="0">
                <a:solidFill>
                  <a:srgbClr val="212121"/>
                </a:solidFill>
                <a:effectLst/>
                <a:latin typeface="Cambria" panose="02040503050406030204" pitchFamily="18" charset="0"/>
              </a:rPr>
              <a:t>ir çalışmada hastaların aşı metin mesajlarına açık olup olmayacağı değerlendirildi ve cep telefonu sahibi katılımcıların %80'inin aşı kısa mesaj iletişiminden sonra grip aşısı aramakta rahat olacağı bulundu. </a:t>
            </a:r>
          </a:p>
          <a:p>
            <a:r>
              <a:rPr lang="tr-TR" b="0" i="0" dirty="0">
                <a:solidFill>
                  <a:srgbClr val="212121"/>
                </a:solidFill>
                <a:effectLst/>
                <a:latin typeface="Cambria" panose="02040503050406030204" pitchFamily="18" charset="0"/>
              </a:rPr>
              <a:t>Her iki çalışma da, diğer aşıları artırmak için kısa mesaj iletişimini daha fazla kullanma olasılığını göstermektedir. Çalışmamızda, birlikte uygulanan rutin aşılar, uygulanan influenza aşıları ile değerlendirildi ve ankete katılanlara, kısa mesaj iletişimi yoluyla aşı olmaya uygun oldukları konusunda bilgilendirilmeleri durumunda gelecekte rutin bir aşı alma olasılıkları soruldu.</a:t>
            </a:r>
          </a:p>
          <a:p>
            <a:r>
              <a:rPr lang="tr-TR" b="0" i="0" dirty="0">
                <a:solidFill>
                  <a:srgbClr val="212121"/>
                </a:solidFill>
                <a:effectLst/>
                <a:latin typeface="Cambria" panose="02040503050406030204" pitchFamily="18" charset="0"/>
              </a:rPr>
              <a:t> Çalışmamızda, "fark yok" medyan yanıtı, anket popülasyonunun, kısa mesaj yoluyla kullanılabilirlik hakkında bilgilendirilmeleri durumunda gelecekteki bir rutin aşıyı almaya ne daha fazla ne de daha az meyilli olacağını göstermektedir. </a:t>
            </a:r>
          </a:p>
        </p:txBody>
      </p:sp>
    </p:spTree>
    <p:extLst>
      <p:ext uri="{BB962C8B-B14F-4D97-AF65-F5344CB8AC3E}">
        <p14:creationId xmlns:p14="http://schemas.microsoft.com/office/powerpoint/2010/main" val="3092607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D2C163-C31A-091F-3F4D-30978AA8BE7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05645A8-73B5-DA94-8E15-E3DF375CD869}"/>
              </a:ext>
            </a:extLst>
          </p:cNvPr>
          <p:cNvSpPr>
            <a:spLocks noGrp="1"/>
          </p:cNvSpPr>
          <p:nvPr>
            <p:ph idx="1"/>
          </p:nvPr>
        </p:nvSpPr>
        <p:spPr/>
        <p:txBody>
          <a:bodyPr>
            <a:normAutofit/>
          </a:bodyPr>
          <a:lstStyle/>
          <a:p>
            <a:r>
              <a:rPr lang="tr-TR" b="0" i="0" dirty="0">
                <a:solidFill>
                  <a:srgbClr val="212121"/>
                </a:solidFill>
                <a:effectLst/>
                <a:latin typeface="Cambria" panose="02040503050406030204" pitchFamily="18" charset="0"/>
              </a:rPr>
              <a:t>Ek olarak, ankete katılanların çoğunun, bir kısa mesaj iletişiminden istemeden bir grip aşısı için sunum yapması muhtemeldi. Bununla birlikte, küçük örneklem büyüklüğü nedeniyle, bu yanıtı eczane işletmesi genelinde genelleştirmek zordur. 2020-2021 yıllarında </a:t>
            </a:r>
            <a:r>
              <a:rPr lang="tr-TR" b="0" i="0" dirty="0" err="1">
                <a:solidFill>
                  <a:srgbClr val="212121"/>
                </a:solidFill>
                <a:effectLst/>
                <a:latin typeface="Cambria" panose="02040503050406030204" pitchFamily="18" charset="0"/>
              </a:rPr>
              <a:t>Tdap</a:t>
            </a:r>
            <a:r>
              <a:rPr lang="tr-TR" b="0" i="0" dirty="0">
                <a:solidFill>
                  <a:srgbClr val="212121"/>
                </a:solidFill>
                <a:effectLst/>
                <a:latin typeface="Cambria" panose="02040503050406030204" pitchFamily="18" charset="0"/>
              </a:rPr>
              <a:t> ve </a:t>
            </a:r>
            <a:r>
              <a:rPr lang="tr-TR" b="0" i="0" dirty="0" err="1">
                <a:solidFill>
                  <a:srgbClr val="212121"/>
                </a:solidFill>
                <a:effectLst/>
                <a:latin typeface="Cambria" panose="02040503050406030204" pitchFamily="18" charset="0"/>
              </a:rPr>
              <a:t>pnömokok</a:t>
            </a:r>
            <a:r>
              <a:rPr lang="tr-TR" b="0" i="0" dirty="0">
                <a:solidFill>
                  <a:srgbClr val="212121"/>
                </a:solidFill>
                <a:effectLst/>
                <a:latin typeface="Cambria" panose="02040503050406030204" pitchFamily="18" charset="0"/>
              </a:rPr>
              <a:t> aşılamalarındaki düşüşler, muhtemelen geçmiş sezonlarda daha önce aşılanmış ve bazı hastaların serilerinin tamamlanmasına bağlanabilirken, </a:t>
            </a:r>
            <a:r>
              <a:rPr lang="tr-TR" b="0" i="0" dirty="0" err="1">
                <a:solidFill>
                  <a:srgbClr val="212121"/>
                </a:solidFill>
                <a:effectLst/>
                <a:latin typeface="Cambria" panose="02040503050406030204" pitchFamily="18" charset="0"/>
              </a:rPr>
              <a:t>zoster</a:t>
            </a:r>
            <a:r>
              <a:rPr lang="tr-TR" b="0" i="0" dirty="0">
                <a:solidFill>
                  <a:srgbClr val="212121"/>
                </a:solidFill>
                <a:effectLst/>
                <a:latin typeface="Cambria" panose="02040503050406030204" pitchFamily="18" charset="0"/>
              </a:rPr>
              <a:t> aşılarındaki artış muhtemelen aşı için yaş önerisine ulaşan hastalara bağlanabilir.</a:t>
            </a:r>
          </a:p>
          <a:p>
            <a:r>
              <a:rPr lang="tr-TR" b="0" i="0" dirty="0">
                <a:solidFill>
                  <a:srgbClr val="212121"/>
                </a:solidFill>
                <a:effectLst/>
                <a:latin typeface="Cambria" panose="02040503050406030204" pitchFamily="18" charset="0"/>
              </a:rPr>
              <a:t> Zaman nedeniyle, bu olasılıkları doğrulamak için hasta yaşlarına göre daha fazla veri analizine ihtiyaç duyulacaktır. Bir önceki sezona göre birlikte uygulanan rutin aşıların 2'sinde azalma ve birlikte uygulanan aşılarda azalma olmasına rağmen, hastalara kısa mesaj iletişiminden sonra aynı vizitte grip aşısına ek olarak rutin bir aşı yapıldı.</a:t>
            </a:r>
            <a:endParaRPr lang="tr-TR" dirty="0"/>
          </a:p>
          <a:p>
            <a:endParaRPr lang="tr-TR" dirty="0"/>
          </a:p>
        </p:txBody>
      </p:sp>
    </p:spTree>
    <p:extLst>
      <p:ext uri="{BB962C8B-B14F-4D97-AF65-F5344CB8AC3E}">
        <p14:creationId xmlns:p14="http://schemas.microsoft.com/office/powerpoint/2010/main" val="7871818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E1E439-88A8-1AE0-37EC-B46FA46D5FB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CDD4D6A-F247-0A2C-B2E8-6E4F2276D60C}"/>
              </a:ext>
            </a:extLst>
          </p:cNvPr>
          <p:cNvSpPr>
            <a:spLocks noGrp="1"/>
          </p:cNvSpPr>
          <p:nvPr>
            <p:ph idx="1"/>
          </p:nvPr>
        </p:nvSpPr>
        <p:spPr/>
        <p:txBody>
          <a:bodyPr>
            <a:normAutofit fontScale="92500"/>
          </a:bodyPr>
          <a:lstStyle/>
          <a:p>
            <a:pPr algn="l">
              <a:spcBef>
                <a:spcPts val="2000"/>
              </a:spcBef>
              <a:spcAft>
                <a:spcPts val="2000"/>
              </a:spcAft>
            </a:pPr>
            <a:r>
              <a:rPr lang="tr-TR" b="0" i="0" dirty="0">
                <a:solidFill>
                  <a:srgbClr val="212121"/>
                </a:solidFill>
                <a:effectLst/>
                <a:latin typeface="Cambria" panose="02040503050406030204" pitchFamily="18" charset="0"/>
              </a:rPr>
              <a:t>Hastalara influenza aşısının mevcudiyeti hakkında nasıl bilgilendirildiğine ve bildirimden önce influenza aşısının mevcudiyetinin ve influenza aşısının alınma olasılığının planlanmasına odaklanan anket soruları, aşı verileriyle birlikte kısa mesaj iletişimlerinin etkinliğini doğrulamak için kullanıldı (</a:t>
            </a:r>
            <a:r>
              <a:rPr lang="tr-TR" b="0" i="0" u="sng" dirty="0">
                <a:solidFill>
                  <a:srgbClr val="376FAA"/>
                </a:solidFill>
                <a:effectLst/>
                <a:latin typeface="Cambria" panose="02040503050406030204" pitchFamily="18" charset="0"/>
                <a:hlinkClick r:id="rId2"/>
              </a:rPr>
              <a:t>Tablo 2</a:t>
            </a:r>
            <a:r>
              <a:rPr lang="tr-TR" b="0" i="0" dirty="0">
                <a:solidFill>
                  <a:srgbClr val="212121"/>
                </a:solidFill>
                <a:effectLst/>
                <a:latin typeface="Cambria" panose="02040503050406030204" pitchFamily="18" charset="0"/>
              </a:rPr>
              <a:t>). Hastanın bir kısa mesaj bildirimi aldığını ve bilgilendirilmeden önce influenza aşısı alma olasılığının düşük olduğunu belirten yanıtlar, kısa mesaj bildiriminin hastanın sunumunda rol oynadığını gösterirdi. Bir kısa mesaj iletişimini aldıktan sonra influenza aşısı için başvuran hastaların küçük bir yüzdesi (% 4.51), bildirimin bir influenza aşısı için hasta sunumunu etkileyebileceğini göstermektedir. Bununla birlikte, rutin olarak veya eşleri tarafından sunulmak gibi diğer bildirim yöntemleri nedeniyle başvuran hastaların çoğu, kısa mesaj iletişiminin bir etkisi olmayabileceğini ima etti.</a:t>
            </a:r>
          </a:p>
          <a:p>
            <a:endParaRPr lang="tr-TR" dirty="0"/>
          </a:p>
        </p:txBody>
      </p:sp>
    </p:spTree>
    <p:extLst>
      <p:ext uri="{BB962C8B-B14F-4D97-AF65-F5344CB8AC3E}">
        <p14:creationId xmlns:p14="http://schemas.microsoft.com/office/powerpoint/2010/main" val="3333526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52E035-AC75-AD82-A2DC-028DABD8644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28C7B0A-3377-90EB-6C55-B1DC3FF46724}"/>
              </a:ext>
            </a:extLst>
          </p:cNvPr>
          <p:cNvSpPr>
            <a:spLocks noGrp="1"/>
          </p:cNvSpPr>
          <p:nvPr>
            <p:ph idx="1"/>
          </p:nvPr>
        </p:nvSpPr>
        <p:spPr/>
        <p:txBody>
          <a:bodyPr>
            <a:normAutofit/>
          </a:bodyPr>
          <a:lstStyle/>
          <a:p>
            <a:r>
              <a:rPr lang="tr-TR" b="0" i="0" dirty="0">
                <a:solidFill>
                  <a:srgbClr val="212121"/>
                </a:solidFill>
                <a:effectLst/>
                <a:latin typeface="Cambria" panose="02040503050406030204" pitchFamily="18" charset="0"/>
              </a:rPr>
              <a:t>Bu çalışmanın sınırlılıkları arasında, kısa mesaj için hasta iletişim bilgilerinin doğruluğunun teyit edilememesi yer almaktadır. Kısa mesaj iletişiminin bir hastanın telefon numarasını kullanmaya bağlı olduğu ve geçersiz telefon numaralarının muhtemelen hastalara ulaşmak için kullanıldığı göz önüne alındığında, hastaların iletişim almadığı ve bu nedenle çalışma sonuçlarını sınırladığı durumlar olabilir. </a:t>
            </a:r>
          </a:p>
          <a:p>
            <a:pPr marL="0" indent="0">
              <a:buNone/>
            </a:pPr>
            <a:endParaRPr lang="tr-TR" dirty="0"/>
          </a:p>
        </p:txBody>
      </p:sp>
    </p:spTree>
    <p:extLst>
      <p:ext uri="{BB962C8B-B14F-4D97-AF65-F5344CB8AC3E}">
        <p14:creationId xmlns:p14="http://schemas.microsoft.com/office/powerpoint/2010/main" val="2821321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96AD51-2227-1300-8951-9725BFF2ED2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918E3CB-D865-0BFB-0EDF-B2F4D4E2337F}"/>
              </a:ext>
            </a:extLst>
          </p:cNvPr>
          <p:cNvSpPr>
            <a:spLocks noGrp="1"/>
          </p:cNvSpPr>
          <p:nvPr>
            <p:ph idx="1"/>
          </p:nvPr>
        </p:nvSpPr>
        <p:spPr/>
        <p:txBody>
          <a:bodyPr>
            <a:normAutofit lnSpcReduction="10000"/>
          </a:bodyPr>
          <a:lstStyle/>
          <a:p>
            <a:r>
              <a:rPr lang="tr-TR" b="0" i="0" dirty="0">
                <a:solidFill>
                  <a:srgbClr val="212121"/>
                </a:solidFill>
                <a:effectLst/>
                <a:latin typeface="Cambria" panose="02040503050406030204" pitchFamily="18" charset="0"/>
              </a:rPr>
              <a:t>Buna ek olarak, ileriye dönük anket, her iki yerel Virginia bölgesinde de yoğun bir iş akışı sırasında uygulandı. Bu nedenle, ankete sunulan toplam hasta sayısı kaydedilmedi; Bu nedenle, bir anket yanıtlama oranı belirlenemedi. Ek olarak, içeri giren hastaların dışlanması, influenza aşısı hakkında kısa mesaj iletişimi alan olası katılımcıları istemeden dışlamış olabilir. </a:t>
            </a:r>
          </a:p>
          <a:p>
            <a:r>
              <a:rPr lang="tr-TR" b="0" i="0" dirty="0">
                <a:solidFill>
                  <a:srgbClr val="212121"/>
                </a:solidFill>
                <a:effectLst/>
                <a:latin typeface="Cambria" panose="02040503050406030204" pitchFamily="18" charset="0"/>
              </a:rPr>
              <a:t>Güneybatı Virginia'daki ankete katılanların küçük nüfus büyüklüğü, mağazalardaki eczane zincirinin hastalarına, anketlerin yapıldığı aşılara veya ülke çapındaki eczane zincirine tamamen genellenemez. Anket katılımcıları, her iki anket sitesinde de uygulanan aşıların bir kısmını temsil ediyor ve teknolojik olarak deneyimli olmayan ve kısa mesaj iletişim hizmetinden yararlanmamış olanları içeriyordu. Anketi tamamlama zamanının hasta algısı da daha küçük bir popülasyon büyüklüğüne yol açmış olabilir.</a:t>
            </a:r>
            <a:endParaRPr lang="tr-TR" dirty="0"/>
          </a:p>
        </p:txBody>
      </p:sp>
    </p:spTree>
    <p:extLst>
      <p:ext uri="{BB962C8B-B14F-4D97-AF65-F5344CB8AC3E}">
        <p14:creationId xmlns:p14="http://schemas.microsoft.com/office/powerpoint/2010/main" val="16245969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25AABC2-2862-46F3-46BB-58749C272EF0}"/>
              </a:ext>
            </a:extLst>
          </p:cNvPr>
          <p:cNvSpPr>
            <a:spLocks noGrp="1"/>
          </p:cNvSpPr>
          <p:nvPr>
            <p:ph type="title"/>
          </p:nvPr>
        </p:nvSpPr>
        <p:spPr/>
        <p:txBody>
          <a:bodyPr/>
          <a:lstStyle/>
          <a:p>
            <a:r>
              <a:rPr lang="tr-TR" dirty="0"/>
              <a:t>Sorular:</a:t>
            </a:r>
          </a:p>
        </p:txBody>
      </p:sp>
      <p:sp>
        <p:nvSpPr>
          <p:cNvPr id="3" name="İçerik Yer Tutucusu 2">
            <a:extLst>
              <a:ext uri="{FF2B5EF4-FFF2-40B4-BE49-F238E27FC236}">
                <a16:creationId xmlns:a16="http://schemas.microsoft.com/office/drawing/2014/main" id="{4508E060-FA2C-489C-4B1C-42923F2F9CF0}"/>
              </a:ext>
            </a:extLst>
          </p:cNvPr>
          <p:cNvSpPr>
            <a:spLocks noGrp="1"/>
          </p:cNvSpPr>
          <p:nvPr>
            <p:ph idx="1"/>
          </p:nvPr>
        </p:nvSpPr>
        <p:spPr/>
        <p:txBody>
          <a:bodyPr/>
          <a:lstStyle/>
          <a:p>
            <a:r>
              <a:rPr lang="tr-TR" dirty="0"/>
              <a:t>Kısa mesaj iletişimi kullanılarak yapılan hasta bilgilendirme stratejileri arasında hangisi daha etkili olabilir?</a:t>
            </a:r>
          </a:p>
          <a:p>
            <a:r>
              <a:rPr lang="tr-TR" dirty="0"/>
              <a:t>a) Genel kitle için standart mesajlar göndermek.</a:t>
            </a:r>
          </a:p>
          <a:p>
            <a:r>
              <a:rPr lang="tr-TR" dirty="0"/>
              <a:t>b) Hasta profillerini dikkate alarak kişiselleştirilmiş mesajlar sunmak.</a:t>
            </a:r>
          </a:p>
          <a:p>
            <a:r>
              <a:rPr lang="tr-TR" dirty="0"/>
              <a:t>c) Sadece hafta içi günlerinde iletişim kurmak.</a:t>
            </a:r>
          </a:p>
          <a:p>
            <a:r>
              <a:rPr lang="tr-TR" dirty="0"/>
              <a:t>d) Sadece acil durumlar için mesajlar göndermek.</a:t>
            </a:r>
          </a:p>
          <a:p>
            <a:r>
              <a:rPr lang="tr-TR" dirty="0"/>
              <a:t>e) Mesajda çok fazla </a:t>
            </a:r>
            <a:r>
              <a:rPr lang="tr-TR" dirty="0" err="1"/>
              <a:t>tibbi</a:t>
            </a:r>
            <a:r>
              <a:rPr lang="tr-TR" dirty="0"/>
              <a:t> terim kullanmak. </a:t>
            </a:r>
          </a:p>
          <a:p>
            <a:r>
              <a:rPr lang="tr-TR" dirty="0"/>
              <a:t>Cevap : b) Hasta profillerini dikkate alarak kişiselleştirilmiş mesajlar sunmak.</a:t>
            </a:r>
          </a:p>
        </p:txBody>
      </p:sp>
    </p:spTree>
    <p:extLst>
      <p:ext uri="{BB962C8B-B14F-4D97-AF65-F5344CB8AC3E}">
        <p14:creationId xmlns:p14="http://schemas.microsoft.com/office/powerpoint/2010/main" val="4054952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F7BCE5-E877-7277-9BB6-7DBF328082AE}"/>
              </a:ext>
            </a:extLst>
          </p:cNvPr>
          <p:cNvSpPr>
            <a:spLocks noGrp="1"/>
          </p:cNvSpPr>
          <p:nvPr>
            <p:ph type="title"/>
          </p:nvPr>
        </p:nvSpPr>
        <p:spPr/>
        <p:txBody>
          <a:bodyPr/>
          <a:lstStyle/>
          <a:p>
            <a:r>
              <a:rPr lang="tr-TR" dirty="0"/>
              <a:t>Arka plan </a:t>
            </a:r>
          </a:p>
        </p:txBody>
      </p:sp>
      <p:sp>
        <p:nvSpPr>
          <p:cNvPr id="3" name="İçerik Yer Tutucusu 2">
            <a:extLst>
              <a:ext uri="{FF2B5EF4-FFF2-40B4-BE49-F238E27FC236}">
                <a16:creationId xmlns:a16="http://schemas.microsoft.com/office/drawing/2014/main" id="{9F7F17FF-7B1C-4272-918D-7AA6C15FB455}"/>
              </a:ext>
            </a:extLst>
          </p:cNvPr>
          <p:cNvSpPr>
            <a:spLocks noGrp="1"/>
          </p:cNvSpPr>
          <p:nvPr>
            <p:ph idx="1"/>
          </p:nvPr>
        </p:nvSpPr>
        <p:spPr/>
        <p:txBody>
          <a:bodyPr/>
          <a:lstStyle/>
          <a:p>
            <a:r>
              <a:rPr lang="tr-TR" b="0" i="0" dirty="0">
                <a:solidFill>
                  <a:srgbClr val="212121"/>
                </a:solidFill>
                <a:effectLst/>
                <a:latin typeface="Cambria" panose="02040503050406030204" pitchFamily="18" charset="0"/>
              </a:rPr>
              <a:t>2019'da grip enfeksiyonu, Amerika Birleşik Devletleri'nde dokuzuncu önde gelen ölüm nedeniydi ve önlenebilir bir aşıya sahip olmak için önde gelen on beş nedenin tek ölüm nedeniydi.</a:t>
            </a:r>
            <a:r>
              <a:rPr lang="tr-TR" b="0" i="0" u="sng" baseline="30000" dirty="0">
                <a:solidFill>
                  <a:srgbClr val="376FAA"/>
                </a:solidFill>
                <a:effectLst/>
                <a:latin typeface="Cambria" panose="02040503050406030204" pitchFamily="18" charset="0"/>
                <a:hlinkClick r:id="rId2"/>
              </a:rPr>
              <a:t>1</a:t>
            </a:r>
            <a:r>
              <a:rPr lang="tr-TR" b="0" i="0" dirty="0">
                <a:solidFill>
                  <a:srgbClr val="212121"/>
                </a:solidFill>
                <a:effectLst/>
                <a:latin typeface="Cambria" panose="02040503050406030204" pitchFamily="18" charset="0"/>
              </a:rPr>
              <a:t> 2019-2020 grip sezonunda, tahminen 38 milyon kişi semptomatik influenza ile başvurdu ve bu da 18 milyon influenza ile ilgili tıbbi ziyaret ve yaklaşık 22.000 ölümle sonuçlandı.</a:t>
            </a:r>
            <a:r>
              <a:rPr lang="tr-TR" b="0" i="0" u="sng" baseline="30000" dirty="0">
                <a:solidFill>
                  <a:srgbClr val="376FAA"/>
                </a:solidFill>
                <a:effectLst/>
                <a:latin typeface="Cambria" panose="02040503050406030204" pitchFamily="18" charset="0"/>
                <a:hlinkClick r:id="rId3"/>
              </a:rPr>
              <a:t>2</a:t>
            </a:r>
            <a:r>
              <a:rPr lang="tr-TR" b="0" i="0" dirty="0">
                <a:solidFill>
                  <a:srgbClr val="212121"/>
                </a:solidFill>
                <a:effectLst/>
                <a:latin typeface="Cambria" panose="02040503050406030204" pitchFamily="18" charset="0"/>
              </a:rPr>
              <a:t> Çalışmalar, mevcut bir mevsimde grip aşısının grip benzeri hastalık, grip ve zatürre riskini azalttığını göstermiştir.</a:t>
            </a:r>
            <a:r>
              <a:rPr lang="tr-TR" b="0" i="0" u="sng" baseline="30000" dirty="0">
                <a:solidFill>
                  <a:srgbClr val="376FAA"/>
                </a:solidFill>
                <a:effectLst/>
                <a:latin typeface="Cambria" panose="02040503050406030204" pitchFamily="18" charset="0"/>
                <a:hlinkClick r:id="rId4"/>
              </a:rPr>
              <a:t>3</a:t>
            </a:r>
            <a:r>
              <a:rPr lang="tr-TR" b="0" i="0" dirty="0">
                <a:solidFill>
                  <a:srgbClr val="212121"/>
                </a:solidFill>
                <a:effectLst/>
                <a:latin typeface="Cambria" panose="02040503050406030204" pitchFamily="18" charset="0"/>
              </a:rPr>
              <a:t> Aşı yapılmaması ile karşılaştırıldığında, mevcut sezon influenza aşısının alınması, çeşitli influenza suşlarına karşı daha fazla koruma sağlamıştır.</a:t>
            </a:r>
            <a:endParaRPr lang="tr-TR" dirty="0"/>
          </a:p>
        </p:txBody>
      </p:sp>
    </p:spTree>
    <p:extLst>
      <p:ext uri="{BB962C8B-B14F-4D97-AF65-F5344CB8AC3E}">
        <p14:creationId xmlns:p14="http://schemas.microsoft.com/office/powerpoint/2010/main" val="5684902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02043E-F737-5CE8-DB4A-6711433C47F7}"/>
              </a:ext>
            </a:extLst>
          </p:cNvPr>
          <p:cNvSpPr>
            <a:spLocks noGrp="1"/>
          </p:cNvSpPr>
          <p:nvPr>
            <p:ph idx="1"/>
          </p:nvPr>
        </p:nvSpPr>
        <p:spPr>
          <a:xfrm>
            <a:off x="1184566" y="1632204"/>
            <a:ext cx="10178322" cy="3593591"/>
          </a:xfrm>
        </p:spPr>
        <p:txBody>
          <a:bodyPr/>
          <a:lstStyle/>
          <a:p>
            <a:r>
              <a:rPr lang="tr-TR" dirty="0"/>
              <a:t>Kısa mesaj iletişimi kullanarak yapılan hasta sunumlarının avantajları arasında hangisi bulunmaz?</a:t>
            </a:r>
          </a:p>
          <a:p>
            <a:r>
              <a:rPr lang="tr-TR" dirty="0"/>
              <a:t>a) Hızlı ve etkili iletişim sağlama.</a:t>
            </a:r>
          </a:p>
          <a:p>
            <a:r>
              <a:rPr lang="tr-TR" dirty="0"/>
              <a:t>b) Hasta memnuniyetini artırma.</a:t>
            </a:r>
          </a:p>
          <a:p>
            <a:r>
              <a:rPr lang="tr-TR" dirty="0"/>
              <a:t>c) Hasta takibini zorlaştırma.</a:t>
            </a:r>
          </a:p>
          <a:p>
            <a:r>
              <a:rPr lang="tr-TR" dirty="0"/>
              <a:t>d) Eczane çalışanlarının iş yükünü azaltma.</a:t>
            </a:r>
          </a:p>
          <a:p>
            <a:r>
              <a:rPr lang="tr-TR" dirty="0"/>
              <a:t>e) Hastaları eczaneye bağlılığını arttırma.</a:t>
            </a:r>
          </a:p>
          <a:p>
            <a:r>
              <a:rPr lang="tr-TR" dirty="0"/>
              <a:t>Cevap : c) Hasta takibini zorlaştırma.</a:t>
            </a:r>
          </a:p>
        </p:txBody>
      </p:sp>
    </p:spTree>
    <p:extLst>
      <p:ext uri="{BB962C8B-B14F-4D97-AF65-F5344CB8AC3E}">
        <p14:creationId xmlns:p14="http://schemas.microsoft.com/office/powerpoint/2010/main" val="8350473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071835D-EEF9-B77B-8F53-D8748E98BEAC}"/>
              </a:ext>
            </a:extLst>
          </p:cNvPr>
          <p:cNvSpPr>
            <a:spLocks noGrp="1"/>
          </p:cNvSpPr>
          <p:nvPr>
            <p:ph idx="1"/>
          </p:nvPr>
        </p:nvSpPr>
        <p:spPr>
          <a:xfrm>
            <a:off x="1192955" y="1816217"/>
            <a:ext cx="10178322" cy="3593591"/>
          </a:xfrm>
        </p:spPr>
        <p:txBody>
          <a:bodyPr/>
          <a:lstStyle/>
          <a:p>
            <a:r>
              <a:rPr lang="tr-TR" dirty="0"/>
              <a:t>Kısa mesaj iletişimi kullanarak aşı hakkında bilgi verirken hangi faktörler göz önünde bulundurulmalıdır?</a:t>
            </a:r>
          </a:p>
          <a:p>
            <a:r>
              <a:rPr lang="tr-TR" dirty="0"/>
              <a:t>a) Sadece genç nüfusa odaklanmak</a:t>
            </a:r>
          </a:p>
          <a:p>
            <a:r>
              <a:rPr lang="tr-TR" dirty="0"/>
              <a:t>b) Hasta gruplarını dikkate almak</a:t>
            </a:r>
          </a:p>
          <a:p>
            <a:r>
              <a:rPr lang="tr-TR" dirty="0"/>
              <a:t>c) Sadece belirli bir dil kullanmak</a:t>
            </a:r>
          </a:p>
          <a:p>
            <a:r>
              <a:rPr lang="tr-TR" dirty="0"/>
              <a:t>d) Hasta geri bildirimlerini görmezden gelmek</a:t>
            </a:r>
          </a:p>
          <a:p>
            <a:r>
              <a:rPr lang="tr-TR" dirty="0"/>
              <a:t>e) Onam almadan mesaj göndermek</a:t>
            </a:r>
          </a:p>
          <a:p>
            <a:r>
              <a:rPr lang="tr-TR" dirty="0"/>
              <a:t>Cevap b) hasta gruplarını dikkate almak</a:t>
            </a:r>
          </a:p>
        </p:txBody>
      </p:sp>
    </p:spTree>
    <p:extLst>
      <p:ext uri="{BB962C8B-B14F-4D97-AF65-F5344CB8AC3E}">
        <p14:creationId xmlns:p14="http://schemas.microsoft.com/office/powerpoint/2010/main" val="36149431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80B12F-9F71-7DCB-8680-3C86BAF48C0B}"/>
              </a:ext>
            </a:extLst>
          </p:cNvPr>
          <p:cNvSpPr>
            <a:spLocks noGrp="1"/>
          </p:cNvSpPr>
          <p:nvPr>
            <p:ph type="title"/>
          </p:nvPr>
        </p:nvSpPr>
        <p:spPr/>
        <p:txBody>
          <a:bodyPr/>
          <a:lstStyle/>
          <a:p>
            <a:r>
              <a:rPr lang="tr-TR" dirty="0"/>
              <a:t>KAYNAKÇA</a:t>
            </a:r>
          </a:p>
        </p:txBody>
      </p:sp>
      <p:sp>
        <p:nvSpPr>
          <p:cNvPr id="3" name="İçerik Yer Tutucusu 2">
            <a:extLst>
              <a:ext uri="{FF2B5EF4-FFF2-40B4-BE49-F238E27FC236}">
                <a16:creationId xmlns:a16="http://schemas.microsoft.com/office/drawing/2014/main" id="{D8867A4E-7231-D4FA-F940-016839106DFC}"/>
              </a:ext>
            </a:extLst>
          </p:cNvPr>
          <p:cNvSpPr>
            <a:spLocks noGrp="1"/>
          </p:cNvSpPr>
          <p:nvPr>
            <p:ph idx="1"/>
          </p:nvPr>
        </p:nvSpPr>
        <p:spPr/>
        <p:txBody>
          <a:bodyPr/>
          <a:lstStyle/>
          <a:p>
            <a:r>
              <a:rPr lang="en-US" dirty="0"/>
              <a:t>effect of text message communication on patient presentation for an influenza vaccination in a community based pharmacy setting</a:t>
            </a:r>
            <a:endParaRPr lang="tr-TR" dirty="0"/>
          </a:p>
        </p:txBody>
      </p:sp>
    </p:spTree>
    <p:extLst>
      <p:ext uri="{BB962C8B-B14F-4D97-AF65-F5344CB8AC3E}">
        <p14:creationId xmlns:p14="http://schemas.microsoft.com/office/powerpoint/2010/main" val="3854785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5B3416-633D-A356-0B2B-70B5E174C7B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9B1FEEE-F8D2-1E03-2C82-CEC10163C5E2}"/>
              </a:ext>
            </a:extLst>
          </p:cNvPr>
          <p:cNvSpPr>
            <a:spLocks noGrp="1"/>
          </p:cNvSpPr>
          <p:nvPr>
            <p:ph idx="1"/>
          </p:nvPr>
        </p:nvSpPr>
        <p:spPr/>
        <p:txBody>
          <a:bodyPr>
            <a:normAutofit fontScale="77500" lnSpcReduction="20000"/>
          </a:bodyPr>
          <a:lstStyle/>
          <a:p>
            <a:r>
              <a:rPr lang="tr-TR" b="0" i="0" dirty="0">
                <a:solidFill>
                  <a:srgbClr val="212121"/>
                </a:solidFill>
                <a:effectLst/>
                <a:latin typeface="Cambria" panose="02040503050406030204" pitchFamily="18" charset="0"/>
              </a:rPr>
              <a:t>1990'ların ortalarında, eczacı tarafından uygulanan aşılar için ilk aşılama eğitim programları, ABD Sağlık ve İnsan Hizmetleri Bakanlığı'nın aşılama oranlarını iyileştirme talebi üzerine geliştirildi.</a:t>
            </a:r>
            <a:r>
              <a:rPr lang="tr-TR" b="0" i="0" u="sng" baseline="30000" dirty="0">
                <a:solidFill>
                  <a:srgbClr val="376FAA"/>
                </a:solidFill>
                <a:effectLst/>
                <a:latin typeface="Cambria" panose="02040503050406030204" pitchFamily="18" charset="0"/>
                <a:hlinkClick r:id="rId2"/>
              </a:rPr>
              <a:t>4</a:t>
            </a:r>
            <a:r>
              <a:rPr lang="tr-TR" b="0" i="0" dirty="0">
                <a:solidFill>
                  <a:srgbClr val="212121"/>
                </a:solidFill>
                <a:effectLst/>
                <a:latin typeface="Cambria" panose="02040503050406030204" pitchFamily="18" charset="0"/>
              </a:rPr>
              <a:t> </a:t>
            </a:r>
          </a:p>
          <a:p>
            <a:r>
              <a:rPr lang="tr-TR" b="0" i="0" dirty="0">
                <a:solidFill>
                  <a:srgbClr val="212121"/>
                </a:solidFill>
                <a:effectLst/>
                <a:latin typeface="Cambria" panose="02040503050406030204" pitchFamily="18" charset="0"/>
              </a:rPr>
              <a:t>Amerika Birleşik Devletleri'nde, Amerikalıların %93'ü bir topluluk eczanesinin 5 mil yakınında yaşıyor ve bu da eczacıların en erişilebilir sağlık uzmanlarından biri olmasına yol açıyor.</a:t>
            </a:r>
            <a:r>
              <a:rPr lang="tr-TR" b="0" i="0" u="sng" baseline="30000" dirty="0">
                <a:solidFill>
                  <a:srgbClr val="376FAA"/>
                </a:solidFill>
                <a:effectLst/>
                <a:latin typeface="Cambria" panose="02040503050406030204" pitchFamily="18" charset="0"/>
                <a:hlinkClick r:id="rId3"/>
              </a:rPr>
              <a:t>5</a:t>
            </a:r>
            <a:r>
              <a:rPr lang="tr-TR" b="0" i="0" dirty="0">
                <a:solidFill>
                  <a:srgbClr val="212121"/>
                </a:solidFill>
                <a:effectLst/>
                <a:latin typeface="Cambria" panose="02040503050406030204" pitchFamily="18" charset="0"/>
              </a:rPr>
              <a:t> 2018-2019 grip sezonunun erken sezon verileri, eczanelerin bir doktor ofisinden sonra grip aşısı almak için en çok ziyaret edilen ikinci yer olduğunu buldu.</a:t>
            </a:r>
            <a:r>
              <a:rPr lang="tr-TR" b="0" i="0" u="sng" baseline="30000" dirty="0">
                <a:solidFill>
                  <a:srgbClr val="376FAA"/>
                </a:solidFill>
                <a:effectLst/>
                <a:latin typeface="Cambria" panose="02040503050406030204" pitchFamily="18" charset="0"/>
                <a:hlinkClick r:id="rId4"/>
              </a:rPr>
              <a:t>6</a:t>
            </a:r>
            <a:r>
              <a:rPr lang="tr-TR" b="0" i="0" dirty="0">
                <a:solidFill>
                  <a:srgbClr val="212121"/>
                </a:solidFill>
                <a:effectLst/>
                <a:latin typeface="Cambria" panose="02040503050406030204" pitchFamily="18" charset="0"/>
              </a:rPr>
              <a:t> </a:t>
            </a:r>
          </a:p>
          <a:p>
            <a:r>
              <a:rPr lang="tr-TR" b="0" i="0" dirty="0">
                <a:solidFill>
                  <a:srgbClr val="212121"/>
                </a:solidFill>
                <a:effectLst/>
                <a:latin typeface="Cambria" panose="02040503050406030204" pitchFamily="18" charset="0"/>
              </a:rPr>
              <a:t>Koronavirüs hastalığı 2019 (COVID-19) salgını nedeniyle, Halka Hazırlık Acil Durum Hazırlık Yasası uyarınca, Amerika Birleşik Devletleri'ndeki eczacılar, salgınla mücadele etmek için aşılar da dahil olmak üzere karşı önlemler uygulayabilirler.</a:t>
            </a:r>
            <a:r>
              <a:rPr lang="tr-TR" b="0" i="0" u="sng" baseline="30000" dirty="0">
                <a:solidFill>
                  <a:srgbClr val="376FAA"/>
                </a:solidFill>
                <a:effectLst/>
                <a:latin typeface="Cambria" panose="02040503050406030204" pitchFamily="18" charset="0"/>
                <a:hlinkClick r:id="rId5"/>
              </a:rPr>
              <a:t>7</a:t>
            </a:r>
            <a:r>
              <a:rPr lang="tr-TR" b="0" i="0" dirty="0">
                <a:solidFill>
                  <a:srgbClr val="212121"/>
                </a:solidFill>
                <a:effectLst/>
                <a:latin typeface="Cambria" panose="02040503050406030204" pitchFamily="18" charset="0"/>
              </a:rPr>
              <a:t> Ontario'da 2014 yılında yapılan bir araştırmada, aşılama oranlarını iyileştirmek için eczacı uygulama kapsamı genişletildikten sonraki sezonda 2498 aşı uygulandı ve 1502 farklı bölgede 4 hasta araştırıldı.</a:t>
            </a:r>
            <a:r>
              <a:rPr lang="tr-TR" b="0" i="0" u="sng" baseline="30000" dirty="0">
                <a:solidFill>
                  <a:srgbClr val="376FAA"/>
                </a:solidFill>
                <a:effectLst/>
                <a:latin typeface="Cambria" panose="02040503050406030204" pitchFamily="18" charset="0"/>
                <a:hlinkClick r:id="rId6"/>
              </a:rPr>
              <a:t>2</a:t>
            </a:r>
            <a:r>
              <a:rPr lang="tr-TR" b="0" i="0" dirty="0">
                <a:solidFill>
                  <a:srgbClr val="212121"/>
                </a:solidFill>
                <a:effectLst/>
                <a:latin typeface="Cambria" panose="02040503050406030204" pitchFamily="18" charset="0"/>
              </a:rPr>
              <a:t> Çalışma, katılımcıların %86'sının bir eczacı tarafından aşı olma konusunda çok rahat olduğunu ve katılımcıların %99'unun bir eczacı tarafından aşı olmayı tavsiye edeceğini buldu.</a:t>
            </a:r>
            <a:r>
              <a:rPr lang="tr-TR" b="0" i="0" u="sng" baseline="30000" dirty="0">
                <a:solidFill>
                  <a:srgbClr val="376FAA"/>
                </a:solidFill>
                <a:effectLst/>
                <a:latin typeface="Cambria" panose="02040503050406030204" pitchFamily="18" charset="0"/>
                <a:hlinkClick r:id="rId7"/>
              </a:rPr>
              <a:t>8</a:t>
            </a:r>
            <a:r>
              <a:rPr lang="tr-TR" b="0" i="0" dirty="0">
                <a:solidFill>
                  <a:srgbClr val="212121"/>
                </a:solidFill>
                <a:effectLst/>
                <a:latin typeface="Cambria" panose="02040503050406030204" pitchFamily="18" charset="0"/>
              </a:rPr>
              <a:t> Aynı çalışma, katılımcıların %25'inin eczane tabanlı bir aşılama hizmetinin mevcudiyeti olmasaydı aşı olmayacaklarını bildirdiğini buldu.</a:t>
            </a:r>
            <a:r>
              <a:rPr lang="tr-TR" b="0" i="0" u="sng" baseline="30000" dirty="0">
                <a:solidFill>
                  <a:srgbClr val="376FAA"/>
                </a:solidFill>
                <a:effectLst/>
                <a:latin typeface="Cambria" panose="02040503050406030204" pitchFamily="18" charset="0"/>
                <a:hlinkClick r:id="rId7"/>
              </a:rPr>
              <a:t>8</a:t>
            </a:r>
            <a:r>
              <a:rPr lang="tr-TR" b="0" i="0" dirty="0">
                <a:solidFill>
                  <a:srgbClr val="212121"/>
                </a:solidFill>
                <a:effectLst/>
                <a:latin typeface="Cambria" panose="02040503050406030204" pitchFamily="18" charset="0"/>
              </a:rPr>
              <a:t> Eczacılar aşılama hizmetini sağlayabilmektedir; Bununla birlikte, başarılı bir aşılama hizmeti için hastalar bilgilendirilmeli ve isteyerek hazır bulunmalıdır.</a:t>
            </a:r>
            <a:endParaRPr lang="tr-TR" dirty="0"/>
          </a:p>
        </p:txBody>
      </p:sp>
    </p:spTree>
    <p:extLst>
      <p:ext uri="{BB962C8B-B14F-4D97-AF65-F5344CB8AC3E}">
        <p14:creationId xmlns:p14="http://schemas.microsoft.com/office/powerpoint/2010/main" val="3198606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06642F-5833-32F6-E3E1-375D50B6752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E8DFDB0-8A0D-690A-631A-D7427014C3FB}"/>
              </a:ext>
            </a:extLst>
          </p:cNvPr>
          <p:cNvSpPr>
            <a:spLocks noGrp="1"/>
          </p:cNvSpPr>
          <p:nvPr>
            <p:ph idx="1"/>
          </p:nvPr>
        </p:nvSpPr>
        <p:spPr/>
        <p:txBody>
          <a:bodyPr>
            <a:normAutofit fontScale="92500" lnSpcReduction="20000"/>
          </a:bodyPr>
          <a:lstStyle/>
          <a:p>
            <a:r>
              <a:rPr lang="tr-TR" b="0" i="0" dirty="0">
                <a:solidFill>
                  <a:srgbClr val="212121"/>
                </a:solidFill>
                <a:effectLst/>
                <a:latin typeface="Cambria" panose="02040503050406030204" pitchFamily="18" charset="0"/>
              </a:rPr>
              <a:t>Pediatrik hastaların ebeveynleri ile sağlayıcı arasındaki kısa mesaj iletişimine ilişkin önceki bir çalışmada, pediatrik hastaların, randevuları hakkında kısa mesaj iletişimi almaları durumunda, planlanmış 1 yıllık bir randevu ve zamanında kızamık-kabakulak-kızamıkçık aşısı olma olasılıklarının daha yüksek olduğu gösterilmiştir.</a:t>
            </a:r>
            <a:r>
              <a:rPr lang="tr-TR" b="0" i="0" u="sng" baseline="30000" dirty="0">
                <a:solidFill>
                  <a:srgbClr val="376FAA"/>
                </a:solidFill>
                <a:effectLst/>
                <a:latin typeface="Cambria" panose="02040503050406030204" pitchFamily="18" charset="0"/>
              </a:rPr>
              <a:t> </a:t>
            </a:r>
          </a:p>
          <a:p>
            <a:r>
              <a:rPr lang="tr-TR" b="0" i="0" dirty="0">
                <a:solidFill>
                  <a:srgbClr val="212121"/>
                </a:solidFill>
                <a:effectLst/>
                <a:latin typeface="Cambria" panose="02040503050406030204" pitchFamily="18" charset="0"/>
              </a:rPr>
              <a:t>Düşük gelirli ve çoğunlukla sigortasız olan 274 birinci basamak hastası üzerinde yapılan bir ankette, ankete katılan hastaların dörtte birinden fazlası hiç grip aşısı almamıştı, ancak katılımcıların% 80'i bir cep telefonuna sahipti ve grip aşısı ile ilgili bir kısa mesaj iletişimi alma konusunda rahattı.</a:t>
            </a:r>
            <a:endParaRPr lang="tr-TR" b="0" i="0" u="sng" baseline="30000" dirty="0">
              <a:solidFill>
                <a:srgbClr val="376FAA"/>
              </a:solidFill>
              <a:effectLst/>
              <a:latin typeface="Cambria" panose="02040503050406030204" pitchFamily="18" charset="0"/>
            </a:endParaRPr>
          </a:p>
          <a:p>
            <a:r>
              <a:rPr lang="tr-TR" b="0" i="0" dirty="0">
                <a:solidFill>
                  <a:srgbClr val="212121"/>
                </a:solidFill>
                <a:effectLst/>
                <a:latin typeface="Cambria" panose="02040503050406030204" pitchFamily="18" charset="0"/>
              </a:rPr>
              <a:t>2017 Avustralyalı, kısa mesaj alan hastaların %12'sinin çalışma süresi boyunca aşılandığını tespit ettikten sonra, kısa mesaj iletişiminin, kısa mesaj iletişimi almayan% 9'a kıyasla influenza aşılama oranlarını artırmanın mütevazı ve düşük maliyetli bir yolu olduğu sonucuna varmıştır.</a:t>
            </a:r>
            <a:endParaRPr lang="tr-TR" dirty="0"/>
          </a:p>
        </p:txBody>
      </p:sp>
    </p:spTree>
    <p:extLst>
      <p:ext uri="{BB962C8B-B14F-4D97-AF65-F5344CB8AC3E}">
        <p14:creationId xmlns:p14="http://schemas.microsoft.com/office/powerpoint/2010/main" val="150666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83AF5E-F115-CC5A-9B9E-A1568B3556A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D4980DD-5FDC-145F-0EE8-A21E9073D5EB}"/>
              </a:ext>
            </a:extLst>
          </p:cNvPr>
          <p:cNvSpPr>
            <a:spLocks noGrp="1"/>
          </p:cNvSpPr>
          <p:nvPr>
            <p:ph idx="1"/>
          </p:nvPr>
        </p:nvSpPr>
        <p:spPr/>
        <p:txBody>
          <a:bodyPr>
            <a:normAutofit/>
          </a:bodyPr>
          <a:lstStyle/>
          <a:p>
            <a:r>
              <a:rPr lang="tr-TR" b="0" i="0" dirty="0">
                <a:solidFill>
                  <a:srgbClr val="212121"/>
                </a:solidFill>
                <a:effectLst/>
                <a:latin typeface="Cambria" panose="02040503050406030204" pitchFamily="18" charset="0"/>
              </a:rPr>
              <a:t>Büyük bir ulusal topluluk eczane zinciri, hastalara bilgi ve güncellemeler sağlamak için kısa mesaj iletişimini kullanır. Eczane zinciri hastaları, işlenmekte olan bir reçetenin durumu da dahil olmak üzere reçeteleri hakkında bilgi almak için sesli posta, kısa mesaj iletişimi veya e-posta yoluyla eczane ile iletişime kaydolmayı seçebilirler.</a:t>
            </a:r>
            <a:endParaRPr lang="tr-TR" b="0" i="0" u="sng" baseline="30000" dirty="0">
              <a:solidFill>
                <a:srgbClr val="376FAA"/>
              </a:solidFill>
              <a:effectLst/>
              <a:latin typeface="Cambria" panose="02040503050406030204" pitchFamily="18" charset="0"/>
            </a:endParaRPr>
          </a:p>
          <a:p>
            <a:r>
              <a:rPr lang="tr-TR" b="0" i="0" dirty="0">
                <a:solidFill>
                  <a:srgbClr val="212121"/>
                </a:solidFill>
                <a:effectLst/>
                <a:latin typeface="Cambria" panose="02040503050406030204" pitchFamily="18" charset="0"/>
              </a:rPr>
              <a:t>2020-2021 grip sezonu için eczane zinciri, hastaları influenzaya karşı aşılama için bu bildirim yöntemlerini kullanmayı tercih etti. Uygun ve kayıtlı hastalar, yerel ulusal zincir topluluk eczanelerinde grip aşısının mevcudiyeti hakkında bilgi veren kısa mesaj iletişimleri aldı ve sonraki iletişimler yoluyla aşı randevularını çevrimiçi olarak planlamaları için bilgi sağlandı. Hastalara, bir sonraki kısa mesaj iletişimi dalgası yayınlanmadan önce aşı almamışlarsa takip kısa mesajı iletişimleri gönderildi.</a:t>
            </a:r>
            <a:endParaRPr lang="tr-TR" dirty="0"/>
          </a:p>
        </p:txBody>
      </p:sp>
    </p:spTree>
    <p:extLst>
      <p:ext uri="{BB962C8B-B14F-4D97-AF65-F5344CB8AC3E}">
        <p14:creationId xmlns:p14="http://schemas.microsoft.com/office/powerpoint/2010/main" val="3458693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C5A0BE-6FCD-B9BC-8FE3-7FEA625C194A}"/>
              </a:ext>
            </a:extLst>
          </p:cNvPr>
          <p:cNvSpPr>
            <a:spLocks noGrp="1"/>
          </p:cNvSpPr>
          <p:nvPr>
            <p:ph type="title"/>
          </p:nvPr>
        </p:nvSpPr>
        <p:spPr/>
        <p:txBody>
          <a:bodyPr/>
          <a:lstStyle/>
          <a:p>
            <a:r>
              <a:rPr lang="tr-TR" dirty="0">
                <a:solidFill>
                  <a:srgbClr val="FF0000"/>
                </a:solidFill>
              </a:rPr>
              <a:t>HEDEF</a:t>
            </a:r>
          </a:p>
        </p:txBody>
      </p:sp>
      <p:sp>
        <p:nvSpPr>
          <p:cNvPr id="3" name="İçerik Yer Tutucusu 2">
            <a:extLst>
              <a:ext uri="{FF2B5EF4-FFF2-40B4-BE49-F238E27FC236}">
                <a16:creationId xmlns:a16="http://schemas.microsoft.com/office/drawing/2014/main" id="{D6B53364-C7F4-6DAF-C9F1-D7BE2F7F9F1F}"/>
              </a:ext>
            </a:extLst>
          </p:cNvPr>
          <p:cNvSpPr>
            <a:spLocks noGrp="1"/>
          </p:cNvSpPr>
          <p:nvPr>
            <p:ph idx="1"/>
          </p:nvPr>
        </p:nvSpPr>
        <p:spPr/>
        <p:txBody>
          <a:bodyPr/>
          <a:lstStyle/>
          <a:p>
            <a:pPr marL="0" indent="0" algn="l">
              <a:spcBef>
                <a:spcPts val="2000"/>
              </a:spcBef>
              <a:spcAft>
                <a:spcPts val="2000"/>
              </a:spcAft>
              <a:buNone/>
            </a:pPr>
            <a:r>
              <a:rPr lang="tr-TR" b="0" i="0" dirty="0">
                <a:solidFill>
                  <a:srgbClr val="212121"/>
                </a:solidFill>
                <a:effectLst/>
                <a:latin typeface="Cambria" panose="02040503050406030204" pitchFamily="18" charset="0"/>
              </a:rPr>
              <a:t>Bu çalışmanın amacı, kısa mesaj iletişiminin hasta sunumunu etkileyip etkilemediğini ve influenza aşısı alan hastaların önceki aşı sezonuna göre yüzde </a:t>
            </a:r>
            <a:r>
              <a:rPr lang="tr-TR" dirty="0">
                <a:solidFill>
                  <a:srgbClr val="212121"/>
                </a:solidFill>
                <a:latin typeface="Cambria" panose="02040503050406030204" pitchFamily="18" charset="0"/>
              </a:rPr>
              <a:t>olarak </a:t>
            </a:r>
            <a:r>
              <a:rPr lang="tr-TR" b="0" i="0" dirty="0">
                <a:solidFill>
                  <a:srgbClr val="212121"/>
                </a:solidFill>
                <a:effectLst/>
                <a:latin typeface="Cambria" panose="02040503050406030204" pitchFamily="18" charset="0"/>
              </a:rPr>
              <a:t>bir artışa neden olup olmadığını değerlendirmek ve başvuru sırasında ek aşıların uygulanıp uygulanmadığını belirlemektir.</a:t>
            </a:r>
          </a:p>
          <a:p>
            <a:endParaRPr lang="tr-TR" dirty="0"/>
          </a:p>
        </p:txBody>
      </p:sp>
    </p:spTree>
    <p:extLst>
      <p:ext uri="{BB962C8B-B14F-4D97-AF65-F5344CB8AC3E}">
        <p14:creationId xmlns:p14="http://schemas.microsoft.com/office/powerpoint/2010/main" val="2522815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A47EFA-2273-9771-8966-929C2F4E44D0}"/>
              </a:ext>
            </a:extLst>
          </p:cNvPr>
          <p:cNvSpPr>
            <a:spLocks noGrp="1"/>
          </p:cNvSpPr>
          <p:nvPr>
            <p:ph type="title"/>
          </p:nvPr>
        </p:nvSpPr>
        <p:spPr/>
        <p:txBody>
          <a:bodyPr/>
          <a:lstStyle/>
          <a:p>
            <a:r>
              <a:rPr lang="tr-TR" dirty="0">
                <a:solidFill>
                  <a:srgbClr val="FF0000"/>
                </a:solidFill>
              </a:rPr>
              <a:t>YÖNTEMLER</a:t>
            </a:r>
          </a:p>
        </p:txBody>
      </p:sp>
      <p:sp>
        <p:nvSpPr>
          <p:cNvPr id="3" name="İçerik Yer Tutucusu 2">
            <a:extLst>
              <a:ext uri="{FF2B5EF4-FFF2-40B4-BE49-F238E27FC236}">
                <a16:creationId xmlns:a16="http://schemas.microsoft.com/office/drawing/2014/main" id="{1C7AE108-9F5D-E542-D9A8-A8FC112EB9E8}"/>
              </a:ext>
            </a:extLst>
          </p:cNvPr>
          <p:cNvSpPr>
            <a:spLocks noGrp="1"/>
          </p:cNvSpPr>
          <p:nvPr>
            <p:ph idx="1"/>
          </p:nvPr>
        </p:nvSpPr>
        <p:spPr/>
        <p:txBody>
          <a:bodyPr>
            <a:normAutofit fontScale="85000" lnSpcReduction="20000"/>
          </a:bodyPr>
          <a:lstStyle/>
          <a:p>
            <a:pPr marL="0" indent="0" algn="l">
              <a:spcBef>
                <a:spcPts val="2000"/>
              </a:spcBef>
              <a:spcAft>
                <a:spcPts val="2000"/>
              </a:spcAft>
              <a:buNone/>
            </a:pPr>
            <a:r>
              <a:rPr lang="tr-TR" dirty="0">
                <a:solidFill>
                  <a:srgbClr val="212121"/>
                </a:solidFill>
                <a:latin typeface="Cambria" panose="02040503050406030204" pitchFamily="18" charset="0"/>
              </a:rPr>
              <a:t>-Ç</a:t>
            </a:r>
            <a:r>
              <a:rPr lang="tr-TR" b="0" i="0" dirty="0">
                <a:solidFill>
                  <a:srgbClr val="212121"/>
                </a:solidFill>
                <a:effectLst/>
                <a:latin typeface="Cambria" panose="02040503050406030204" pitchFamily="18" charset="0"/>
              </a:rPr>
              <a:t>ok yönlü çalışma, büyük bir topluluk eczane zincirinde influenza aşıları üzerindeki yeni bir kısa mesaj iletişiminin etkisini ulusal olarak analiz etti ve Güneybatı Virginia'daki zincirin coğrafi olarak benzer 2 eczanesinde influenza aşısı alan hastaları prospektif olarak araştırdı. </a:t>
            </a:r>
            <a:endParaRPr lang="tr-TR" dirty="0">
              <a:solidFill>
                <a:srgbClr val="212121"/>
              </a:solidFill>
              <a:latin typeface="Cambria" panose="02040503050406030204" pitchFamily="18" charset="0"/>
            </a:endParaRPr>
          </a:p>
          <a:p>
            <a:pPr marL="0" indent="0" algn="l">
              <a:spcBef>
                <a:spcPts val="2000"/>
              </a:spcBef>
              <a:spcAft>
                <a:spcPts val="2000"/>
              </a:spcAft>
              <a:buNone/>
            </a:pPr>
            <a:r>
              <a:rPr lang="tr-TR" b="0" i="0" dirty="0">
                <a:solidFill>
                  <a:srgbClr val="212121"/>
                </a:solidFill>
                <a:effectLst/>
                <a:latin typeface="Cambria" panose="02040503050406030204" pitchFamily="18" charset="0"/>
              </a:rPr>
              <a:t>-2019-2020 influenza sezonunda kısa mesaj iletişimini seçen ve zincirle grip aşısı olan 18 yaş ve üstü hastalara aşı ve randevu uygunluğu ile ilgili kısa mesaj iletişimleri gönderildi. </a:t>
            </a:r>
          </a:p>
          <a:p>
            <a:pPr marL="0" indent="0" algn="l">
              <a:spcBef>
                <a:spcPts val="2000"/>
              </a:spcBef>
              <a:spcAft>
                <a:spcPts val="2000"/>
              </a:spcAft>
              <a:buNone/>
            </a:pPr>
            <a:r>
              <a:rPr lang="tr-TR" b="0" i="0" dirty="0">
                <a:solidFill>
                  <a:srgbClr val="212121"/>
                </a:solidFill>
                <a:effectLst/>
                <a:latin typeface="Cambria" panose="02040503050406030204" pitchFamily="18" charset="0"/>
              </a:rPr>
              <a:t>-Ardışık sezonlardan elde edilen aşı verileri karşılaştırıldı. Güneybatı Virginia'daki uygun hastalara, kullanılabilirlik, grip aşısı alma niyeti, diğer aşılara uygulanabilirlik ve koronavirüs hastalığı 2019 pandemisinin aşılama üzerindeki etkisi hakkında nasıl bilgilendirildikleri hakkında anket yapıldı. Sonuçlar iki değişkenli ve çok değişkenli analizler kullanılarak analiz edildi.</a:t>
            </a:r>
          </a:p>
          <a:p>
            <a:endParaRPr lang="tr-TR" dirty="0"/>
          </a:p>
        </p:txBody>
      </p:sp>
    </p:spTree>
    <p:extLst>
      <p:ext uri="{BB962C8B-B14F-4D97-AF65-F5344CB8AC3E}">
        <p14:creationId xmlns:p14="http://schemas.microsoft.com/office/powerpoint/2010/main" val="13663263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2F9D8ED9-ACA8-5077-523B-38FD6ACAF94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70292" y="1371600"/>
            <a:ext cx="11238083" cy="3685802"/>
          </a:xfrm>
        </p:spPr>
      </p:pic>
    </p:spTree>
    <p:extLst>
      <p:ext uri="{BB962C8B-B14F-4D97-AF65-F5344CB8AC3E}">
        <p14:creationId xmlns:p14="http://schemas.microsoft.com/office/powerpoint/2010/main" val="2892923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4E4D3305-D123-2C16-3B43-63ED41C577C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29004" y="0"/>
            <a:ext cx="8126963" cy="6858000"/>
          </a:xfrm>
        </p:spPr>
      </p:pic>
    </p:spTree>
    <p:extLst>
      <p:ext uri="{BB962C8B-B14F-4D97-AF65-F5344CB8AC3E}">
        <p14:creationId xmlns:p14="http://schemas.microsoft.com/office/powerpoint/2010/main" val="1618696681"/>
      </p:ext>
    </p:extLst>
  </p:cSld>
  <p:clrMapOvr>
    <a:masterClrMapping/>
  </p:clrMapOvr>
</p:sld>
</file>

<file path=ppt/theme/theme1.xml><?xml version="1.0" encoding="utf-8"?>
<a:theme xmlns:a="http://schemas.openxmlformats.org/drawingml/2006/main" name="Rozet">
  <a:themeElements>
    <a:clrScheme name="Rozet">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Rozet">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ozet">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TM10001106[[fn=Rozet]]</Template>
  <TotalTime>56</TotalTime>
  <Words>1999</Words>
  <Application>Microsoft Office PowerPoint</Application>
  <PresentationFormat>Geniş ekran</PresentationFormat>
  <Paragraphs>62</Paragraphs>
  <Slides>22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22</vt:i4>
      </vt:variant>
    </vt:vector>
  </HeadingPairs>
  <TitlesOfParts>
    <vt:vector size="28" baseType="lpstr">
      <vt:lpstr>Arial</vt:lpstr>
      <vt:lpstr>Cambria</vt:lpstr>
      <vt:lpstr>Gill Sans MT</vt:lpstr>
      <vt:lpstr>Google Sans</vt:lpstr>
      <vt:lpstr>Impact</vt:lpstr>
      <vt:lpstr>Rozet</vt:lpstr>
      <vt:lpstr>effect of text message communication on patient presentation for an influenza vaccination in a community based pharmacy setting</vt:lpstr>
      <vt:lpstr>Arka plan </vt:lpstr>
      <vt:lpstr>PowerPoint Sunusu</vt:lpstr>
      <vt:lpstr>PowerPoint Sunusu</vt:lpstr>
      <vt:lpstr>PowerPoint Sunusu</vt:lpstr>
      <vt:lpstr>HEDEF</vt:lpstr>
      <vt:lpstr>YÖNTEMLER</vt:lpstr>
      <vt:lpstr>PowerPoint Sunusu</vt:lpstr>
      <vt:lpstr>PowerPoint Sunusu</vt:lpstr>
      <vt:lpstr>SONUÇLAR</vt:lpstr>
      <vt:lpstr>PowerPoint Sunusu</vt:lpstr>
      <vt:lpstr>PowerPoint Sunusu</vt:lpstr>
      <vt:lpstr>TARTIŞMA</vt:lpstr>
      <vt:lpstr>PowerPoint Sunusu</vt:lpstr>
      <vt:lpstr>PowerPoint Sunusu</vt:lpstr>
      <vt:lpstr>PowerPoint Sunusu</vt:lpstr>
      <vt:lpstr>PowerPoint Sunusu</vt:lpstr>
      <vt:lpstr>PowerPoint Sunusu</vt:lpstr>
      <vt:lpstr>Sorular:</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 of text message communication on patient presentation for an influenza vaccination in a community based pharmacy setting</dc:title>
  <dc:creator>Bilal Aktaş</dc:creator>
  <cp:lastModifiedBy>gülbin özçelikay</cp:lastModifiedBy>
  <cp:revision>3</cp:revision>
  <dcterms:created xsi:type="dcterms:W3CDTF">2023-12-11T13:17:19Z</dcterms:created>
  <dcterms:modified xsi:type="dcterms:W3CDTF">2024-01-10T08:31:01Z</dcterms:modified>
</cp:coreProperties>
</file>