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1A2DEB6-7FC2-4A63-B354-6C666FA0EA2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62D79DE-2B77-4214-9583-2208E62D32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571472" y="428604"/>
            <a:ext cx="7924823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GARGARALAR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solidFill>
                <a:srgbClr val="FFFF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Bisbiguanidler</a:t>
            </a:r>
            <a:r>
              <a:rPr kumimoji="0" lang="tr-T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		</a:t>
            </a:r>
            <a:r>
              <a:rPr kumimoji="0" lang="tr-TR" sz="2000" b="1" i="0" u="none" strike="noStrike" cap="none" normalizeH="0" baseline="0" dirty="0" err="1" smtClean="0">
                <a:ln>
                  <a:noFill/>
                </a:ln>
                <a:solidFill>
                  <a:srgbClr val="00FF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Klorheksidine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FF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solidFill>
                <a:srgbClr val="FFFF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Fenol Bileşikleri   </a:t>
            </a: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		</a:t>
            </a:r>
            <a:r>
              <a:rPr kumimoji="0" lang="tr-TR" sz="2000" b="1" i="0" u="none" strike="noStrike" cap="none" normalizeH="0" baseline="0" dirty="0" err="1" smtClean="0">
                <a:ln>
                  <a:noFill/>
                </a:ln>
                <a:solidFill>
                  <a:srgbClr val="00FF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Listerin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FF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0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lang="tr-TR" sz="2000" b="1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Esansiyel</a:t>
            </a:r>
            <a:r>
              <a:rPr lang="tr-TR" sz="20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Yağ)</a:t>
            </a:r>
            <a:endParaRPr kumimoji="0" lang="tr-TR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solidFill>
                <a:srgbClr val="FFFF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Quaterner</a:t>
            </a:r>
            <a:r>
              <a:rPr kumimoji="0" lang="tr-T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Amonyum Bileşikleri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0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Bitkisel Ekstreler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0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Ağır Metal Tuzları </a:t>
            </a:r>
            <a:endParaRPr kumimoji="0" lang="tr-TR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Kliniğimizde hastalara önerdiğimiz FDA onaylı başlıca 2 ağız gargarası (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klorheksidin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diglukonat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Listerin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esansiyal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yağ) mevcuttur.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ağ Ok"/>
          <p:cNvSpPr/>
          <p:nvPr/>
        </p:nvSpPr>
        <p:spPr>
          <a:xfrm>
            <a:off x="3000364" y="1500174"/>
            <a:ext cx="928694" cy="214314"/>
          </a:xfrm>
          <a:prstGeom prst="rightArrow">
            <a:avLst/>
          </a:prstGeom>
          <a:solidFill>
            <a:srgbClr val="FF33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3000364" y="2143116"/>
            <a:ext cx="928694" cy="214314"/>
          </a:xfrm>
          <a:prstGeom prst="rightArrow">
            <a:avLst/>
          </a:prstGeom>
          <a:solidFill>
            <a:srgbClr val="FF33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785786" y="3786190"/>
            <a:ext cx="750095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500034" y="285728"/>
            <a:ext cx="80010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err="1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Klorheksidin</a:t>
            </a:r>
            <a:r>
              <a:rPr lang="tr-TR" b="1" dirty="0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diglukonat</a:t>
            </a:r>
            <a:r>
              <a:rPr lang="tr-TR" b="1" dirty="0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(CHX) </a:t>
            </a:r>
            <a:r>
              <a:rPr lang="tr-TR" b="1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antiplak</a:t>
            </a:r>
            <a:r>
              <a:rPr lang="tr-TR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ve </a:t>
            </a:r>
            <a:r>
              <a:rPr lang="tr-TR" b="1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antimikrobiyal</a:t>
            </a:r>
            <a:r>
              <a:rPr lang="tr-TR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özellikleri bakımından biz </a:t>
            </a:r>
            <a:r>
              <a:rPr lang="tr-TR" b="1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periodontistlerin</a:t>
            </a:r>
            <a:r>
              <a:rPr lang="tr-TR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en fazla tercih ettiği ajandır. </a:t>
            </a:r>
            <a:r>
              <a:rPr lang="tr-TR" b="1" i="1" dirty="0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(Altın Standart)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Günümüzde en etkin </a:t>
            </a:r>
            <a:r>
              <a:rPr lang="tr-TR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antiplak</a:t>
            </a:r>
            <a:r>
              <a:rPr lang="tr-TR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ajandır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Diş, dişeti ve mukozada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makromoleküllere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bağlanıp 12 saat boyunca devamlı bir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bakteriyostatik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etki gösterir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Klinik kullanımı:  %0.12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lik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10ml solüsyonla günde 2 kez 1 hafta süreyle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0530" name="Picture 2" descr="klorheksidin gargara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429000"/>
            <a:ext cx="1500198" cy="2032769"/>
          </a:xfrm>
          <a:prstGeom prst="rect">
            <a:avLst/>
          </a:prstGeom>
          <a:noFill/>
        </p:spPr>
      </p:pic>
      <p:pic>
        <p:nvPicPr>
          <p:cNvPr id="150534" name="Picture 6" descr="İlgili res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670" y="3429000"/>
            <a:ext cx="1697367" cy="2000264"/>
          </a:xfrm>
          <a:prstGeom prst="rect">
            <a:avLst/>
          </a:prstGeom>
          <a:noFill/>
        </p:spPr>
      </p:pic>
      <p:pic>
        <p:nvPicPr>
          <p:cNvPr id="15053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99588" y="3429000"/>
            <a:ext cx="193279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053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3429000"/>
            <a:ext cx="21768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Metin kutusu"/>
          <p:cNvSpPr txBox="1"/>
          <p:nvPr/>
        </p:nvSpPr>
        <p:spPr>
          <a:xfrm>
            <a:off x="928662" y="5643578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Klorheksidin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4929190" y="5715016"/>
            <a:ext cx="3500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Klorheksidin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+</a:t>
            </a:r>
          </a:p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Benzidamin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Hidroklorür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00034" y="928670"/>
            <a:ext cx="75724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Ağız gargarası olarak kullanıldığında </a:t>
            </a:r>
            <a:r>
              <a:rPr lang="tr-TR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klorheksidinin</a:t>
            </a: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yan etkileri mevcuttur: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Bu yan etkiler 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*Dişlerin ve dil </a:t>
            </a:r>
            <a:r>
              <a:rPr lang="tr-TR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dorsumunun</a:t>
            </a: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kahverengi boyanması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*Genellikle tuzlu tat alma duyusunun bozulması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*Yüksek konsantrasyonlarda oral mukozada erozyon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 l="1379" t="10106" r="66552" b="14095"/>
          <a:stretch>
            <a:fillRect/>
          </a:stretch>
        </p:blipFill>
        <p:spPr bwMode="auto">
          <a:xfrm>
            <a:off x="6786577" y="2357430"/>
            <a:ext cx="1831069" cy="1122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 l="34483" t="10106" r="35517" b="14095"/>
          <a:stretch>
            <a:fillRect/>
          </a:stretch>
        </p:blipFill>
        <p:spPr bwMode="auto">
          <a:xfrm>
            <a:off x="6786578" y="3571876"/>
            <a:ext cx="185738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 l="66552" t="6117" r="5517" b="14095"/>
          <a:stretch>
            <a:fillRect/>
          </a:stretch>
        </p:blipFill>
        <p:spPr bwMode="auto">
          <a:xfrm>
            <a:off x="6786578" y="4823364"/>
            <a:ext cx="1785950" cy="132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500034" y="5143512"/>
            <a:ext cx="78581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Kimyasal antiseptiklerin hiçbiri; hiçbir zaman tek başına mekanik temizliğin yerine kullanılmamalıdır, sadece mekanik tedaviye ek katkı sunmak amacıyla kullanılmalıdırlar.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71472" y="785794"/>
            <a:ext cx="61991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Listerin</a:t>
            </a:r>
            <a:r>
              <a:rPr lang="tr-TR" b="1" dirty="0" smtClean="0">
                <a:solidFill>
                  <a:srgbClr val="FFFF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 </a:t>
            </a:r>
            <a:r>
              <a:rPr lang="tr-TR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En tanınmış fenol bileşiğidir.</a:t>
            </a:r>
          </a:p>
          <a:p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b="1" dirty="0" smtClean="0">
                <a:latin typeface="Arial" pitchFamily="34" charset="0"/>
                <a:cs typeface="Arial" pitchFamily="34" charset="0"/>
              </a:rPr>
              <a:t>Klinik kullanımı: 20ml 30sn süreyle günde 2 kez 6 hafta</a:t>
            </a:r>
            <a:endParaRPr lang="tr-TR" dirty="0"/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85992"/>
            <a:ext cx="1714512" cy="246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285992"/>
            <a:ext cx="1822950" cy="252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612" name="Picture 4" descr="klorheksidin gargara ile ilgili görsel sonucu"/>
          <p:cNvPicPr>
            <a:picLocks noChangeAspect="1" noChangeArrowheads="1"/>
          </p:cNvPicPr>
          <p:nvPr/>
        </p:nvPicPr>
        <p:blipFill>
          <a:blip r:embed="rId4"/>
          <a:srcRect l="11429" r="11429"/>
          <a:stretch>
            <a:fillRect/>
          </a:stretch>
        </p:blipFill>
        <p:spPr bwMode="auto">
          <a:xfrm>
            <a:off x="5715008" y="2285992"/>
            <a:ext cx="2000264" cy="25228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136</Words>
  <Application>Microsoft Office PowerPoint</Application>
  <PresentationFormat>Ekran Gösterisi (4:3)</PresentationFormat>
  <Paragraphs>50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Döküm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Asus</cp:lastModifiedBy>
  <cp:revision>2</cp:revision>
  <dcterms:created xsi:type="dcterms:W3CDTF">2018-03-13T11:18:58Z</dcterms:created>
  <dcterms:modified xsi:type="dcterms:W3CDTF">2018-03-13T14:21:02Z</dcterms:modified>
</cp:coreProperties>
</file>