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handoutMasterIdLst>
    <p:handoutMasterId r:id="rId35"/>
  </p:handoutMasterIdLst>
  <p:sldIdLst>
    <p:sldId id="256" r:id="rId2"/>
    <p:sldId id="257" r:id="rId3"/>
    <p:sldId id="258" r:id="rId4"/>
    <p:sldId id="259" r:id="rId5"/>
    <p:sldId id="260" r:id="rId6"/>
    <p:sldId id="261" r:id="rId7"/>
    <p:sldId id="262" r:id="rId8"/>
    <p:sldId id="264" r:id="rId9"/>
    <p:sldId id="263" r:id="rId10"/>
    <p:sldId id="265" r:id="rId11"/>
    <p:sldId id="266" r:id="rId12"/>
    <p:sldId id="283" r:id="rId13"/>
    <p:sldId id="267" r:id="rId14"/>
    <p:sldId id="268" r:id="rId15"/>
    <p:sldId id="269" r:id="rId16"/>
    <p:sldId id="270" r:id="rId17"/>
    <p:sldId id="271" r:id="rId18"/>
    <p:sldId id="272" r:id="rId19"/>
    <p:sldId id="273" r:id="rId20"/>
    <p:sldId id="274" r:id="rId21"/>
    <p:sldId id="275" r:id="rId22"/>
    <p:sldId id="276" r:id="rId23"/>
    <p:sldId id="277" r:id="rId24"/>
    <p:sldId id="278" r:id="rId25"/>
    <p:sldId id="279" r:id="rId26"/>
    <p:sldId id="280" r:id="rId27"/>
    <p:sldId id="281" r:id="rId28"/>
    <p:sldId id="284" r:id="rId29"/>
    <p:sldId id="282" r:id="rId30"/>
    <p:sldId id="288" r:id="rId31"/>
    <p:sldId id="285" r:id="rId32"/>
    <p:sldId id="286" r:id="rId33"/>
    <p:sldId id="287" r:id="rId34"/>
  </p:sldIdLst>
  <p:sldSz cx="12192000" cy="6858000"/>
  <p:notesSz cx="6669088" cy="992822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86" d="100"/>
          <a:sy n="86" d="100"/>
        </p:scale>
        <p:origin x="708"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handoutMaster" Target="handoutMasters/handoutMaster1.xml"/><Relationship Id="rId8" Type="http://schemas.openxmlformats.org/officeDocument/2006/relationships/slide" Target="slides/slide7.xml"/><Relationship Id="rId3" Type="http://schemas.openxmlformats.org/officeDocument/2006/relationships/slide" Target="slides/slide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889938" cy="498135"/>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sz="quarter" idx="1"/>
          </p:nvPr>
        </p:nvSpPr>
        <p:spPr>
          <a:xfrm>
            <a:off x="3777607" y="0"/>
            <a:ext cx="2889938" cy="498135"/>
          </a:xfrm>
          <a:prstGeom prst="rect">
            <a:avLst/>
          </a:prstGeom>
        </p:spPr>
        <p:txBody>
          <a:bodyPr vert="horz" lIns="91440" tIns="45720" rIns="91440" bIns="45720" rtlCol="0"/>
          <a:lstStyle>
            <a:lvl1pPr algn="r">
              <a:defRPr sz="1200"/>
            </a:lvl1pPr>
          </a:lstStyle>
          <a:p>
            <a:fld id="{38331C8F-A57D-4E96-998D-FF1502A25AE1}" type="datetimeFigureOut">
              <a:rPr lang="tr-TR" smtClean="0"/>
              <a:t>12.03.2020</a:t>
            </a:fld>
            <a:endParaRPr lang="tr-TR"/>
          </a:p>
        </p:txBody>
      </p:sp>
      <p:sp>
        <p:nvSpPr>
          <p:cNvPr id="4" name="Altbilgi Yer Tutucusu 3"/>
          <p:cNvSpPr>
            <a:spLocks noGrp="1"/>
          </p:cNvSpPr>
          <p:nvPr>
            <p:ph type="ftr" sz="quarter" idx="2"/>
          </p:nvPr>
        </p:nvSpPr>
        <p:spPr>
          <a:xfrm>
            <a:off x="0" y="9430091"/>
            <a:ext cx="2889938" cy="498134"/>
          </a:xfrm>
          <a:prstGeom prst="rect">
            <a:avLst/>
          </a:prstGeom>
        </p:spPr>
        <p:txBody>
          <a:bodyPr vert="horz" lIns="91440" tIns="45720" rIns="91440" bIns="45720" rtlCol="0" anchor="b"/>
          <a:lstStyle>
            <a:lvl1pPr algn="l">
              <a:defRPr sz="1200"/>
            </a:lvl1pPr>
          </a:lstStyle>
          <a:p>
            <a:endParaRPr lang="tr-TR"/>
          </a:p>
        </p:txBody>
      </p:sp>
      <p:sp>
        <p:nvSpPr>
          <p:cNvPr id="5" name="Slayt Numarası Yer Tutucusu 4"/>
          <p:cNvSpPr>
            <a:spLocks noGrp="1"/>
          </p:cNvSpPr>
          <p:nvPr>
            <p:ph type="sldNum" sz="quarter" idx="3"/>
          </p:nvPr>
        </p:nvSpPr>
        <p:spPr>
          <a:xfrm>
            <a:off x="3777607" y="9430091"/>
            <a:ext cx="2889938" cy="498134"/>
          </a:xfrm>
          <a:prstGeom prst="rect">
            <a:avLst/>
          </a:prstGeom>
        </p:spPr>
        <p:txBody>
          <a:bodyPr vert="horz" lIns="91440" tIns="45720" rIns="91440" bIns="45720" rtlCol="0" anchor="b"/>
          <a:lstStyle>
            <a:lvl1pPr algn="r">
              <a:defRPr sz="1200"/>
            </a:lvl1pPr>
          </a:lstStyle>
          <a:p>
            <a:fld id="{76EF9F85-8124-4A40-9072-A2667730BA9E}" type="slidenum">
              <a:rPr lang="tr-TR" smtClean="0"/>
              <a:t>‹#›</a:t>
            </a:fld>
            <a:endParaRPr lang="tr-TR"/>
          </a:p>
        </p:txBody>
      </p:sp>
    </p:spTree>
    <p:extLst>
      <p:ext uri="{BB962C8B-B14F-4D97-AF65-F5344CB8AC3E}">
        <p14:creationId xmlns:p14="http://schemas.microsoft.com/office/powerpoint/2010/main" val="3175350333"/>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pic>
        <p:nvPicPr>
          <p:cNvPr id="7" name="Picture 6" descr="Droplets-HD-Title-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ctrTitle"/>
          </p:nvPr>
        </p:nvSpPr>
        <p:spPr>
          <a:xfrm>
            <a:off x="1751012" y="1300785"/>
            <a:ext cx="8689976" cy="2509213"/>
          </a:xfrm>
        </p:spPr>
        <p:txBody>
          <a:bodyPr anchor="b">
            <a:normAutofit/>
          </a:bodyPr>
          <a:lstStyle>
            <a:lvl1pPr algn="ctr">
              <a:defRPr sz="4800"/>
            </a:lvl1pPr>
          </a:lstStyle>
          <a:p>
            <a:r>
              <a:rPr lang="tr-TR" smtClean="0"/>
              <a:t>Asıl başlık stili için tıklatın</a:t>
            </a:r>
            <a:endParaRPr lang="en-US" dirty="0"/>
          </a:p>
        </p:txBody>
      </p:sp>
      <p:sp>
        <p:nvSpPr>
          <p:cNvPr id="3" name="Subtitle 2"/>
          <p:cNvSpPr>
            <a:spLocks noGrp="1"/>
          </p:cNvSpPr>
          <p:nvPr>
            <p:ph type="subTitle" idx="1"/>
          </p:nvPr>
        </p:nvSpPr>
        <p:spPr>
          <a:xfrm>
            <a:off x="1751012" y="3886200"/>
            <a:ext cx="8689976" cy="1371599"/>
          </a:xfrm>
        </p:spPr>
        <p:txBody>
          <a:bodyPr>
            <a:normAutofit/>
          </a:bodyPr>
          <a:lstStyle>
            <a:lvl1pPr marL="0" indent="0" algn="ctr">
              <a:buNone/>
              <a:defRPr sz="2200">
                <a:solidFill>
                  <a:schemeClr val="bg1">
                    <a:lumMod val="50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758D1AA9-68EF-4080-A340-40786C20203C}" type="datetimeFigureOut">
              <a:rPr lang="tr-TR" smtClean="0"/>
              <a:t>12.03.2020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9545D352-A5CE-4F55-BC3D-8F01C879C96D}" type="slidenum">
              <a:rPr lang="tr-TR" smtClean="0"/>
              <a:t>‹#›</a:t>
            </a:fld>
            <a:endParaRPr lang="tr-TR"/>
          </a:p>
        </p:txBody>
      </p:sp>
    </p:spTree>
    <p:extLst>
      <p:ext uri="{BB962C8B-B14F-4D97-AF65-F5344CB8AC3E}">
        <p14:creationId xmlns:p14="http://schemas.microsoft.com/office/powerpoint/2010/main" val="174355707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Yazılı Panoramik Resim">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94" y="4289374"/>
            <a:ext cx="10364432" cy="811610"/>
          </a:xfrm>
        </p:spPr>
        <p:txBody>
          <a:bodyPr anchor="b"/>
          <a:lstStyle>
            <a:lvl1pPr>
              <a:defRPr sz="320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1184744" y="698261"/>
            <a:ext cx="9822532" cy="3214136"/>
          </a:xfrm>
          <a:prstGeom prst="roundRect">
            <a:avLst>
              <a:gd name="adj" fmla="val 4944"/>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913774" y="5108728"/>
            <a:ext cx="10364452" cy="682472"/>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758D1AA9-68EF-4080-A340-40786C20203C}" type="datetimeFigureOut">
              <a:rPr lang="tr-TR" smtClean="0"/>
              <a:t>12.03.2020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9545D352-A5CE-4F55-BC3D-8F01C879C96D}" type="slidenum">
              <a:rPr lang="tr-TR" smtClean="0"/>
              <a:t>‹#›</a:t>
            </a:fld>
            <a:endParaRPr lang="tr-TR"/>
          </a:p>
        </p:txBody>
      </p:sp>
    </p:spTree>
    <p:extLst>
      <p:ext uri="{BB962C8B-B14F-4D97-AF65-F5344CB8AC3E}">
        <p14:creationId xmlns:p14="http://schemas.microsoft.com/office/powerpoint/2010/main" val="348544364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609599"/>
            <a:ext cx="10364452" cy="3427245"/>
          </a:xfrm>
        </p:spPr>
        <p:txBody>
          <a:bodyPr anchor="ctr"/>
          <a:lstStyle>
            <a:lvl1pPr algn="ctr">
              <a:defRPr sz="3200"/>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913775" y="4204821"/>
            <a:ext cx="10364452" cy="1586380"/>
          </a:xfrm>
        </p:spPr>
        <p:txBody>
          <a:bodyPr anchor="ct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758D1AA9-68EF-4080-A340-40786C20203C}" type="datetimeFigureOut">
              <a:rPr lang="tr-TR" smtClean="0"/>
              <a:t>12.03.2020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9545D352-A5CE-4F55-BC3D-8F01C879C96D}" type="slidenum">
              <a:rPr lang="tr-TR" smtClean="0"/>
              <a:t>‹#›</a:t>
            </a:fld>
            <a:endParaRPr lang="tr-TR"/>
          </a:p>
        </p:txBody>
      </p:sp>
    </p:spTree>
    <p:extLst>
      <p:ext uri="{BB962C8B-B14F-4D97-AF65-F5344CB8AC3E}">
        <p14:creationId xmlns:p14="http://schemas.microsoft.com/office/powerpoint/2010/main" val="291911132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pic>
        <p:nvPicPr>
          <p:cNvPr id="11" name="Picture 10"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1446212" y="609600"/>
            <a:ext cx="9302752" cy="2992904"/>
          </a:xfrm>
        </p:spPr>
        <p:txBody>
          <a:bodyPr anchor="ctr"/>
          <a:lstStyle>
            <a:lvl1pPr>
              <a:defRPr sz="3200"/>
            </a:lvl1pPr>
          </a:lstStyle>
          <a:p>
            <a:r>
              <a:rPr lang="tr-TR" smtClean="0"/>
              <a:t>Asıl başlık stili için tıklatın</a:t>
            </a:r>
            <a:endParaRPr lang="en-US" dirty="0"/>
          </a:p>
        </p:txBody>
      </p:sp>
      <p:sp>
        <p:nvSpPr>
          <p:cNvPr id="12" name="Text Placeholder 3"/>
          <p:cNvSpPr>
            <a:spLocks noGrp="1"/>
          </p:cNvSpPr>
          <p:nvPr>
            <p:ph type="body" sz="half" idx="13"/>
          </p:nvPr>
        </p:nvSpPr>
        <p:spPr>
          <a:xfrm>
            <a:off x="1720644" y="3610032"/>
            <a:ext cx="8752299" cy="59478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4" name="Text Placeholder 3"/>
          <p:cNvSpPr>
            <a:spLocks noGrp="1"/>
          </p:cNvSpPr>
          <p:nvPr>
            <p:ph type="body" sz="half" idx="2"/>
          </p:nvPr>
        </p:nvSpPr>
        <p:spPr>
          <a:xfrm>
            <a:off x="913774" y="4372796"/>
            <a:ext cx="10364452" cy="1421053"/>
          </a:xfrm>
        </p:spPr>
        <p:txBody>
          <a:bodyPr anchor="ctr">
            <a:normAutofit/>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758D1AA9-68EF-4080-A340-40786C20203C}" type="datetimeFigureOut">
              <a:rPr lang="tr-TR" smtClean="0"/>
              <a:t>12.03.2020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9545D352-A5CE-4F55-BC3D-8F01C879C96D}" type="slidenum">
              <a:rPr lang="tr-TR" smtClean="0"/>
              <a:t>‹#›</a:t>
            </a:fld>
            <a:endParaRPr lang="tr-TR"/>
          </a:p>
        </p:txBody>
      </p:sp>
      <p:sp>
        <p:nvSpPr>
          <p:cNvPr id="13" name="TextBox 12"/>
          <p:cNvSpPr txBox="1"/>
          <p:nvPr/>
        </p:nvSpPr>
        <p:spPr>
          <a:xfrm>
            <a:off x="1001488" y="754166"/>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4" name="TextBox 13"/>
          <p:cNvSpPr txBox="1"/>
          <p:nvPr/>
        </p:nvSpPr>
        <p:spPr>
          <a:xfrm>
            <a:off x="10557558" y="2993578"/>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extLst>
      <p:ext uri="{BB962C8B-B14F-4D97-AF65-F5344CB8AC3E}">
        <p14:creationId xmlns:p14="http://schemas.microsoft.com/office/powerpoint/2010/main" val="62913566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5" y="2138721"/>
            <a:ext cx="10364452" cy="2511835"/>
          </a:xfrm>
        </p:spPr>
        <p:txBody>
          <a:bodyPr anchor="b"/>
          <a:lstStyle>
            <a:lvl1pPr algn="ctr">
              <a:defRPr sz="3200"/>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913775" y="4662335"/>
            <a:ext cx="10364452" cy="1140644"/>
          </a:xfrm>
        </p:spPr>
        <p:txBody>
          <a:bodyPr anchor="t"/>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758D1AA9-68EF-4080-A340-40786C20203C}" type="datetimeFigureOut">
              <a:rPr lang="tr-TR" smtClean="0"/>
              <a:t>12.03.2020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9545D352-A5CE-4F55-BC3D-8F01C879C96D}" type="slidenum">
              <a:rPr lang="tr-TR" smtClean="0"/>
              <a:t>‹#›</a:t>
            </a:fld>
            <a:endParaRPr lang="tr-TR"/>
          </a:p>
        </p:txBody>
      </p:sp>
    </p:spTree>
    <p:extLst>
      <p:ext uri="{BB962C8B-B14F-4D97-AF65-F5344CB8AC3E}">
        <p14:creationId xmlns:p14="http://schemas.microsoft.com/office/powerpoint/2010/main" val="179877827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Sütun">
    <p:spTree>
      <p:nvGrpSpPr>
        <p:cNvPr id="1" name=""/>
        <p:cNvGrpSpPr/>
        <p:nvPr/>
      </p:nvGrpSpPr>
      <p:grpSpPr>
        <a:xfrm>
          <a:off x="0" y="0"/>
          <a:ext cx="0" cy="0"/>
          <a:chOff x="0" y="0"/>
          <a:chExt cx="0" cy="0"/>
        </a:xfrm>
      </p:grpSpPr>
      <p:pic>
        <p:nvPicPr>
          <p:cNvPr id="13" name="Picture 12"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5" name="Title 1"/>
          <p:cNvSpPr>
            <a:spLocks noGrp="1"/>
          </p:cNvSpPr>
          <p:nvPr>
            <p:ph type="title"/>
          </p:nvPr>
        </p:nvSpPr>
        <p:spPr>
          <a:xfrm>
            <a:off x="913774" y="609600"/>
            <a:ext cx="10364452" cy="1605094"/>
          </a:xfrm>
        </p:spPr>
        <p:txBody>
          <a:bodyPr/>
          <a:lstStyle/>
          <a:p>
            <a:r>
              <a:rPr lang="tr-TR" smtClean="0"/>
              <a:t>Asıl başlık stili için tıklatın</a:t>
            </a:r>
            <a:endParaRPr lang="en-US" dirty="0"/>
          </a:p>
        </p:txBody>
      </p:sp>
      <p:sp>
        <p:nvSpPr>
          <p:cNvPr id="7" name="Text Placeholder 2"/>
          <p:cNvSpPr>
            <a:spLocks noGrp="1"/>
          </p:cNvSpPr>
          <p:nvPr>
            <p:ph type="body" idx="1"/>
          </p:nvPr>
        </p:nvSpPr>
        <p:spPr>
          <a:xfrm>
            <a:off x="913774" y="2367093"/>
            <a:ext cx="3298976"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8" name="Text Placeholder 3"/>
          <p:cNvSpPr>
            <a:spLocks noGrp="1"/>
          </p:cNvSpPr>
          <p:nvPr>
            <p:ph type="body" sz="half" idx="15"/>
          </p:nvPr>
        </p:nvSpPr>
        <p:spPr>
          <a:xfrm>
            <a:off x="913774" y="2943355"/>
            <a:ext cx="3298976"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9" name="Text Placeholder 4"/>
          <p:cNvSpPr>
            <a:spLocks noGrp="1"/>
          </p:cNvSpPr>
          <p:nvPr>
            <p:ph type="body" sz="quarter" idx="3"/>
          </p:nvPr>
        </p:nvSpPr>
        <p:spPr>
          <a:xfrm>
            <a:off x="4452389" y="2367093"/>
            <a:ext cx="3291521"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10" name="Text Placeholder 3"/>
          <p:cNvSpPr>
            <a:spLocks noGrp="1"/>
          </p:cNvSpPr>
          <p:nvPr>
            <p:ph type="body" sz="half" idx="16"/>
          </p:nvPr>
        </p:nvSpPr>
        <p:spPr>
          <a:xfrm>
            <a:off x="4441348" y="2943355"/>
            <a:ext cx="3303351"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11" name="Text Placeholder 4"/>
          <p:cNvSpPr>
            <a:spLocks noGrp="1"/>
          </p:cNvSpPr>
          <p:nvPr>
            <p:ph type="body" sz="quarter" idx="13"/>
          </p:nvPr>
        </p:nvSpPr>
        <p:spPr>
          <a:xfrm>
            <a:off x="7973298" y="2367093"/>
            <a:ext cx="3304928"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12" name="Text Placeholder 3"/>
          <p:cNvSpPr>
            <a:spLocks noGrp="1"/>
          </p:cNvSpPr>
          <p:nvPr>
            <p:ph type="body" sz="half" idx="17"/>
          </p:nvPr>
        </p:nvSpPr>
        <p:spPr>
          <a:xfrm>
            <a:off x="7973298" y="2943355"/>
            <a:ext cx="3304928"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3" name="Date Placeholder 2"/>
          <p:cNvSpPr>
            <a:spLocks noGrp="1"/>
          </p:cNvSpPr>
          <p:nvPr>
            <p:ph type="dt" sz="half" idx="10"/>
          </p:nvPr>
        </p:nvSpPr>
        <p:spPr/>
        <p:txBody>
          <a:bodyPr/>
          <a:lstStyle/>
          <a:p>
            <a:fld id="{758D1AA9-68EF-4080-A340-40786C20203C}" type="datetimeFigureOut">
              <a:rPr lang="tr-TR" smtClean="0"/>
              <a:t>12.03.2020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9545D352-A5CE-4F55-BC3D-8F01C879C96D}" type="slidenum">
              <a:rPr lang="tr-TR" smtClean="0"/>
              <a:t>‹#›</a:t>
            </a:fld>
            <a:endParaRPr lang="tr-TR"/>
          </a:p>
        </p:txBody>
      </p:sp>
    </p:spTree>
    <p:extLst>
      <p:ext uri="{BB962C8B-B14F-4D97-AF65-F5344CB8AC3E}">
        <p14:creationId xmlns:p14="http://schemas.microsoft.com/office/powerpoint/2010/main" val="300959350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Resim Sütunu">
    <p:spTree>
      <p:nvGrpSpPr>
        <p:cNvPr id="1" name=""/>
        <p:cNvGrpSpPr/>
        <p:nvPr/>
      </p:nvGrpSpPr>
      <p:grpSpPr>
        <a:xfrm>
          <a:off x="0" y="0"/>
          <a:ext cx="0" cy="0"/>
          <a:chOff x="0" y="0"/>
          <a:chExt cx="0" cy="0"/>
        </a:xfrm>
      </p:grpSpPr>
      <p:pic>
        <p:nvPicPr>
          <p:cNvPr id="16" name="Picture 15"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30" name="Title 1"/>
          <p:cNvSpPr>
            <a:spLocks noGrp="1"/>
          </p:cNvSpPr>
          <p:nvPr>
            <p:ph type="title"/>
          </p:nvPr>
        </p:nvSpPr>
        <p:spPr>
          <a:xfrm>
            <a:off x="913774" y="610772"/>
            <a:ext cx="10364452" cy="1603922"/>
          </a:xfrm>
        </p:spPr>
        <p:txBody>
          <a:bodyPr/>
          <a:lstStyle/>
          <a:p>
            <a:r>
              <a:rPr lang="tr-TR" smtClean="0"/>
              <a:t>Asıl başlık stili için tıklatın</a:t>
            </a:r>
            <a:endParaRPr lang="en-US" dirty="0"/>
          </a:p>
        </p:txBody>
      </p:sp>
      <p:sp>
        <p:nvSpPr>
          <p:cNvPr id="19" name="Text Placeholder 2"/>
          <p:cNvSpPr>
            <a:spLocks noGrp="1"/>
          </p:cNvSpPr>
          <p:nvPr>
            <p:ph type="body" idx="1"/>
          </p:nvPr>
        </p:nvSpPr>
        <p:spPr>
          <a:xfrm>
            <a:off x="913774" y="4204820"/>
            <a:ext cx="3296409"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20" name="Picture Placeholder 2"/>
          <p:cNvSpPr>
            <a:spLocks noGrp="1" noChangeAspect="1"/>
          </p:cNvSpPr>
          <p:nvPr>
            <p:ph type="pic" idx="15"/>
          </p:nvPr>
        </p:nvSpPr>
        <p:spPr>
          <a:xfrm>
            <a:off x="913774" y="2367093"/>
            <a:ext cx="3296409" cy="1524000"/>
          </a:xfrm>
          <a:prstGeom prst="roundRect">
            <a:avLst>
              <a:gd name="adj" fmla="val 9363"/>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1" name="Text Placeholder 3"/>
          <p:cNvSpPr>
            <a:spLocks noGrp="1"/>
          </p:cNvSpPr>
          <p:nvPr>
            <p:ph type="body" sz="half" idx="18"/>
          </p:nvPr>
        </p:nvSpPr>
        <p:spPr>
          <a:xfrm>
            <a:off x="913774" y="4781082"/>
            <a:ext cx="3296409" cy="1010118"/>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22" name="Text Placeholder 4"/>
          <p:cNvSpPr>
            <a:spLocks noGrp="1"/>
          </p:cNvSpPr>
          <p:nvPr>
            <p:ph type="body" sz="quarter" idx="3"/>
          </p:nvPr>
        </p:nvSpPr>
        <p:spPr>
          <a:xfrm>
            <a:off x="4442759" y="4204820"/>
            <a:ext cx="3301828"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23" name="Picture Placeholder 2"/>
          <p:cNvSpPr>
            <a:spLocks noGrp="1" noChangeAspect="1"/>
          </p:cNvSpPr>
          <p:nvPr>
            <p:ph type="pic" idx="21"/>
          </p:nvPr>
        </p:nvSpPr>
        <p:spPr>
          <a:xfrm>
            <a:off x="4441348" y="2367093"/>
            <a:ext cx="3303352" cy="1524000"/>
          </a:xfrm>
          <a:prstGeom prst="roundRect">
            <a:avLst>
              <a:gd name="adj" fmla="val 8841"/>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4" name="Text Placeholder 3"/>
          <p:cNvSpPr>
            <a:spLocks noGrp="1"/>
          </p:cNvSpPr>
          <p:nvPr>
            <p:ph type="body" sz="half" idx="19"/>
          </p:nvPr>
        </p:nvSpPr>
        <p:spPr>
          <a:xfrm>
            <a:off x="4441348" y="4781080"/>
            <a:ext cx="3303352" cy="1010119"/>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25" name="Text Placeholder 4"/>
          <p:cNvSpPr>
            <a:spLocks noGrp="1"/>
          </p:cNvSpPr>
          <p:nvPr>
            <p:ph type="body" sz="quarter" idx="13"/>
          </p:nvPr>
        </p:nvSpPr>
        <p:spPr>
          <a:xfrm>
            <a:off x="7973298" y="4204820"/>
            <a:ext cx="3300681"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26" name="Picture Placeholder 2"/>
          <p:cNvSpPr>
            <a:spLocks noGrp="1" noChangeAspect="1"/>
          </p:cNvSpPr>
          <p:nvPr>
            <p:ph type="pic" idx="22"/>
          </p:nvPr>
        </p:nvSpPr>
        <p:spPr>
          <a:xfrm>
            <a:off x="7973298" y="2367093"/>
            <a:ext cx="3304928" cy="1524000"/>
          </a:xfrm>
          <a:prstGeom prst="roundRect">
            <a:avLst>
              <a:gd name="adj" fmla="val 8841"/>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7" name="Text Placeholder 3"/>
          <p:cNvSpPr>
            <a:spLocks noGrp="1"/>
          </p:cNvSpPr>
          <p:nvPr>
            <p:ph type="body" sz="half" idx="20"/>
          </p:nvPr>
        </p:nvSpPr>
        <p:spPr>
          <a:xfrm>
            <a:off x="7973173" y="4781078"/>
            <a:ext cx="3305053" cy="1010121"/>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3" name="Date Placeholder 2"/>
          <p:cNvSpPr>
            <a:spLocks noGrp="1"/>
          </p:cNvSpPr>
          <p:nvPr>
            <p:ph type="dt" sz="half" idx="10"/>
          </p:nvPr>
        </p:nvSpPr>
        <p:spPr/>
        <p:txBody>
          <a:bodyPr/>
          <a:lstStyle/>
          <a:p>
            <a:fld id="{758D1AA9-68EF-4080-A340-40786C20203C}" type="datetimeFigureOut">
              <a:rPr lang="tr-TR" smtClean="0"/>
              <a:t>12.03.2020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9545D352-A5CE-4F55-BC3D-8F01C879C96D}" type="slidenum">
              <a:rPr lang="tr-TR" smtClean="0"/>
              <a:t>‹#›</a:t>
            </a:fld>
            <a:endParaRPr lang="tr-TR"/>
          </a:p>
        </p:txBody>
      </p:sp>
    </p:spTree>
    <p:extLst>
      <p:ext uri="{BB962C8B-B14F-4D97-AF65-F5344CB8AC3E}">
        <p14:creationId xmlns:p14="http://schemas.microsoft.com/office/powerpoint/2010/main" val="357320261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tr-TR" smtClean="0"/>
              <a:t>Asıl başlık stili için tıklatın</a:t>
            </a:r>
            <a:endParaRPr lang="en-US" dirty="0"/>
          </a:p>
        </p:txBody>
      </p:sp>
      <p:sp>
        <p:nvSpPr>
          <p:cNvPr id="11" name="Vertical Text Placeholder 2"/>
          <p:cNvSpPr>
            <a:spLocks noGrp="1"/>
          </p:cNvSpPr>
          <p:nvPr>
            <p:ph type="body" orient="vert" sz="quarter" idx="13"/>
          </p:nvPr>
        </p:nvSpPr>
        <p:spPr>
          <a:xfrm>
            <a:off x="913775" y="2367093"/>
            <a:ext cx="10364452" cy="3424107"/>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758D1AA9-68EF-4080-A340-40786C20203C}" type="datetimeFigureOut">
              <a:rPr lang="tr-TR" smtClean="0"/>
              <a:t>12.03.2020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9545D352-A5CE-4F55-BC3D-8F01C879C96D}" type="slidenum">
              <a:rPr lang="tr-TR" smtClean="0"/>
              <a:t>‹#›</a:t>
            </a:fld>
            <a:endParaRPr lang="tr-TR"/>
          </a:p>
        </p:txBody>
      </p:sp>
    </p:spTree>
    <p:extLst>
      <p:ext uri="{BB962C8B-B14F-4D97-AF65-F5344CB8AC3E}">
        <p14:creationId xmlns:p14="http://schemas.microsoft.com/office/powerpoint/2010/main" val="369055593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pic>
        <p:nvPicPr>
          <p:cNvPr id="9" name="Picture 8"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Vertical Title 1"/>
          <p:cNvSpPr>
            <a:spLocks noGrp="1"/>
          </p:cNvSpPr>
          <p:nvPr>
            <p:ph type="title" orient="vert"/>
          </p:nvPr>
        </p:nvSpPr>
        <p:spPr>
          <a:xfrm>
            <a:off x="8724900" y="609601"/>
            <a:ext cx="2553326" cy="5181599"/>
          </a:xfrm>
        </p:spPr>
        <p:txBody>
          <a:bodyPr vert="eaVert"/>
          <a:lstStyle>
            <a:lvl1pPr algn="l">
              <a:defRPr/>
            </a:lvl1pPr>
          </a:lstStyle>
          <a:p>
            <a:r>
              <a:rPr lang="tr-TR" smtClean="0"/>
              <a:t>Asıl başlık stili için tıklatın</a:t>
            </a:r>
            <a:endParaRPr lang="en-US" dirty="0"/>
          </a:p>
        </p:txBody>
      </p:sp>
      <p:sp>
        <p:nvSpPr>
          <p:cNvPr id="8" name="Vertical Text Placeholder 2"/>
          <p:cNvSpPr>
            <a:spLocks noGrp="1"/>
          </p:cNvSpPr>
          <p:nvPr>
            <p:ph type="body" orient="vert" sz="quarter" idx="13"/>
          </p:nvPr>
        </p:nvSpPr>
        <p:spPr>
          <a:xfrm>
            <a:off x="913775" y="609601"/>
            <a:ext cx="7658724" cy="5181599"/>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758D1AA9-68EF-4080-A340-40786C20203C}" type="datetimeFigureOut">
              <a:rPr lang="tr-TR" smtClean="0"/>
              <a:t>12.03.2020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9545D352-A5CE-4F55-BC3D-8F01C879C96D}" type="slidenum">
              <a:rPr lang="tr-TR" smtClean="0"/>
              <a:t>‹#›</a:t>
            </a:fld>
            <a:endParaRPr lang="tr-TR"/>
          </a:p>
        </p:txBody>
      </p:sp>
    </p:spTree>
    <p:extLst>
      <p:ext uri="{BB962C8B-B14F-4D97-AF65-F5344CB8AC3E}">
        <p14:creationId xmlns:p14="http://schemas.microsoft.com/office/powerpoint/2010/main" val="15395555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pic>
        <p:nvPicPr>
          <p:cNvPr id="3" name="Picture 2"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tr-TR" smtClean="0"/>
              <a:t>Asıl başlık stili için tıklatın</a:t>
            </a:r>
            <a:endParaRPr lang="en-US" dirty="0"/>
          </a:p>
        </p:txBody>
      </p:sp>
      <p:sp>
        <p:nvSpPr>
          <p:cNvPr id="12" name="Content Placeholder 2"/>
          <p:cNvSpPr>
            <a:spLocks noGrp="1"/>
          </p:cNvSpPr>
          <p:nvPr>
            <p:ph sz="quarter" idx="13"/>
          </p:nvPr>
        </p:nvSpPr>
        <p:spPr>
          <a:xfrm>
            <a:off x="913774" y="2367092"/>
            <a:ext cx="10363826" cy="3424107"/>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758D1AA9-68EF-4080-A340-40786C20203C}" type="datetimeFigureOut">
              <a:rPr lang="tr-TR" smtClean="0"/>
              <a:t>12.03.2020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9545D352-A5CE-4F55-BC3D-8F01C879C96D}" type="slidenum">
              <a:rPr lang="tr-TR" smtClean="0"/>
              <a:t>‹#›</a:t>
            </a:fld>
            <a:endParaRPr lang="tr-TR"/>
          </a:p>
        </p:txBody>
      </p:sp>
    </p:spTree>
    <p:extLst>
      <p:ext uri="{BB962C8B-B14F-4D97-AF65-F5344CB8AC3E}">
        <p14:creationId xmlns:p14="http://schemas.microsoft.com/office/powerpoint/2010/main" val="343627679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pic>
        <p:nvPicPr>
          <p:cNvPr id="9" name="Picture 8"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828563"/>
            <a:ext cx="10351752" cy="2736819"/>
          </a:xfrm>
        </p:spPr>
        <p:txBody>
          <a:bodyPr anchor="b">
            <a:normAutofit/>
          </a:bodyPr>
          <a:lstStyle>
            <a:lvl1pPr>
              <a:defRPr sz="4000"/>
            </a:lvl1pPr>
          </a:lstStyle>
          <a:p>
            <a:r>
              <a:rPr lang="tr-TR" smtClean="0"/>
              <a:t>Asıl başlık stili için tıklatın</a:t>
            </a:r>
            <a:endParaRPr lang="en-US" dirty="0"/>
          </a:p>
        </p:txBody>
      </p:sp>
      <p:sp>
        <p:nvSpPr>
          <p:cNvPr id="3" name="Text Placeholder 2"/>
          <p:cNvSpPr>
            <a:spLocks noGrp="1"/>
          </p:cNvSpPr>
          <p:nvPr>
            <p:ph type="body" idx="1"/>
          </p:nvPr>
        </p:nvSpPr>
        <p:spPr>
          <a:xfrm>
            <a:off x="913774" y="3657457"/>
            <a:ext cx="10351752" cy="1368183"/>
          </a:xfrm>
        </p:spPr>
        <p:txBody>
          <a:bodyPr>
            <a:normAutofit/>
          </a:bodyPr>
          <a:lstStyle>
            <a:lvl1pPr marL="0" indent="0" algn="ctr">
              <a:buNone/>
              <a:defRPr sz="2000">
                <a:solidFill>
                  <a:schemeClr val="bg1">
                    <a:lumMod val="50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758D1AA9-68EF-4080-A340-40786C20203C}" type="datetimeFigureOut">
              <a:rPr lang="tr-TR" smtClean="0"/>
              <a:t>12.03.2020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9545D352-A5CE-4F55-BC3D-8F01C879C96D}" type="slidenum">
              <a:rPr lang="tr-TR" smtClean="0"/>
              <a:t>‹#›</a:t>
            </a:fld>
            <a:endParaRPr lang="tr-TR"/>
          </a:p>
        </p:txBody>
      </p:sp>
    </p:spTree>
    <p:extLst>
      <p:ext uri="{BB962C8B-B14F-4D97-AF65-F5344CB8AC3E}">
        <p14:creationId xmlns:p14="http://schemas.microsoft.com/office/powerpoint/2010/main" val="40646767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4" name="Title 1"/>
          <p:cNvSpPr>
            <a:spLocks noGrp="1"/>
          </p:cNvSpPr>
          <p:nvPr>
            <p:ph type="title"/>
          </p:nvPr>
        </p:nvSpPr>
        <p:spPr>
          <a:xfrm>
            <a:off x="913775" y="618517"/>
            <a:ext cx="10364451" cy="1596177"/>
          </a:xfrm>
        </p:spPr>
        <p:txBody>
          <a:bodyPr/>
          <a:lstStyle/>
          <a:p>
            <a:r>
              <a:rPr lang="tr-TR" smtClean="0"/>
              <a:t>Asıl başlık stili için tıklatın</a:t>
            </a:r>
            <a:endParaRPr lang="en-US" dirty="0"/>
          </a:p>
        </p:txBody>
      </p:sp>
      <p:sp>
        <p:nvSpPr>
          <p:cNvPr id="12" name="Content Placeholder 2"/>
          <p:cNvSpPr>
            <a:spLocks noGrp="1"/>
          </p:cNvSpPr>
          <p:nvPr>
            <p:ph sz="quarter" idx="13"/>
          </p:nvPr>
        </p:nvSpPr>
        <p:spPr>
          <a:xfrm>
            <a:off x="913774" y="2367092"/>
            <a:ext cx="5106026" cy="3424107"/>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13" name="Content Placeholder 3"/>
          <p:cNvSpPr>
            <a:spLocks noGrp="1"/>
          </p:cNvSpPr>
          <p:nvPr>
            <p:ph sz="quarter" idx="14"/>
          </p:nvPr>
        </p:nvSpPr>
        <p:spPr>
          <a:xfrm>
            <a:off x="6172200" y="2367092"/>
            <a:ext cx="5105400" cy="3424107"/>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758D1AA9-68EF-4080-A340-40786C20203C}" type="datetimeFigureOut">
              <a:rPr lang="tr-TR" smtClean="0"/>
              <a:t>12.03.2020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9545D352-A5CE-4F55-BC3D-8F01C879C96D}" type="slidenum">
              <a:rPr lang="tr-TR" smtClean="0"/>
              <a:t>‹#›</a:t>
            </a:fld>
            <a:endParaRPr lang="tr-TR"/>
          </a:p>
        </p:txBody>
      </p:sp>
    </p:spTree>
    <p:extLst>
      <p:ext uri="{BB962C8B-B14F-4D97-AF65-F5344CB8AC3E}">
        <p14:creationId xmlns:p14="http://schemas.microsoft.com/office/powerpoint/2010/main" val="358892685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pic>
        <p:nvPicPr>
          <p:cNvPr id="15" name="Picture 14"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4" name="Title 1"/>
          <p:cNvSpPr>
            <a:spLocks noGrp="1"/>
          </p:cNvSpPr>
          <p:nvPr>
            <p:ph type="title"/>
          </p:nvPr>
        </p:nvSpPr>
        <p:spPr>
          <a:xfrm>
            <a:off x="913775" y="618517"/>
            <a:ext cx="10364451" cy="1596177"/>
          </a:xfrm>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1146328" y="2371018"/>
            <a:ext cx="4873474" cy="679994"/>
          </a:xfrm>
        </p:spPr>
        <p:txBody>
          <a:bodyPr anchor="b">
            <a:noAutofit/>
          </a:bodyPr>
          <a:lstStyle>
            <a:lvl1pPr marL="0" indent="0">
              <a:lnSpc>
                <a:spcPct val="85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12" name="Content Placeholder 3"/>
          <p:cNvSpPr>
            <a:spLocks noGrp="1"/>
          </p:cNvSpPr>
          <p:nvPr>
            <p:ph sz="quarter" idx="13"/>
          </p:nvPr>
        </p:nvSpPr>
        <p:spPr>
          <a:xfrm>
            <a:off x="913774" y="3051012"/>
            <a:ext cx="5106027" cy="2740187"/>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6396423" y="2371018"/>
            <a:ext cx="4881804" cy="679994"/>
          </a:xfrm>
        </p:spPr>
        <p:txBody>
          <a:bodyPr anchor="b">
            <a:noAutofit/>
          </a:bodyPr>
          <a:lstStyle>
            <a:lvl1pPr marL="0" indent="0">
              <a:lnSpc>
                <a:spcPct val="85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13" name="Content Placeholder 5"/>
          <p:cNvSpPr>
            <a:spLocks noGrp="1"/>
          </p:cNvSpPr>
          <p:nvPr>
            <p:ph sz="quarter" idx="14"/>
          </p:nvPr>
        </p:nvSpPr>
        <p:spPr>
          <a:xfrm>
            <a:off x="6172200" y="3051012"/>
            <a:ext cx="5105401" cy="2740187"/>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758D1AA9-68EF-4080-A340-40786C20203C}" type="datetimeFigureOut">
              <a:rPr lang="tr-TR" smtClean="0"/>
              <a:t>12.03.2020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9545D352-A5CE-4F55-BC3D-8F01C879C96D}" type="slidenum">
              <a:rPr lang="tr-TR" smtClean="0"/>
              <a:t>‹#›</a:t>
            </a:fld>
            <a:endParaRPr lang="tr-TR"/>
          </a:p>
        </p:txBody>
      </p:sp>
    </p:spTree>
    <p:extLst>
      <p:ext uri="{BB962C8B-B14F-4D97-AF65-F5344CB8AC3E}">
        <p14:creationId xmlns:p14="http://schemas.microsoft.com/office/powerpoint/2010/main" val="7580006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758D1AA9-68EF-4080-A340-40786C20203C}" type="datetimeFigureOut">
              <a:rPr lang="tr-TR" smtClean="0"/>
              <a:t>12.03.2020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9545D352-A5CE-4F55-BC3D-8F01C879C96D}" type="slidenum">
              <a:rPr lang="tr-TR" smtClean="0"/>
              <a:t>‹#›</a:t>
            </a:fld>
            <a:endParaRPr lang="tr-TR"/>
          </a:p>
        </p:txBody>
      </p:sp>
    </p:spTree>
    <p:extLst>
      <p:ext uri="{BB962C8B-B14F-4D97-AF65-F5344CB8AC3E}">
        <p14:creationId xmlns:p14="http://schemas.microsoft.com/office/powerpoint/2010/main" val="20195185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pic>
        <p:nvPicPr>
          <p:cNvPr id="7" name="Picture 6"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Date Placeholder 1"/>
          <p:cNvSpPr>
            <a:spLocks noGrp="1"/>
          </p:cNvSpPr>
          <p:nvPr>
            <p:ph type="dt" sz="half" idx="10"/>
          </p:nvPr>
        </p:nvSpPr>
        <p:spPr/>
        <p:txBody>
          <a:bodyPr/>
          <a:lstStyle/>
          <a:p>
            <a:fld id="{758D1AA9-68EF-4080-A340-40786C20203C}" type="datetimeFigureOut">
              <a:rPr lang="tr-TR" smtClean="0"/>
              <a:t>12.03.2020</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9545D352-A5CE-4F55-BC3D-8F01C879C96D}" type="slidenum">
              <a:rPr lang="tr-TR" smtClean="0"/>
              <a:t>‹#›</a:t>
            </a:fld>
            <a:endParaRPr lang="tr-TR"/>
          </a:p>
        </p:txBody>
      </p:sp>
    </p:spTree>
    <p:extLst>
      <p:ext uri="{BB962C8B-B14F-4D97-AF65-F5344CB8AC3E}">
        <p14:creationId xmlns:p14="http://schemas.microsoft.com/office/powerpoint/2010/main" val="1769370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pic>
        <p:nvPicPr>
          <p:cNvPr id="11" name="Picture 10"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5" y="609600"/>
            <a:ext cx="3935688" cy="2023252"/>
          </a:xfrm>
        </p:spPr>
        <p:txBody>
          <a:bodyPr anchor="b"/>
          <a:lstStyle>
            <a:lvl1pPr algn="ctr">
              <a:defRPr sz="3200"/>
            </a:lvl1pPr>
          </a:lstStyle>
          <a:p>
            <a:r>
              <a:rPr lang="tr-TR" smtClean="0"/>
              <a:t>Asıl başlık stili için tıklatın</a:t>
            </a:r>
            <a:endParaRPr lang="en-US" dirty="0"/>
          </a:p>
        </p:txBody>
      </p:sp>
      <p:sp>
        <p:nvSpPr>
          <p:cNvPr id="10" name="Content Placeholder 2"/>
          <p:cNvSpPr>
            <a:spLocks noGrp="1"/>
          </p:cNvSpPr>
          <p:nvPr>
            <p:ph sz="quarter" idx="13"/>
          </p:nvPr>
        </p:nvSpPr>
        <p:spPr>
          <a:xfrm>
            <a:off x="5078062" y="609600"/>
            <a:ext cx="6200163" cy="5181599"/>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913774" y="2632852"/>
            <a:ext cx="3935689" cy="3158348"/>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758D1AA9-68EF-4080-A340-40786C20203C}" type="datetimeFigureOut">
              <a:rPr lang="tr-TR" smtClean="0"/>
              <a:t>12.03.2020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9545D352-A5CE-4F55-BC3D-8F01C879C96D}" type="slidenum">
              <a:rPr lang="tr-TR" smtClean="0"/>
              <a:t>‹#›</a:t>
            </a:fld>
            <a:endParaRPr lang="tr-TR"/>
          </a:p>
        </p:txBody>
      </p:sp>
    </p:spTree>
    <p:extLst>
      <p:ext uri="{BB962C8B-B14F-4D97-AF65-F5344CB8AC3E}">
        <p14:creationId xmlns:p14="http://schemas.microsoft.com/office/powerpoint/2010/main" val="68656589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609600"/>
            <a:ext cx="5934969" cy="2023254"/>
          </a:xfrm>
        </p:spPr>
        <p:txBody>
          <a:bodyPr anchor="b"/>
          <a:lstStyle>
            <a:lvl1pPr algn="ctr">
              <a:defRPr sz="320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7424803" y="609601"/>
            <a:ext cx="3255358" cy="5181600"/>
          </a:xfrm>
          <a:prstGeom prst="roundRect">
            <a:avLst>
              <a:gd name="adj" fmla="val 4943"/>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913794" y="2632852"/>
            <a:ext cx="5934949" cy="3158347"/>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758D1AA9-68EF-4080-A340-40786C20203C}" type="datetimeFigureOut">
              <a:rPr lang="tr-TR" smtClean="0"/>
              <a:t>12.03.2020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9545D352-A5CE-4F55-BC3D-8F01C879C96D}" type="slidenum">
              <a:rPr lang="tr-TR" smtClean="0"/>
              <a:t>‹#›</a:t>
            </a:fld>
            <a:endParaRPr lang="tr-TR"/>
          </a:p>
        </p:txBody>
      </p:sp>
    </p:spTree>
    <p:extLst>
      <p:ext uri="{BB962C8B-B14F-4D97-AF65-F5344CB8AC3E}">
        <p14:creationId xmlns:p14="http://schemas.microsoft.com/office/powerpoint/2010/main" val="13423909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pic>
        <p:nvPicPr>
          <p:cNvPr id="1026" name="Picture 2" descr="\\DROBO-FS\QuickDrops\JB\PPTX NG\Droplets\LightingOverlay.png"/>
          <p:cNvPicPr>
            <a:picLocks noChangeAspect="1" noChangeArrowheads="1"/>
          </p:cNvPicPr>
          <p:nvPr/>
        </p:nvPicPr>
        <p:blipFill>
          <a:blip r:embed="rId19">
            <a:alphaModFix/>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a14="http://schemas.microsoft.com/office/drawing/2010/main">
                <a:solidFill>
                  <a:srgbClr val="FFFFFF"/>
                </a:solidFill>
              </a14:hiddenFill>
            </a:ext>
          </a:extLst>
        </p:spPr>
      </p:pic>
      <p:sp>
        <p:nvSpPr>
          <p:cNvPr id="2" name="Title Placeholder 1"/>
          <p:cNvSpPr>
            <a:spLocks noGrp="1"/>
          </p:cNvSpPr>
          <p:nvPr>
            <p:ph type="title"/>
          </p:nvPr>
        </p:nvSpPr>
        <p:spPr>
          <a:xfrm>
            <a:off x="913775" y="618517"/>
            <a:ext cx="10364451" cy="1596177"/>
          </a:xfrm>
          <a:prstGeom prst="rect">
            <a:avLst/>
          </a:prstGeom>
        </p:spPr>
        <p:txBody>
          <a:bodyPr vert="horz" lIns="91440" tIns="45720" rIns="91440" bIns="45720" rtlCol="0" anchor="ctr">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913775" y="2367093"/>
            <a:ext cx="10364452" cy="3424107"/>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7678737" y="5883275"/>
            <a:ext cx="2743200" cy="365125"/>
          </a:xfrm>
          <a:prstGeom prst="rect">
            <a:avLst/>
          </a:prstGeom>
        </p:spPr>
        <p:txBody>
          <a:bodyPr vert="horz" lIns="91440" tIns="45720" rIns="91440" bIns="45720" rtlCol="0" anchor="ctr"/>
          <a:lstStyle>
            <a:lvl1pPr algn="r">
              <a:defRPr sz="1000">
                <a:solidFill>
                  <a:schemeClr val="tx1"/>
                </a:solidFill>
              </a:defRPr>
            </a:lvl1pPr>
          </a:lstStyle>
          <a:p>
            <a:fld id="{758D1AA9-68EF-4080-A340-40786C20203C}" type="datetimeFigureOut">
              <a:rPr lang="tr-TR" smtClean="0"/>
              <a:t>12.03.2020</a:t>
            </a:fld>
            <a:endParaRPr lang="tr-TR"/>
          </a:p>
        </p:txBody>
      </p:sp>
      <p:sp>
        <p:nvSpPr>
          <p:cNvPr id="5" name="Footer Placeholder 4"/>
          <p:cNvSpPr>
            <a:spLocks noGrp="1"/>
          </p:cNvSpPr>
          <p:nvPr>
            <p:ph type="ftr" sz="quarter" idx="3"/>
          </p:nvPr>
        </p:nvSpPr>
        <p:spPr>
          <a:xfrm>
            <a:off x="913774" y="5883275"/>
            <a:ext cx="6672887" cy="365125"/>
          </a:xfrm>
          <a:prstGeom prst="rect">
            <a:avLst/>
          </a:prstGeom>
        </p:spPr>
        <p:txBody>
          <a:bodyPr vert="horz" lIns="91440" tIns="45720" rIns="91440" bIns="45720" rtlCol="0" anchor="ctr"/>
          <a:lstStyle>
            <a:lvl1pPr algn="l">
              <a:defRPr sz="1000">
                <a:solidFill>
                  <a:schemeClr val="tx1"/>
                </a:solidFill>
              </a:defRPr>
            </a:lvl1pPr>
          </a:lstStyle>
          <a:p>
            <a:endParaRPr lang="tr-TR"/>
          </a:p>
        </p:txBody>
      </p:sp>
      <p:sp>
        <p:nvSpPr>
          <p:cNvPr id="6" name="Slide Number Placeholder 5"/>
          <p:cNvSpPr>
            <a:spLocks noGrp="1"/>
          </p:cNvSpPr>
          <p:nvPr>
            <p:ph type="sldNum" sz="quarter" idx="4"/>
          </p:nvPr>
        </p:nvSpPr>
        <p:spPr>
          <a:xfrm>
            <a:off x="10514011" y="5883275"/>
            <a:ext cx="764215" cy="365125"/>
          </a:xfrm>
          <a:prstGeom prst="rect">
            <a:avLst/>
          </a:prstGeom>
        </p:spPr>
        <p:txBody>
          <a:bodyPr vert="horz" lIns="91440" tIns="45720" rIns="91440" bIns="45720" rtlCol="0" anchor="ctr"/>
          <a:lstStyle>
            <a:lvl1pPr algn="r">
              <a:defRPr sz="1000">
                <a:solidFill>
                  <a:schemeClr val="tx1"/>
                </a:solidFill>
              </a:defRPr>
            </a:lvl1pPr>
          </a:lstStyle>
          <a:p>
            <a:fld id="{9545D352-A5CE-4F55-BC3D-8F01C879C96D}" type="slidenum">
              <a:rPr lang="tr-TR" smtClean="0"/>
              <a:t>‹#›</a:t>
            </a:fld>
            <a:endParaRPr lang="tr-TR"/>
          </a:p>
        </p:txBody>
      </p:sp>
    </p:spTree>
    <p:extLst>
      <p:ext uri="{BB962C8B-B14F-4D97-AF65-F5344CB8AC3E}">
        <p14:creationId xmlns:p14="http://schemas.microsoft.com/office/powerpoint/2010/main" val="96518104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ctr" defTabSz="914400" rtl="0" eaLnBrk="1" latinLnBrk="0" hangingPunct="1">
        <a:lnSpc>
          <a:spcPct val="90000"/>
        </a:lnSpc>
        <a:spcBef>
          <a:spcPct val="0"/>
        </a:spcBef>
        <a:buNone/>
        <a:defRPr sz="3600" kern="1200" cap="all" baseline="0">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tx1"/>
        </a:buClr>
        <a:buFont typeface="Arial" panose="020B0604020202020204" pitchFamily="34" charset="0"/>
        <a:buChar char="•"/>
        <a:defRPr sz="2000" kern="1200" cap="all" baseline="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tx1"/>
        </a:buClr>
        <a:buFont typeface="Arial" panose="020B0604020202020204" pitchFamily="34" charset="0"/>
        <a:buChar char="•"/>
        <a:defRPr sz="1800" kern="1200" cap="all"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tx1"/>
        </a:buClr>
        <a:buFont typeface="Arial" panose="020B0604020202020204" pitchFamily="34" charset="0"/>
        <a:buChar char="•"/>
        <a:defRPr sz="1600" kern="1200" cap="all" baseline="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751012" y="1300786"/>
            <a:ext cx="8689976" cy="918308"/>
          </a:xfrm>
        </p:spPr>
        <p:txBody>
          <a:bodyPr/>
          <a:lstStyle/>
          <a:p>
            <a:r>
              <a:rPr lang="tr-TR" dirty="0" smtClean="0"/>
              <a:t>Okuma becerisinin gelişimi</a:t>
            </a:r>
            <a:endParaRPr lang="tr-TR" dirty="0"/>
          </a:p>
        </p:txBody>
      </p:sp>
      <p:sp>
        <p:nvSpPr>
          <p:cNvPr id="3" name="Alt Başlık 2"/>
          <p:cNvSpPr>
            <a:spLocks noGrp="1"/>
          </p:cNvSpPr>
          <p:nvPr>
            <p:ph type="subTitle" idx="1"/>
          </p:nvPr>
        </p:nvSpPr>
        <p:spPr>
          <a:xfrm>
            <a:off x="1751012" y="2419816"/>
            <a:ext cx="8689976" cy="2837984"/>
          </a:xfrm>
        </p:spPr>
        <p:txBody>
          <a:bodyPr/>
          <a:lstStyle/>
          <a:p>
            <a:endParaRPr lang="tr-TR" dirty="0"/>
          </a:p>
        </p:txBody>
      </p:sp>
      <p:pic>
        <p:nvPicPr>
          <p:cNvPr id="1026" name="Picture 2" descr="okumak ile ilgili görsel sonucu"/>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321327" y="2421742"/>
            <a:ext cx="5309717" cy="283605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9407561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2. </a:t>
            </a:r>
            <a:r>
              <a:rPr lang="tr-TR" dirty="0"/>
              <a:t>Sessiz okuma</a:t>
            </a:r>
            <a:br>
              <a:rPr lang="tr-TR" dirty="0"/>
            </a:br>
            <a:endParaRPr lang="tr-TR" dirty="0"/>
          </a:p>
        </p:txBody>
      </p:sp>
      <p:sp>
        <p:nvSpPr>
          <p:cNvPr id="3" name="İçerik Yer Tutucusu 2"/>
          <p:cNvSpPr>
            <a:spLocks noGrp="1"/>
          </p:cNvSpPr>
          <p:nvPr>
            <p:ph sz="quarter" idx="13"/>
          </p:nvPr>
        </p:nvSpPr>
        <p:spPr>
          <a:xfrm>
            <a:off x="913774" y="1622738"/>
            <a:ext cx="10363826" cy="4816699"/>
          </a:xfrm>
        </p:spPr>
        <p:txBody>
          <a:bodyPr>
            <a:normAutofit fontScale="92500"/>
          </a:bodyPr>
          <a:lstStyle/>
          <a:p>
            <a:pPr marL="0" indent="0">
              <a:buNone/>
            </a:pPr>
            <a:r>
              <a:rPr lang="tr-TR" dirty="0" smtClean="0"/>
              <a:t>ses </a:t>
            </a:r>
            <a:r>
              <a:rPr lang="tr-TR" dirty="0"/>
              <a:t>organlarından herhangi birini hareket ettirmeden, gövde ve baş hareketleri yapmadan yalnızca gözle yapılan okuma faaliyetidir. </a:t>
            </a:r>
            <a:endParaRPr lang="tr-TR" dirty="0" smtClean="0"/>
          </a:p>
          <a:p>
            <a:pPr marL="0" indent="0">
              <a:buNone/>
            </a:pPr>
            <a:r>
              <a:rPr lang="tr-TR" dirty="0" smtClean="0"/>
              <a:t>Sessiz </a:t>
            </a:r>
            <a:r>
              <a:rPr lang="tr-TR" dirty="0"/>
              <a:t>okuma, metni </a:t>
            </a:r>
            <a:r>
              <a:rPr lang="tr-TR" dirty="0" smtClean="0"/>
              <a:t>anlayıp </a:t>
            </a:r>
            <a:r>
              <a:rPr lang="tr-TR" dirty="0"/>
              <a:t>kavramaya yönelik bir okuma türüdür</a:t>
            </a:r>
            <a:r>
              <a:rPr lang="tr-TR" dirty="0" smtClean="0"/>
              <a:t>.</a:t>
            </a:r>
          </a:p>
          <a:p>
            <a:pPr marL="0" indent="0">
              <a:buNone/>
            </a:pPr>
            <a:r>
              <a:rPr lang="tr-TR" dirty="0" smtClean="0"/>
              <a:t>Bu okuma </a:t>
            </a:r>
            <a:r>
              <a:rPr lang="tr-TR" dirty="0"/>
              <a:t>tekniği ile zaman ve enerji daha planlı kullanılmış olur. Sessiz okuma, sesli okumaya göre daha hızlıdır; bununla birlikte sesli okuma tam olarak kazanılmadan sessiz okumada </a:t>
            </a:r>
            <a:r>
              <a:rPr lang="tr-TR" dirty="0" smtClean="0"/>
              <a:t>başarılı </a:t>
            </a:r>
            <a:r>
              <a:rPr lang="tr-TR" dirty="0"/>
              <a:t>olmak zordur. </a:t>
            </a:r>
            <a:endParaRPr lang="tr-TR" dirty="0" smtClean="0"/>
          </a:p>
          <a:p>
            <a:pPr marL="0" indent="0">
              <a:buNone/>
            </a:pPr>
            <a:r>
              <a:rPr lang="tr-TR" dirty="0" smtClean="0"/>
              <a:t>Dilin </a:t>
            </a:r>
            <a:r>
              <a:rPr lang="tr-TR" dirty="0"/>
              <a:t>seslendirme süresi ile gözün görme süresi arasında ¼ saniye gibi 1 zaman farkının bulunduğu tespit edilmiştir. Sesli okumada 1 </a:t>
            </a:r>
            <a:r>
              <a:rPr lang="tr-TR" dirty="0" err="1"/>
              <a:t>sn</a:t>
            </a:r>
            <a:r>
              <a:rPr lang="tr-TR" dirty="0"/>
              <a:t> de 1 kelime 60 </a:t>
            </a:r>
            <a:r>
              <a:rPr lang="tr-TR" dirty="0" err="1"/>
              <a:t>sn</a:t>
            </a:r>
            <a:r>
              <a:rPr lang="tr-TR" dirty="0"/>
              <a:t> de 60 kelime ederken ; sessiz okuma işleminde ¼ </a:t>
            </a:r>
            <a:r>
              <a:rPr lang="tr-TR" dirty="0" err="1"/>
              <a:t>sn</a:t>
            </a:r>
            <a:r>
              <a:rPr lang="tr-TR" dirty="0"/>
              <a:t> de 1 kelime </a:t>
            </a:r>
            <a:r>
              <a:rPr lang="tr-TR" dirty="0" smtClean="0"/>
              <a:t>60 </a:t>
            </a:r>
            <a:r>
              <a:rPr lang="tr-TR" dirty="0" err="1"/>
              <a:t>sn</a:t>
            </a:r>
            <a:r>
              <a:rPr lang="tr-TR" dirty="0"/>
              <a:t> de 240 kelime okunabilmektedir. </a:t>
            </a:r>
            <a:endParaRPr lang="tr-TR" dirty="0" smtClean="0"/>
          </a:p>
          <a:p>
            <a:pPr marL="0" indent="0">
              <a:buNone/>
            </a:pPr>
            <a:r>
              <a:rPr lang="tr-TR" dirty="0" smtClean="0"/>
              <a:t>İlk </a:t>
            </a:r>
            <a:r>
              <a:rPr lang="tr-TR" dirty="0"/>
              <a:t>öğretimde sessiz okuma çalışmalarına ikinci sınıfta başlanır. İkinci ve üçüncü sınıfta kısıtlı bir zaman ayrılır. Dördüncü sınıfta sesli ve sessiz okumaya eşit zaman ayrılır. Beşinci sınıfta ise, daha çok sessiz okumaya zaman </a:t>
            </a:r>
            <a:r>
              <a:rPr lang="tr-TR" dirty="0" smtClean="0"/>
              <a:t>ayrılır.</a:t>
            </a:r>
            <a:endParaRPr lang="tr-TR" dirty="0"/>
          </a:p>
        </p:txBody>
      </p:sp>
    </p:spTree>
    <p:extLst>
      <p:ext uri="{BB962C8B-B14F-4D97-AF65-F5344CB8AC3E}">
        <p14:creationId xmlns:p14="http://schemas.microsoft.com/office/powerpoint/2010/main" val="397192324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3. </a:t>
            </a:r>
            <a:r>
              <a:rPr lang="tr-TR" dirty="0"/>
              <a:t>Hızlı Okuma</a:t>
            </a:r>
            <a:br>
              <a:rPr lang="tr-TR" dirty="0"/>
            </a:br>
            <a:endParaRPr lang="tr-TR" dirty="0"/>
          </a:p>
        </p:txBody>
      </p:sp>
      <p:sp>
        <p:nvSpPr>
          <p:cNvPr id="3" name="İçerik Yer Tutucusu 2"/>
          <p:cNvSpPr>
            <a:spLocks noGrp="1"/>
          </p:cNvSpPr>
          <p:nvPr>
            <p:ph sz="quarter" idx="13"/>
          </p:nvPr>
        </p:nvSpPr>
        <p:spPr>
          <a:xfrm>
            <a:off x="913774" y="1416676"/>
            <a:ext cx="10625696" cy="4868214"/>
          </a:xfrm>
        </p:spPr>
        <p:txBody>
          <a:bodyPr/>
          <a:lstStyle/>
          <a:p>
            <a:pPr marL="0" indent="0">
              <a:buNone/>
            </a:pPr>
            <a:r>
              <a:rPr lang="tr-TR" dirty="0" smtClean="0"/>
              <a:t>Normalden </a:t>
            </a:r>
            <a:r>
              <a:rPr lang="tr-TR" dirty="0"/>
              <a:t>daha kısa süre içinde daha çok şey okuyabilmek amacıyla yapılan bir okuma çeşididir</a:t>
            </a:r>
            <a:r>
              <a:rPr lang="tr-TR" dirty="0" smtClean="0"/>
              <a:t>.</a:t>
            </a:r>
          </a:p>
          <a:p>
            <a:pPr marL="0" indent="0">
              <a:buNone/>
            </a:pPr>
            <a:r>
              <a:rPr lang="tr-TR" dirty="0" smtClean="0"/>
              <a:t>Günümüz </a:t>
            </a:r>
            <a:r>
              <a:rPr lang="tr-TR" dirty="0"/>
              <a:t>insanı okumak konusunda mevcut kapasitesini bütünüyle </a:t>
            </a:r>
            <a:r>
              <a:rPr lang="tr-TR" dirty="0" smtClean="0"/>
              <a:t>kullanamamaktadır</a:t>
            </a:r>
            <a:r>
              <a:rPr lang="tr-TR" dirty="0"/>
              <a:t>. </a:t>
            </a:r>
            <a:endParaRPr lang="tr-TR" dirty="0" smtClean="0"/>
          </a:p>
          <a:p>
            <a:pPr marL="0" indent="0">
              <a:buNone/>
            </a:pPr>
            <a:r>
              <a:rPr lang="tr-TR" dirty="0" smtClean="0"/>
              <a:t>Günlük </a:t>
            </a:r>
            <a:r>
              <a:rPr lang="tr-TR" dirty="0"/>
              <a:t>yayınların yoğunluğu bilim alanındaki </a:t>
            </a:r>
            <a:r>
              <a:rPr lang="tr-TR" dirty="0" smtClean="0"/>
              <a:t>gelişmeler</a:t>
            </a:r>
            <a:r>
              <a:rPr lang="tr-TR" dirty="0"/>
              <a:t>, öğretim sırasında okunması gereken </a:t>
            </a:r>
            <a:r>
              <a:rPr lang="tr-TR" dirty="0" smtClean="0"/>
              <a:t>dokümanların </a:t>
            </a:r>
            <a:r>
              <a:rPr lang="tr-TR" dirty="0"/>
              <a:t>her geçen gün biraz daha artması karşısında insanlar çaresiz kalmakta; hepsini okuyacak zaman bulamamaktadır. </a:t>
            </a:r>
            <a:endParaRPr lang="tr-TR" dirty="0" smtClean="0"/>
          </a:p>
          <a:p>
            <a:pPr marL="0" indent="0">
              <a:buNone/>
            </a:pPr>
            <a:r>
              <a:rPr lang="tr-TR" dirty="0" smtClean="0"/>
              <a:t>Hızlı </a:t>
            </a:r>
            <a:r>
              <a:rPr lang="tr-TR" dirty="0"/>
              <a:t>okuma, düşünme hızını artırarak anlama düzeyini ve algılama becerisini geliştirir, araştırma ve inceleme çalışmalarında kısa sürede daha çok bilgiye ulaşılmasını sağlar. </a:t>
            </a:r>
          </a:p>
          <a:p>
            <a:pPr marL="0" indent="0">
              <a:buNone/>
            </a:pPr>
            <a:endParaRPr lang="tr-TR" dirty="0"/>
          </a:p>
        </p:txBody>
      </p:sp>
    </p:spTree>
    <p:extLst>
      <p:ext uri="{BB962C8B-B14F-4D97-AF65-F5344CB8AC3E}">
        <p14:creationId xmlns:p14="http://schemas.microsoft.com/office/powerpoint/2010/main" val="207777807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sz="quarter" idx="13"/>
          </p:nvPr>
        </p:nvSpPr>
        <p:spPr>
          <a:xfrm>
            <a:off x="913774" y="914400"/>
            <a:ext cx="10363826" cy="4876799"/>
          </a:xfrm>
        </p:spPr>
        <p:txBody>
          <a:bodyPr>
            <a:normAutofit fontScale="92500" lnSpcReduction="20000"/>
          </a:bodyPr>
          <a:lstStyle/>
          <a:p>
            <a:pPr marL="0" indent="0">
              <a:buNone/>
            </a:pPr>
            <a:r>
              <a:rPr lang="tr-TR" dirty="0" smtClean="0"/>
              <a:t>Okuma </a:t>
            </a:r>
            <a:r>
              <a:rPr lang="tr-TR" dirty="0"/>
              <a:t>alışkanlığı, okuma sevgisi ilköğretimde başlar ve gelişir. </a:t>
            </a:r>
            <a:endParaRPr lang="tr-TR" dirty="0" smtClean="0"/>
          </a:p>
          <a:p>
            <a:pPr marL="0" indent="0">
              <a:buNone/>
            </a:pPr>
            <a:r>
              <a:rPr lang="tr-TR" dirty="0" smtClean="0"/>
              <a:t>Okuma </a:t>
            </a:r>
            <a:r>
              <a:rPr lang="tr-TR" dirty="0"/>
              <a:t>becerilerinin gelişimi, eğitim süreci boyunca devam eder. </a:t>
            </a:r>
            <a:endParaRPr lang="tr-TR" dirty="0" smtClean="0"/>
          </a:p>
          <a:p>
            <a:pPr marL="0" indent="0">
              <a:buNone/>
            </a:pPr>
            <a:r>
              <a:rPr lang="tr-TR" dirty="0" smtClean="0"/>
              <a:t>Doğru </a:t>
            </a:r>
            <a:r>
              <a:rPr lang="tr-TR" dirty="0"/>
              <a:t>okuma, hızlı okuma, anlayarak okuma, amaçlı okuma gibi beceriler ancak zamanla gelişerek olumlu alışkanlıklar haline dönüşür. </a:t>
            </a:r>
            <a:endParaRPr lang="tr-TR" dirty="0" smtClean="0"/>
          </a:p>
          <a:p>
            <a:pPr marL="0" indent="0">
              <a:buNone/>
            </a:pPr>
            <a:r>
              <a:rPr lang="tr-TR" dirty="0" smtClean="0"/>
              <a:t>Hızlı </a:t>
            </a:r>
            <a:r>
              <a:rPr lang="tr-TR" dirty="0"/>
              <a:t>okumanın yavaş okumaya göre daha iyi hatırlamayı sağladığı kabul edilir. Çünkü yavaş okurken dikkat daha kolaylıkla başka şeylere kayar ve zihinsel bağlantılar zayıflar. </a:t>
            </a:r>
            <a:endParaRPr lang="tr-TR" dirty="0" smtClean="0"/>
          </a:p>
          <a:p>
            <a:pPr marL="0" indent="0">
              <a:buNone/>
            </a:pPr>
            <a:r>
              <a:rPr lang="tr-TR" dirty="0" smtClean="0"/>
              <a:t>Hızlı </a:t>
            </a:r>
            <a:r>
              <a:rPr lang="tr-TR" dirty="0"/>
              <a:t>okumada bir öğrenci </a:t>
            </a:r>
            <a:r>
              <a:rPr lang="tr-TR" dirty="0" smtClean="0"/>
              <a:t>dakikada </a:t>
            </a:r>
            <a:r>
              <a:rPr lang="tr-TR" dirty="0"/>
              <a:t>ortalama 400-500 kelime okuyabilir.  Araba yarışlarına katılan bir arabayı saatte 20 km hızla görürseniz sıkılırsınız. Çünkü bu hız o araba için “hiçbir şey”  demektir. Gözleriniz ve beyniniz de tıpkı bu arabanın motoru gibidir. Çok daha hızlı gidebilir ve alışılmış hız sınırlarını aşabilirler. Fakat yavaş okuduğunuzda, gözleriniz durmak ve her kelimeyi tek tek görmek zorundadır. Beyniniz bundan git gide sıkılır.  Farklı şeyler düşünmeye başlar. Konsantrasyonunu ve ilgisini kaybeder. </a:t>
            </a:r>
            <a:r>
              <a:rPr lang="tr-TR" dirty="0" smtClean="0"/>
              <a:t>Doğal </a:t>
            </a:r>
            <a:r>
              <a:rPr lang="tr-TR" dirty="0"/>
              <a:t>olarak gözleriniz yorulur ve kitabı kapatırsınız</a:t>
            </a:r>
            <a:r>
              <a:rPr lang="tr-TR" dirty="0" smtClean="0"/>
              <a:t>.</a:t>
            </a:r>
            <a:endParaRPr lang="tr-TR" dirty="0"/>
          </a:p>
          <a:p>
            <a:pPr marL="0" indent="0">
              <a:buNone/>
            </a:pPr>
            <a:endParaRPr lang="tr-TR" dirty="0"/>
          </a:p>
        </p:txBody>
      </p:sp>
    </p:spTree>
    <p:extLst>
      <p:ext uri="{BB962C8B-B14F-4D97-AF65-F5344CB8AC3E}">
        <p14:creationId xmlns:p14="http://schemas.microsoft.com/office/powerpoint/2010/main" val="400255126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4. </a:t>
            </a:r>
            <a:r>
              <a:rPr lang="tr-TR" dirty="0"/>
              <a:t>İnşat </a:t>
            </a:r>
            <a:br>
              <a:rPr lang="tr-TR" dirty="0"/>
            </a:br>
            <a:endParaRPr lang="tr-TR" dirty="0"/>
          </a:p>
        </p:txBody>
      </p:sp>
      <p:sp>
        <p:nvSpPr>
          <p:cNvPr id="3" name="İçerik Yer Tutucusu 2"/>
          <p:cNvSpPr>
            <a:spLocks noGrp="1"/>
          </p:cNvSpPr>
          <p:nvPr>
            <p:ph sz="quarter" idx="13"/>
          </p:nvPr>
        </p:nvSpPr>
        <p:spPr>
          <a:xfrm>
            <a:off x="913774" y="1584102"/>
            <a:ext cx="10363826" cy="4207098"/>
          </a:xfrm>
        </p:spPr>
        <p:txBody>
          <a:bodyPr/>
          <a:lstStyle/>
          <a:p>
            <a:pPr marL="0" indent="0">
              <a:buNone/>
            </a:pPr>
            <a:r>
              <a:rPr lang="tr-TR" dirty="0"/>
              <a:t>Öğrencilerin şiir okuma ve dinleme zevk ve alışkanlıklarının gelişmesine yardımcı olur. </a:t>
            </a:r>
            <a:endParaRPr lang="tr-TR" dirty="0" smtClean="0"/>
          </a:p>
          <a:p>
            <a:pPr marL="0" indent="0">
              <a:buNone/>
            </a:pPr>
            <a:r>
              <a:rPr lang="tr-TR" dirty="0" smtClean="0"/>
              <a:t>İlköğretimlerde </a:t>
            </a:r>
            <a:r>
              <a:rPr lang="tr-TR" dirty="0"/>
              <a:t>belirli gün ve haftalarda yapılan törenler inşat çalışmaları için geniş imkanlar sağlar. </a:t>
            </a:r>
            <a:endParaRPr lang="tr-TR" dirty="0" smtClean="0"/>
          </a:p>
          <a:p>
            <a:pPr marL="0" indent="0">
              <a:buNone/>
            </a:pPr>
            <a:r>
              <a:rPr lang="tr-TR" dirty="0" smtClean="0"/>
              <a:t>Ayrıca </a:t>
            </a:r>
            <a:r>
              <a:rPr lang="tr-TR" dirty="0"/>
              <a:t>Türkçe dersine başlarken öğrencilerin beğendikleri şiiri sınıfa getirip okumalarını sağlayarak derse başlamak da mümkündür</a:t>
            </a:r>
            <a:r>
              <a:rPr lang="tr-TR" dirty="0" smtClean="0"/>
              <a:t>.</a:t>
            </a:r>
          </a:p>
          <a:p>
            <a:pPr marL="0" indent="0">
              <a:buNone/>
            </a:pPr>
            <a:r>
              <a:rPr lang="tr-TR" dirty="0" smtClean="0"/>
              <a:t>Şiir </a:t>
            </a:r>
            <a:r>
              <a:rPr lang="tr-TR" dirty="0"/>
              <a:t>, ses akışını ve ritim unsurlarını yoğun bir biçimde taşıması nedeniyle diğer türlerden ayrılır. Şiir okumak, ses ahengini fark etmeyi gerektirir. Ses ve anlamı kaynaştırmak, uygun kelime ve hecelerde vurgu yapmak, şiir okumanın önemli unsurlarıdır. </a:t>
            </a:r>
          </a:p>
          <a:p>
            <a:pPr marL="0" indent="0">
              <a:buNone/>
            </a:pPr>
            <a:endParaRPr lang="tr-TR" dirty="0"/>
          </a:p>
        </p:txBody>
      </p:sp>
    </p:spTree>
    <p:extLst>
      <p:ext uri="{BB962C8B-B14F-4D97-AF65-F5344CB8AC3E}">
        <p14:creationId xmlns:p14="http://schemas.microsoft.com/office/powerpoint/2010/main" val="250047529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5. </a:t>
            </a:r>
            <a:r>
              <a:rPr lang="tr-TR" dirty="0"/>
              <a:t>Okuma öncesinde göz atma</a:t>
            </a:r>
            <a:br>
              <a:rPr lang="tr-TR" dirty="0"/>
            </a:br>
            <a:endParaRPr lang="tr-TR" dirty="0"/>
          </a:p>
        </p:txBody>
      </p:sp>
      <p:sp>
        <p:nvSpPr>
          <p:cNvPr id="3" name="İçerik Yer Tutucusu 2"/>
          <p:cNvSpPr>
            <a:spLocks noGrp="1"/>
          </p:cNvSpPr>
          <p:nvPr>
            <p:ph sz="quarter" idx="13"/>
          </p:nvPr>
        </p:nvSpPr>
        <p:spPr>
          <a:xfrm>
            <a:off x="913774" y="1609860"/>
            <a:ext cx="10363826" cy="4181340"/>
          </a:xfrm>
        </p:spPr>
        <p:txBody>
          <a:bodyPr>
            <a:normAutofit/>
          </a:bodyPr>
          <a:lstStyle/>
          <a:p>
            <a:pPr marL="0" indent="0">
              <a:buNone/>
            </a:pPr>
            <a:r>
              <a:rPr lang="tr-TR" sz="3200" dirty="0"/>
              <a:t>Okunacak yazının içeriği hakkında bilgi edinmek için yapılan bir okuma türüdür. </a:t>
            </a:r>
            <a:endParaRPr lang="tr-TR" sz="3200" dirty="0" smtClean="0"/>
          </a:p>
          <a:p>
            <a:pPr marL="0" indent="0">
              <a:buNone/>
            </a:pPr>
            <a:r>
              <a:rPr lang="tr-TR" sz="3200" dirty="0" smtClean="0"/>
              <a:t>Bu </a:t>
            </a:r>
            <a:r>
              <a:rPr lang="tr-TR" sz="3200" dirty="0"/>
              <a:t>tür okumalar, daha çok bilgi içeren kitaplarda kullanılır</a:t>
            </a:r>
            <a:r>
              <a:rPr lang="tr-TR" sz="3200" dirty="0" smtClean="0"/>
              <a:t>.</a:t>
            </a:r>
          </a:p>
          <a:p>
            <a:pPr marL="0" indent="0">
              <a:buNone/>
            </a:pPr>
            <a:r>
              <a:rPr lang="tr-TR" sz="3200" dirty="0" smtClean="0"/>
              <a:t>göz </a:t>
            </a:r>
            <a:r>
              <a:rPr lang="tr-TR" sz="3200" dirty="0"/>
              <a:t>atma sonucunda edinilen bilgiye göre kitap ya okunur ya da bırakılır.</a:t>
            </a:r>
          </a:p>
        </p:txBody>
      </p:sp>
    </p:spTree>
    <p:extLst>
      <p:ext uri="{BB962C8B-B14F-4D97-AF65-F5344CB8AC3E}">
        <p14:creationId xmlns:p14="http://schemas.microsoft.com/office/powerpoint/2010/main" val="370485553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6. </a:t>
            </a:r>
            <a:r>
              <a:rPr lang="tr-TR" dirty="0"/>
              <a:t>göz Gezdirerek Okuma</a:t>
            </a:r>
            <a:br>
              <a:rPr lang="tr-TR" dirty="0"/>
            </a:br>
            <a:endParaRPr lang="tr-TR" dirty="0"/>
          </a:p>
        </p:txBody>
      </p:sp>
      <p:sp>
        <p:nvSpPr>
          <p:cNvPr id="3" name="İçerik Yer Tutucusu 2"/>
          <p:cNvSpPr>
            <a:spLocks noGrp="1"/>
          </p:cNvSpPr>
          <p:nvPr>
            <p:ph sz="quarter" idx="13"/>
          </p:nvPr>
        </p:nvSpPr>
        <p:spPr>
          <a:xfrm>
            <a:off x="553792" y="1596980"/>
            <a:ext cx="10723808" cy="4945488"/>
          </a:xfrm>
        </p:spPr>
        <p:txBody>
          <a:bodyPr>
            <a:normAutofit lnSpcReduction="10000"/>
          </a:bodyPr>
          <a:lstStyle/>
          <a:p>
            <a:pPr marL="0" indent="0">
              <a:buNone/>
            </a:pPr>
            <a:r>
              <a:rPr lang="tr-TR" dirty="0"/>
              <a:t>Metnin ana düşüncesini tanımak amacıyla yapılan bir okumadır. </a:t>
            </a:r>
            <a:endParaRPr lang="tr-TR" dirty="0" smtClean="0"/>
          </a:p>
          <a:p>
            <a:pPr marL="0" indent="0">
              <a:buNone/>
            </a:pPr>
            <a:r>
              <a:rPr lang="tr-TR" dirty="0" smtClean="0"/>
              <a:t>Az </a:t>
            </a:r>
            <a:r>
              <a:rPr lang="tr-TR" dirty="0"/>
              <a:t>zamanda çok sayıda metni gözden geçirmek için başvurulur</a:t>
            </a:r>
            <a:r>
              <a:rPr lang="tr-TR" dirty="0" smtClean="0"/>
              <a:t>.</a:t>
            </a:r>
          </a:p>
          <a:p>
            <a:pPr marL="0" indent="0">
              <a:buNone/>
            </a:pPr>
            <a:r>
              <a:rPr lang="tr-TR" dirty="0" smtClean="0"/>
              <a:t> </a:t>
            </a:r>
            <a:r>
              <a:rPr lang="tr-TR" dirty="0"/>
              <a:t>Gazete okuduğumuzda kelime </a:t>
            </a:r>
            <a:r>
              <a:rPr lang="tr-TR" dirty="0" err="1"/>
              <a:t>kelime</a:t>
            </a:r>
            <a:r>
              <a:rPr lang="tr-TR" dirty="0"/>
              <a:t> okumak yerine göz gezdirerek okuruz. </a:t>
            </a:r>
            <a:endParaRPr lang="tr-TR" dirty="0" smtClean="0"/>
          </a:p>
          <a:p>
            <a:pPr marL="0" indent="0">
              <a:buNone/>
            </a:pPr>
            <a:r>
              <a:rPr lang="tr-TR" dirty="0" smtClean="0"/>
              <a:t>Göz </a:t>
            </a:r>
            <a:r>
              <a:rPr lang="tr-TR" dirty="0"/>
              <a:t>gezdirerek okuma, normal okumadan 3 ya da 4 kez daha hızlıdır. </a:t>
            </a:r>
            <a:endParaRPr lang="tr-TR" dirty="0" smtClean="0"/>
          </a:p>
          <a:p>
            <a:pPr marL="0" indent="0">
              <a:buNone/>
            </a:pPr>
            <a:r>
              <a:rPr lang="tr-TR" dirty="0" smtClean="0"/>
              <a:t>Göz </a:t>
            </a:r>
            <a:r>
              <a:rPr lang="tr-TR" dirty="0"/>
              <a:t>gezdirerek okuma, araştırmalarda bir yazının ilginç yerlerini okumak için kullanılır. </a:t>
            </a:r>
            <a:endParaRPr lang="tr-TR" dirty="0" smtClean="0"/>
          </a:p>
          <a:p>
            <a:pPr marL="0" indent="0">
              <a:buNone/>
            </a:pPr>
            <a:r>
              <a:rPr lang="tr-TR" dirty="0" smtClean="0"/>
              <a:t>Göz </a:t>
            </a:r>
            <a:r>
              <a:rPr lang="tr-TR" dirty="0"/>
              <a:t>gezdirerek okuma farklı şekillerde yapılır. Kimi ilk ve son paragrafların baş taraflarını okur; kimileri de başlık, alt başlık ve görsellere bakarak okur. </a:t>
            </a:r>
            <a:endParaRPr lang="tr-TR" dirty="0" smtClean="0"/>
          </a:p>
          <a:p>
            <a:pPr marL="0" indent="0">
              <a:buNone/>
            </a:pPr>
            <a:r>
              <a:rPr lang="tr-TR" dirty="0" smtClean="0"/>
              <a:t>Bu </a:t>
            </a:r>
            <a:r>
              <a:rPr lang="tr-TR" dirty="0"/>
              <a:t>okuma tekniği, bir kitabı bütünüyle anlamak yerine, belli bir konuda araştırma yaparken kullanılır. </a:t>
            </a:r>
            <a:endParaRPr lang="tr-TR" dirty="0" smtClean="0"/>
          </a:p>
          <a:p>
            <a:pPr marL="0" indent="0">
              <a:buNone/>
            </a:pPr>
            <a:r>
              <a:rPr lang="tr-TR" dirty="0" smtClean="0"/>
              <a:t>Bu </a:t>
            </a:r>
            <a:r>
              <a:rPr lang="tr-TR" dirty="0"/>
              <a:t>tür okumalarda tarihlere, yerlere, isimlere, grafik, tablo ve bölümlere dikkat edilir.</a:t>
            </a:r>
          </a:p>
        </p:txBody>
      </p:sp>
    </p:spTree>
    <p:extLst>
      <p:ext uri="{BB962C8B-B14F-4D97-AF65-F5344CB8AC3E}">
        <p14:creationId xmlns:p14="http://schemas.microsoft.com/office/powerpoint/2010/main" val="171778248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7. </a:t>
            </a:r>
            <a:r>
              <a:rPr lang="tr-TR" dirty="0"/>
              <a:t>Tarayarak Okuma</a:t>
            </a:r>
            <a:br>
              <a:rPr lang="tr-TR" dirty="0"/>
            </a:br>
            <a:endParaRPr lang="tr-TR" dirty="0"/>
          </a:p>
        </p:txBody>
      </p:sp>
      <p:sp>
        <p:nvSpPr>
          <p:cNvPr id="3" name="İçerik Yer Tutucusu 2"/>
          <p:cNvSpPr>
            <a:spLocks noGrp="1"/>
          </p:cNvSpPr>
          <p:nvPr>
            <p:ph sz="quarter" idx="13"/>
          </p:nvPr>
        </p:nvSpPr>
        <p:spPr>
          <a:xfrm>
            <a:off x="913774" y="1442434"/>
            <a:ext cx="10363826" cy="5151549"/>
          </a:xfrm>
        </p:spPr>
        <p:txBody>
          <a:bodyPr>
            <a:noAutofit/>
          </a:bodyPr>
          <a:lstStyle/>
          <a:p>
            <a:r>
              <a:rPr lang="tr-TR" sz="2400" dirty="0"/>
              <a:t>Sayfadaki anahtar kelime, deyim ve kelime gruplarını esas alarak yapılan bir okumadır. </a:t>
            </a:r>
            <a:endParaRPr lang="tr-TR" sz="2400" dirty="0" smtClean="0"/>
          </a:p>
          <a:p>
            <a:r>
              <a:rPr lang="tr-TR" sz="2400" dirty="0" smtClean="0"/>
              <a:t>Telefon </a:t>
            </a:r>
            <a:r>
              <a:rPr lang="tr-TR" sz="2400" dirty="0"/>
              <a:t>rehberine ya da sözlüklere bakarken sık kullandığımız bir tekniktir. </a:t>
            </a:r>
            <a:endParaRPr lang="tr-TR" sz="2400" dirty="0" smtClean="0"/>
          </a:p>
          <a:p>
            <a:r>
              <a:rPr lang="tr-TR" sz="2400" dirty="0" smtClean="0"/>
              <a:t>Kafamızdaki </a:t>
            </a:r>
            <a:r>
              <a:rPr lang="tr-TR" sz="2400" dirty="0"/>
              <a:t>sorulara cevap aramak amacıyla metindeki anahtar kelimeleri ya da temel düşünceleri ararız. </a:t>
            </a:r>
            <a:endParaRPr lang="tr-TR" sz="2400" dirty="0" smtClean="0"/>
          </a:p>
          <a:p>
            <a:r>
              <a:rPr lang="tr-TR" sz="2400" dirty="0" smtClean="0"/>
              <a:t>Bazı </a:t>
            </a:r>
            <a:r>
              <a:rPr lang="tr-TR" sz="2400" dirty="0"/>
              <a:t>yazarlar, yazılarında bazı kelime ya da kelime gruplarını koyu, eğik, renkli ya da değişik stillerde yazarlar. </a:t>
            </a:r>
            <a:endParaRPr lang="tr-TR" sz="2400" dirty="0" smtClean="0"/>
          </a:p>
          <a:p>
            <a:r>
              <a:rPr lang="tr-TR" sz="2400" dirty="0" smtClean="0"/>
              <a:t>Bazı </a:t>
            </a:r>
            <a:r>
              <a:rPr lang="tr-TR" sz="2400" dirty="0"/>
              <a:t>yazarlar da sayfa kenarlarına sayfadaki </a:t>
            </a:r>
            <a:r>
              <a:rPr lang="tr-TR" sz="2400" dirty="0" smtClean="0"/>
              <a:t>yazının </a:t>
            </a:r>
            <a:r>
              <a:rPr lang="tr-TR" sz="2400" dirty="0"/>
              <a:t>ana düşüncesini yazarlar. </a:t>
            </a:r>
          </a:p>
        </p:txBody>
      </p:sp>
    </p:spTree>
    <p:extLst>
      <p:ext uri="{BB962C8B-B14F-4D97-AF65-F5344CB8AC3E}">
        <p14:creationId xmlns:p14="http://schemas.microsoft.com/office/powerpoint/2010/main" val="191041473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8. </a:t>
            </a:r>
            <a:r>
              <a:rPr lang="tr-TR" dirty="0"/>
              <a:t>özetleyerek okuma</a:t>
            </a:r>
            <a:br>
              <a:rPr lang="tr-TR" dirty="0"/>
            </a:br>
            <a:endParaRPr lang="tr-TR" dirty="0"/>
          </a:p>
        </p:txBody>
      </p:sp>
      <p:sp>
        <p:nvSpPr>
          <p:cNvPr id="3" name="İçerik Yer Tutucusu 2"/>
          <p:cNvSpPr>
            <a:spLocks noGrp="1"/>
          </p:cNvSpPr>
          <p:nvPr>
            <p:ph sz="quarter" idx="13"/>
          </p:nvPr>
        </p:nvSpPr>
        <p:spPr>
          <a:xfrm>
            <a:off x="437882" y="1519707"/>
            <a:ext cx="10839718" cy="5125791"/>
          </a:xfrm>
        </p:spPr>
        <p:txBody>
          <a:bodyPr>
            <a:normAutofit/>
          </a:bodyPr>
          <a:lstStyle/>
          <a:p>
            <a:r>
              <a:rPr lang="tr-TR" dirty="0"/>
              <a:t>Konunun ana hatlarının kavranmasını sağlamak amacıyla yapılan okuma türüdür. </a:t>
            </a:r>
            <a:endParaRPr lang="tr-TR" dirty="0" smtClean="0"/>
          </a:p>
          <a:p>
            <a:r>
              <a:rPr lang="tr-TR" dirty="0" smtClean="0"/>
              <a:t>Metni </a:t>
            </a:r>
            <a:r>
              <a:rPr lang="tr-TR" dirty="0"/>
              <a:t>okumaya başlamadan önce, tahtaya “Metinde geçen şahıs ve varlıklar kimlerdir?”, “Olaylar nerede ve ne zaman geçmektedir?” vb. sorular yazılır. </a:t>
            </a:r>
            <a:endParaRPr lang="tr-TR" dirty="0" smtClean="0"/>
          </a:p>
          <a:p>
            <a:r>
              <a:rPr lang="tr-TR" dirty="0" smtClean="0"/>
              <a:t>Öğrencilerden </a:t>
            </a:r>
            <a:r>
              <a:rPr lang="tr-TR" dirty="0"/>
              <a:t>metni dinlerken veya okurken bu soruların cevaplarını bulmaları istenir. </a:t>
            </a:r>
            <a:endParaRPr lang="tr-TR" dirty="0" smtClean="0"/>
          </a:p>
          <a:p>
            <a:r>
              <a:rPr lang="tr-TR" dirty="0" smtClean="0"/>
              <a:t>Okuma </a:t>
            </a:r>
            <a:r>
              <a:rPr lang="tr-TR" dirty="0"/>
              <a:t>süreci zaman zaman durarak öğrencilere </a:t>
            </a:r>
            <a:r>
              <a:rPr lang="tr-TR" dirty="0" smtClean="0"/>
              <a:t>okunan </a:t>
            </a:r>
            <a:r>
              <a:rPr lang="tr-TR" dirty="0"/>
              <a:t>bölümün özetini çıkarmaları için süre verilir. </a:t>
            </a:r>
            <a:endParaRPr lang="tr-TR" dirty="0" smtClean="0"/>
          </a:p>
          <a:p>
            <a:r>
              <a:rPr lang="tr-TR" dirty="0" smtClean="0"/>
              <a:t>Okuma </a:t>
            </a:r>
            <a:r>
              <a:rPr lang="tr-TR" dirty="0"/>
              <a:t>bittikten sonra, her bölümün özetini bir veya iki cümle ile yeniden ifade etmeleri ve bu cümleleri birleştirerek tek bir paragrafa </a:t>
            </a:r>
            <a:r>
              <a:rPr lang="tr-TR" dirty="0" smtClean="0"/>
              <a:t>dönüştürmeleri </a:t>
            </a:r>
            <a:r>
              <a:rPr lang="tr-TR" dirty="0"/>
              <a:t>istenir. </a:t>
            </a:r>
            <a:endParaRPr lang="tr-TR" dirty="0" smtClean="0"/>
          </a:p>
          <a:p>
            <a:r>
              <a:rPr lang="tr-TR" dirty="0" smtClean="0"/>
              <a:t>Metin </a:t>
            </a:r>
            <a:r>
              <a:rPr lang="tr-TR" dirty="0"/>
              <a:t>ikinci kez okunur ve öğrenciler gerekli düzeltmeleri yaparlar.” </a:t>
            </a:r>
          </a:p>
        </p:txBody>
      </p:sp>
    </p:spTree>
    <p:extLst>
      <p:ext uri="{BB962C8B-B14F-4D97-AF65-F5344CB8AC3E}">
        <p14:creationId xmlns:p14="http://schemas.microsoft.com/office/powerpoint/2010/main" val="395773261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9. </a:t>
            </a:r>
            <a:r>
              <a:rPr lang="tr-TR" dirty="0"/>
              <a:t>Tartışarak Okuma</a:t>
            </a:r>
            <a:br>
              <a:rPr lang="tr-TR" dirty="0"/>
            </a:br>
            <a:endParaRPr lang="tr-TR" dirty="0"/>
          </a:p>
        </p:txBody>
      </p:sp>
      <p:sp>
        <p:nvSpPr>
          <p:cNvPr id="3" name="İçerik Yer Tutucusu 2"/>
          <p:cNvSpPr>
            <a:spLocks noGrp="1"/>
          </p:cNvSpPr>
          <p:nvPr>
            <p:ph sz="quarter" idx="13"/>
          </p:nvPr>
        </p:nvSpPr>
        <p:spPr>
          <a:xfrm>
            <a:off x="913774" y="1506828"/>
            <a:ext cx="10363826" cy="4284371"/>
          </a:xfrm>
        </p:spPr>
        <p:txBody>
          <a:bodyPr>
            <a:normAutofit/>
          </a:bodyPr>
          <a:lstStyle/>
          <a:p>
            <a:r>
              <a:rPr lang="tr-TR" sz="3200" dirty="0"/>
              <a:t>Öğrencilerin metinde işlenen konuyla ilgili bilgi, duygu ve düşüncelerini başkalarıyla paylaşmalarını ve onların bilgi ve görüşlerinden yararlanarak farklı bakış açıları kazanmalarını sağlamak için yapılan okumadır. </a:t>
            </a:r>
          </a:p>
        </p:txBody>
      </p:sp>
    </p:spTree>
    <p:extLst>
      <p:ext uri="{BB962C8B-B14F-4D97-AF65-F5344CB8AC3E}">
        <p14:creationId xmlns:p14="http://schemas.microsoft.com/office/powerpoint/2010/main" val="348832758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10. </a:t>
            </a:r>
            <a:r>
              <a:rPr lang="tr-TR" dirty="0"/>
              <a:t>Not Alarak Okuma</a:t>
            </a:r>
            <a:br>
              <a:rPr lang="tr-TR" dirty="0"/>
            </a:br>
            <a:endParaRPr lang="tr-TR" dirty="0"/>
          </a:p>
        </p:txBody>
      </p:sp>
      <p:sp>
        <p:nvSpPr>
          <p:cNvPr id="3" name="İçerik Yer Tutucusu 2"/>
          <p:cNvSpPr>
            <a:spLocks noGrp="1"/>
          </p:cNvSpPr>
          <p:nvPr>
            <p:ph sz="quarter" idx="13"/>
          </p:nvPr>
        </p:nvSpPr>
        <p:spPr>
          <a:xfrm>
            <a:off x="913774" y="1442434"/>
            <a:ext cx="10363826" cy="4971245"/>
          </a:xfrm>
        </p:spPr>
        <p:txBody>
          <a:bodyPr>
            <a:noAutofit/>
          </a:bodyPr>
          <a:lstStyle/>
          <a:p>
            <a:r>
              <a:rPr lang="tr-TR" sz="2800" dirty="0"/>
              <a:t>Öğrencileri okuma sürecinde etkin kılmak, onların önemli bilgi, düşünce ve olayları hatırlamalarını sağlamaktır</a:t>
            </a:r>
            <a:r>
              <a:rPr lang="tr-TR" sz="2800" dirty="0" smtClean="0"/>
              <a:t>.</a:t>
            </a:r>
          </a:p>
          <a:p>
            <a:r>
              <a:rPr lang="tr-TR" sz="2800" dirty="0" smtClean="0"/>
              <a:t>öğretmen</a:t>
            </a:r>
            <a:r>
              <a:rPr lang="tr-TR" sz="2800" dirty="0"/>
              <a:t>, önemli cümleleri veya bölümleri ikinci kez okuyarak öğrencilerin dikkatini çeker. </a:t>
            </a:r>
            <a:endParaRPr lang="tr-TR" sz="2800" dirty="0" smtClean="0"/>
          </a:p>
          <a:p>
            <a:r>
              <a:rPr lang="tr-TR" sz="2800" dirty="0" smtClean="0"/>
              <a:t>Okuma </a:t>
            </a:r>
            <a:r>
              <a:rPr lang="tr-TR" sz="2800" dirty="0"/>
              <a:t>sonunda öğrencilerin aldıkları notlar değerlendirilir. </a:t>
            </a:r>
            <a:endParaRPr lang="tr-TR" sz="2800" dirty="0" smtClean="0"/>
          </a:p>
          <a:p>
            <a:r>
              <a:rPr lang="tr-TR" sz="2800" dirty="0" smtClean="0"/>
              <a:t>Sessiz </a:t>
            </a:r>
            <a:r>
              <a:rPr lang="tr-TR" sz="2800" dirty="0"/>
              <a:t>okuma sırasında öğrenciler, kartlara veya kağıtlara önemli gördükleri yerleri not </a:t>
            </a:r>
            <a:r>
              <a:rPr lang="tr-TR" sz="2800" dirty="0" smtClean="0"/>
              <a:t>ederler.</a:t>
            </a:r>
            <a:endParaRPr lang="tr-TR" sz="2800" dirty="0"/>
          </a:p>
        </p:txBody>
      </p:sp>
    </p:spTree>
    <p:extLst>
      <p:ext uri="{BB962C8B-B14F-4D97-AF65-F5344CB8AC3E}">
        <p14:creationId xmlns:p14="http://schemas.microsoft.com/office/powerpoint/2010/main" val="9558701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dirty="0"/>
          </a:p>
        </p:txBody>
      </p:sp>
      <p:sp>
        <p:nvSpPr>
          <p:cNvPr id="3" name="İçerik Yer Tutucusu 2"/>
          <p:cNvSpPr>
            <a:spLocks noGrp="1"/>
          </p:cNvSpPr>
          <p:nvPr>
            <p:ph sz="quarter" idx="13"/>
          </p:nvPr>
        </p:nvSpPr>
        <p:spPr/>
        <p:txBody>
          <a:bodyPr>
            <a:normAutofit/>
          </a:bodyPr>
          <a:lstStyle/>
          <a:p>
            <a:pPr marL="0" indent="0" algn="ctr">
              <a:buNone/>
            </a:pPr>
            <a:endParaRPr lang="tr-TR" sz="3600" dirty="0" smtClean="0"/>
          </a:p>
          <a:p>
            <a:pPr marL="0" indent="0" algn="ctr">
              <a:buNone/>
            </a:pPr>
            <a:r>
              <a:rPr lang="tr-TR" sz="3600" dirty="0" smtClean="0"/>
              <a:t>Kitap </a:t>
            </a:r>
            <a:r>
              <a:rPr lang="tr-TR" sz="3600" dirty="0"/>
              <a:t>okumayan bir insanın kitap okuyamayan bir insandan hiç bir üstünlüğü </a:t>
            </a:r>
            <a:r>
              <a:rPr lang="tr-TR" sz="3600" dirty="0" smtClean="0"/>
              <a:t>yoktur! </a:t>
            </a:r>
          </a:p>
          <a:p>
            <a:pPr marL="0" indent="0" algn="ctr">
              <a:buNone/>
            </a:pPr>
            <a:r>
              <a:rPr lang="tr-TR" sz="3600" dirty="0"/>
              <a:t>	</a:t>
            </a:r>
            <a:r>
              <a:rPr lang="tr-TR" sz="3600" dirty="0" smtClean="0"/>
              <a:t>					      (</a:t>
            </a:r>
            <a:r>
              <a:rPr lang="tr-TR" sz="3600" dirty="0"/>
              <a:t>Mark Twain</a:t>
            </a:r>
            <a:r>
              <a:rPr lang="tr-TR" sz="3600" dirty="0" smtClean="0"/>
              <a:t>)</a:t>
            </a:r>
            <a:endParaRPr lang="tr-TR" sz="3600" dirty="0"/>
          </a:p>
        </p:txBody>
      </p:sp>
      <p:pic>
        <p:nvPicPr>
          <p:cNvPr id="5" name="Picture 2" descr="okumak ile ilgili görsel sonucu"/>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497882" y="0"/>
            <a:ext cx="4759069" cy="316694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3206940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913775" y="618518"/>
            <a:ext cx="10364451" cy="759522"/>
          </a:xfrm>
        </p:spPr>
        <p:txBody>
          <a:bodyPr/>
          <a:lstStyle/>
          <a:p>
            <a:r>
              <a:rPr lang="tr-TR" dirty="0" smtClean="0"/>
              <a:t>11. </a:t>
            </a:r>
            <a:r>
              <a:rPr lang="tr-TR" dirty="0" smtClean="0"/>
              <a:t>İşaretleyerek </a:t>
            </a:r>
            <a:r>
              <a:rPr lang="tr-TR" dirty="0" smtClean="0"/>
              <a:t>Okuma</a:t>
            </a:r>
            <a:endParaRPr lang="tr-TR" dirty="0"/>
          </a:p>
        </p:txBody>
      </p:sp>
      <p:sp>
        <p:nvSpPr>
          <p:cNvPr id="3" name="İçerik Yer Tutucusu 2"/>
          <p:cNvSpPr>
            <a:spLocks noGrp="1"/>
          </p:cNvSpPr>
          <p:nvPr>
            <p:ph sz="quarter" idx="13"/>
          </p:nvPr>
        </p:nvSpPr>
        <p:spPr>
          <a:xfrm>
            <a:off x="270456" y="1184856"/>
            <a:ext cx="11007144" cy="4606343"/>
          </a:xfrm>
        </p:spPr>
        <p:txBody>
          <a:bodyPr>
            <a:noAutofit/>
          </a:bodyPr>
          <a:lstStyle/>
          <a:p>
            <a:r>
              <a:rPr lang="tr-TR" sz="2800" dirty="0"/>
              <a:t>Konuyu anlamaya yardımcı olacak anahtar kelime ve kavramlar ile önemli görülen yerlerin belirlenmesi amacıyla yapılan okumadır. </a:t>
            </a:r>
            <a:endParaRPr lang="tr-TR" sz="2800" dirty="0" smtClean="0"/>
          </a:p>
          <a:p>
            <a:r>
              <a:rPr lang="tr-TR" sz="2800" dirty="0" smtClean="0"/>
              <a:t>Not alma </a:t>
            </a:r>
            <a:r>
              <a:rPr lang="tr-TR" sz="2800" dirty="0"/>
              <a:t>yönteminden farklı olarak öğrenciler, önemli gördükleri yerleri metin üzerinde işaretler. </a:t>
            </a:r>
            <a:endParaRPr lang="tr-TR" sz="2800" dirty="0" smtClean="0"/>
          </a:p>
          <a:p>
            <a:r>
              <a:rPr lang="tr-TR" sz="2800" dirty="0" smtClean="0"/>
              <a:t>Bunun </a:t>
            </a:r>
            <a:r>
              <a:rPr lang="tr-TR" sz="2800" dirty="0"/>
              <a:t>için farklı </a:t>
            </a:r>
            <a:r>
              <a:rPr lang="tr-TR" sz="2800" dirty="0" smtClean="0"/>
              <a:t>renklerde </a:t>
            </a:r>
            <a:r>
              <a:rPr lang="tr-TR" sz="2800" dirty="0"/>
              <a:t>kalemler kullanılır. </a:t>
            </a:r>
            <a:endParaRPr lang="tr-TR" sz="2800" dirty="0" smtClean="0"/>
          </a:p>
          <a:p>
            <a:r>
              <a:rPr lang="tr-TR" sz="2800" dirty="0" smtClean="0"/>
              <a:t>Öğrenciler </a:t>
            </a:r>
            <a:r>
              <a:rPr lang="tr-TR" sz="2800" dirty="0"/>
              <a:t>altını çizdikleri veya çeşitli işaretlerle belirledikleri bölümleri kendi cümleleriyle ifade ederek anlamlı bir metin oluştururlar. Böylece, metin ana hatlarıyla kavranmış </a:t>
            </a:r>
            <a:r>
              <a:rPr lang="tr-TR" sz="2800" dirty="0" smtClean="0"/>
              <a:t>olur.</a:t>
            </a:r>
            <a:endParaRPr lang="tr-TR" sz="2800" dirty="0"/>
          </a:p>
        </p:txBody>
      </p:sp>
    </p:spTree>
    <p:extLst>
      <p:ext uri="{BB962C8B-B14F-4D97-AF65-F5344CB8AC3E}">
        <p14:creationId xmlns:p14="http://schemas.microsoft.com/office/powerpoint/2010/main" val="426862742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12. </a:t>
            </a:r>
            <a:r>
              <a:rPr lang="tr-TR" dirty="0"/>
              <a:t>Tahmin Ederek </a:t>
            </a:r>
            <a:r>
              <a:rPr lang="tr-TR" dirty="0" smtClean="0"/>
              <a:t>Okuma</a:t>
            </a:r>
            <a:endParaRPr lang="tr-TR" dirty="0"/>
          </a:p>
        </p:txBody>
      </p:sp>
      <p:sp>
        <p:nvSpPr>
          <p:cNvPr id="3" name="İçerik Yer Tutucusu 2"/>
          <p:cNvSpPr>
            <a:spLocks noGrp="1"/>
          </p:cNvSpPr>
          <p:nvPr>
            <p:ph sz="quarter" idx="13"/>
          </p:nvPr>
        </p:nvSpPr>
        <p:spPr>
          <a:xfrm>
            <a:off x="682580" y="1648496"/>
            <a:ext cx="10595020" cy="4765183"/>
          </a:xfrm>
        </p:spPr>
        <p:txBody>
          <a:bodyPr/>
          <a:lstStyle/>
          <a:p>
            <a:pPr marL="0" indent="0">
              <a:buNone/>
            </a:pPr>
            <a:r>
              <a:rPr lang="tr-TR" b="1" dirty="0"/>
              <a:t>Çeşitli yollarla yapılabilir</a:t>
            </a:r>
            <a:r>
              <a:rPr lang="tr-TR" b="1" dirty="0" smtClean="0"/>
              <a:t>:</a:t>
            </a:r>
            <a:endParaRPr lang="tr-TR" b="1" dirty="0"/>
          </a:p>
          <a:p>
            <a:pPr marL="0" indent="0">
              <a:buNone/>
            </a:pPr>
            <a:r>
              <a:rPr lang="tr-TR" dirty="0"/>
              <a:t>a</a:t>
            </a:r>
            <a:r>
              <a:rPr lang="tr-TR" dirty="0" smtClean="0"/>
              <a:t>) </a:t>
            </a:r>
            <a:r>
              <a:rPr lang="tr-TR" dirty="0"/>
              <a:t>Okuma süreci kesintiye uğratılır: iki kısımlı günlük</a:t>
            </a:r>
          </a:p>
          <a:p>
            <a:pPr marL="0" indent="0">
              <a:buNone/>
            </a:pPr>
            <a:r>
              <a:rPr lang="tr-TR" dirty="0"/>
              <a:t>b) öğretmen metni sesli okur. Öğrencilerde merak uyandıran ifadeler ve bunlarla ilgili sorular tahtaya yazılır. metnin devamında soruların cevapları bulundukça üstleri çizilir.</a:t>
            </a:r>
          </a:p>
          <a:p>
            <a:pPr marL="0" indent="0">
              <a:buNone/>
            </a:pPr>
            <a:r>
              <a:rPr lang="tr-TR" dirty="0"/>
              <a:t>c) öğretmen, öğrencilerden metni okumaya başlamadan önce, metnin başlığı ve görsel unsurlardan hareketle metnin içeriğine yönelik tahminlerde bulunmalarını ister. Sesli okuma sırasında duraklamalar yaparak “Sizce bundan sonra ne olabilir?”, “Metnin </a:t>
            </a:r>
            <a:r>
              <a:rPr lang="tr-TR" dirty="0" smtClean="0"/>
              <a:t>devamında </a:t>
            </a:r>
            <a:r>
              <a:rPr lang="tr-TR" dirty="0"/>
              <a:t>olayların tahmin ettiğiniz gibi </a:t>
            </a:r>
            <a:r>
              <a:rPr lang="tr-TR" dirty="0" smtClean="0"/>
              <a:t>gelişmesinin </a:t>
            </a:r>
            <a:r>
              <a:rPr lang="tr-TR" dirty="0"/>
              <a:t>sebebi nedir?” gibi sorularla öğrencinin dikkatini metne </a:t>
            </a:r>
            <a:r>
              <a:rPr lang="tr-TR" dirty="0" smtClean="0"/>
              <a:t>yoğunlaştırır.</a:t>
            </a:r>
            <a:endParaRPr lang="tr-TR" dirty="0"/>
          </a:p>
        </p:txBody>
      </p:sp>
    </p:spTree>
    <p:extLst>
      <p:ext uri="{BB962C8B-B14F-4D97-AF65-F5344CB8AC3E}">
        <p14:creationId xmlns:p14="http://schemas.microsoft.com/office/powerpoint/2010/main" val="170086709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13. </a:t>
            </a:r>
            <a:r>
              <a:rPr lang="tr-TR" dirty="0"/>
              <a:t>Grup Olarak </a:t>
            </a:r>
            <a:r>
              <a:rPr lang="tr-TR" dirty="0" smtClean="0"/>
              <a:t>Okuma</a:t>
            </a:r>
            <a:endParaRPr lang="tr-TR" dirty="0"/>
          </a:p>
        </p:txBody>
      </p:sp>
      <p:sp>
        <p:nvSpPr>
          <p:cNvPr id="3" name="İçerik Yer Tutucusu 2"/>
          <p:cNvSpPr>
            <a:spLocks noGrp="1"/>
          </p:cNvSpPr>
          <p:nvPr>
            <p:ph sz="quarter" idx="13"/>
          </p:nvPr>
        </p:nvSpPr>
        <p:spPr>
          <a:xfrm>
            <a:off x="604681" y="1648497"/>
            <a:ext cx="10363826" cy="5087154"/>
          </a:xfrm>
        </p:spPr>
        <p:txBody>
          <a:bodyPr>
            <a:normAutofit/>
          </a:bodyPr>
          <a:lstStyle/>
          <a:p>
            <a:r>
              <a:rPr lang="tr-TR" dirty="0"/>
              <a:t>Öğrencilerin okudukları metinle ilgili farklı görüşleri değerlendirmelerini ve grup çalışmasında görev alarak sorumluluk bilincine sahip olmalarını sağlamak amacıyla yapılan okuma türüdür. </a:t>
            </a:r>
            <a:endParaRPr lang="tr-TR" dirty="0" smtClean="0"/>
          </a:p>
          <a:p>
            <a:r>
              <a:rPr lang="tr-TR" dirty="0" smtClean="0"/>
              <a:t>Öğrenciler </a:t>
            </a:r>
            <a:r>
              <a:rPr lang="tr-TR" dirty="0"/>
              <a:t>gruplara ayrılarak kendi seçtikleri bir kitabı veya metni okurlar. </a:t>
            </a:r>
            <a:endParaRPr lang="tr-TR" dirty="0" smtClean="0"/>
          </a:p>
          <a:p>
            <a:r>
              <a:rPr lang="tr-TR" dirty="0" smtClean="0"/>
              <a:t>Grup </a:t>
            </a:r>
            <a:r>
              <a:rPr lang="tr-TR" dirty="0"/>
              <a:t>içinde her öğrenci bir görev alır (Başkan, okuma sürecinde oturumu yönetir. Sözcü, okuma sonrasında grubun görüşlerini diğer gruplara aktarır. Yazıcı, okuma sonrasında anlaşılanları ortak bir metne dönüştürür. Resimleyici, anlaşılanları resimler.) </a:t>
            </a:r>
            <a:endParaRPr lang="tr-TR" dirty="0" smtClean="0"/>
          </a:p>
          <a:p>
            <a:r>
              <a:rPr lang="tr-TR" dirty="0" smtClean="0"/>
              <a:t>grup </a:t>
            </a:r>
            <a:r>
              <a:rPr lang="tr-TR" dirty="0"/>
              <a:t>üyeleri, okudukları kitap veya metinle ilgili görüş alış verişinde bulunurlar. </a:t>
            </a:r>
            <a:endParaRPr lang="tr-TR" dirty="0" smtClean="0"/>
          </a:p>
          <a:p>
            <a:r>
              <a:rPr lang="tr-TR" dirty="0" smtClean="0"/>
              <a:t>Hazırlanan </a:t>
            </a:r>
            <a:r>
              <a:rPr lang="tr-TR" dirty="0"/>
              <a:t>açık uçlu sorular etrafında tartışılarak metnin kavranması sağlanır. </a:t>
            </a:r>
            <a:endParaRPr lang="tr-TR" dirty="0" smtClean="0"/>
          </a:p>
          <a:p>
            <a:r>
              <a:rPr lang="tr-TR" dirty="0" smtClean="0"/>
              <a:t>grup</a:t>
            </a:r>
            <a:r>
              <a:rPr lang="tr-TR" dirty="0"/>
              <a:t>, görüşlerini ve resimlerini diğer gruplarla paylaşır.</a:t>
            </a:r>
          </a:p>
        </p:txBody>
      </p:sp>
    </p:spTree>
    <p:extLst>
      <p:ext uri="{BB962C8B-B14F-4D97-AF65-F5344CB8AC3E}">
        <p14:creationId xmlns:p14="http://schemas.microsoft.com/office/powerpoint/2010/main" val="92861333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14. </a:t>
            </a:r>
            <a:r>
              <a:rPr lang="tr-TR" dirty="0"/>
              <a:t>soru sorarak </a:t>
            </a:r>
            <a:r>
              <a:rPr lang="tr-TR" dirty="0" smtClean="0"/>
              <a:t>Okuma</a:t>
            </a:r>
            <a:endParaRPr lang="tr-TR" dirty="0"/>
          </a:p>
        </p:txBody>
      </p:sp>
      <p:sp>
        <p:nvSpPr>
          <p:cNvPr id="3" name="İçerik Yer Tutucusu 2"/>
          <p:cNvSpPr>
            <a:spLocks noGrp="1"/>
          </p:cNvSpPr>
          <p:nvPr>
            <p:ph sz="quarter" idx="13"/>
          </p:nvPr>
        </p:nvSpPr>
        <p:spPr>
          <a:xfrm>
            <a:off x="913774" y="1648496"/>
            <a:ext cx="10363826" cy="4765183"/>
          </a:xfrm>
        </p:spPr>
        <p:txBody>
          <a:bodyPr>
            <a:normAutofit lnSpcReduction="10000"/>
          </a:bodyPr>
          <a:lstStyle/>
          <a:p>
            <a:pPr marL="0" indent="0">
              <a:buNone/>
            </a:pPr>
            <a:r>
              <a:rPr lang="tr-TR" sz="2400" dirty="0"/>
              <a:t>Okuma öncesinde ve sürecinde öğrencilere sorular hazırlatılarak metin üzerinde düşünmelerini ve metni anlamalarını sağlamaktır. </a:t>
            </a:r>
            <a:endParaRPr lang="tr-TR" sz="2400" dirty="0" smtClean="0"/>
          </a:p>
          <a:p>
            <a:pPr marL="0" indent="0">
              <a:buNone/>
            </a:pPr>
            <a:r>
              <a:rPr lang="tr-TR" sz="2400" b="1" u="sng" dirty="0" smtClean="0"/>
              <a:t>Bu </a:t>
            </a:r>
            <a:r>
              <a:rPr lang="tr-TR" sz="2400" b="1" u="sng" dirty="0"/>
              <a:t>yöntemin uygulanması iki şekilde gerçekleşir:</a:t>
            </a:r>
          </a:p>
          <a:p>
            <a:pPr marL="0" indent="0">
              <a:buNone/>
            </a:pPr>
            <a:r>
              <a:rPr lang="tr-TR" sz="2400" dirty="0"/>
              <a:t>a) metin sesli veya sessiz okunduktan sonra öğrenciler, okuma sürecinde zihinlerinde oluşan soruları yazarlar. Gruplara ayrılarak bu sorulara cevap ararlar. Her gruptan ya da sınıftan bir öğrenci, bir arkadaşına soru sorar.</a:t>
            </a:r>
          </a:p>
          <a:p>
            <a:pPr marL="0" indent="0">
              <a:buNone/>
            </a:pPr>
            <a:r>
              <a:rPr lang="tr-TR" sz="2400" dirty="0"/>
              <a:t>b)öğrenciler metni okumadan önce ve okuma sırasında, metnin başlığı ve görsel unsurlarıyla ilgili zihinlerinde oluşan soruları tahtaya yazarlar. Cevaplandırılan soruların üstleri </a:t>
            </a:r>
            <a:r>
              <a:rPr lang="tr-TR" sz="2400" dirty="0" smtClean="0"/>
              <a:t>çizilir</a:t>
            </a:r>
            <a:r>
              <a:rPr lang="tr-TR" dirty="0"/>
              <a:t>.</a:t>
            </a:r>
          </a:p>
        </p:txBody>
      </p:sp>
    </p:spTree>
    <p:extLst>
      <p:ext uri="{BB962C8B-B14F-4D97-AF65-F5344CB8AC3E}">
        <p14:creationId xmlns:p14="http://schemas.microsoft.com/office/powerpoint/2010/main" val="275926260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15. </a:t>
            </a:r>
            <a:r>
              <a:rPr lang="tr-TR" dirty="0"/>
              <a:t>Söz Korosu</a:t>
            </a:r>
          </a:p>
        </p:txBody>
      </p:sp>
      <p:sp>
        <p:nvSpPr>
          <p:cNvPr id="3" name="İçerik Yer Tutucusu 2"/>
          <p:cNvSpPr>
            <a:spLocks noGrp="1"/>
          </p:cNvSpPr>
          <p:nvPr>
            <p:ph sz="quarter" idx="13"/>
          </p:nvPr>
        </p:nvSpPr>
        <p:spPr>
          <a:xfrm>
            <a:off x="913774" y="1841680"/>
            <a:ext cx="10363826" cy="3949520"/>
          </a:xfrm>
        </p:spPr>
        <p:txBody>
          <a:bodyPr>
            <a:normAutofit/>
          </a:bodyPr>
          <a:lstStyle/>
          <a:p>
            <a:r>
              <a:rPr lang="tr-TR" sz="3600" dirty="0"/>
              <a:t>Bir şiir veya düz yazı bölümlere ayrılarak bir grup öğrenci tarafından birlikte okunur</a:t>
            </a:r>
            <a:r>
              <a:rPr lang="tr-TR" sz="3600" dirty="0" smtClean="0"/>
              <a:t>.</a:t>
            </a:r>
            <a:endParaRPr lang="tr-TR" sz="3600" dirty="0"/>
          </a:p>
        </p:txBody>
      </p:sp>
    </p:spTree>
    <p:extLst>
      <p:ext uri="{BB962C8B-B14F-4D97-AF65-F5344CB8AC3E}">
        <p14:creationId xmlns:p14="http://schemas.microsoft.com/office/powerpoint/2010/main" val="384737479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16. </a:t>
            </a:r>
            <a:r>
              <a:rPr lang="tr-TR" dirty="0"/>
              <a:t>Okuma </a:t>
            </a:r>
            <a:r>
              <a:rPr lang="tr-TR" dirty="0" smtClean="0"/>
              <a:t>Tiyatrosu</a:t>
            </a:r>
            <a:endParaRPr lang="tr-TR" dirty="0"/>
          </a:p>
        </p:txBody>
      </p:sp>
      <p:sp>
        <p:nvSpPr>
          <p:cNvPr id="3" name="İçerik Yer Tutucusu 2"/>
          <p:cNvSpPr>
            <a:spLocks noGrp="1"/>
          </p:cNvSpPr>
          <p:nvPr>
            <p:ph sz="quarter" idx="13"/>
          </p:nvPr>
        </p:nvSpPr>
        <p:spPr>
          <a:xfrm>
            <a:off x="913774" y="1867438"/>
            <a:ext cx="10363826" cy="3923762"/>
          </a:xfrm>
        </p:spPr>
        <p:txBody>
          <a:bodyPr/>
          <a:lstStyle/>
          <a:p>
            <a:r>
              <a:rPr lang="tr-TR" dirty="0"/>
              <a:t>öğrencilerin metnin yapısını, dilini ve metinde yer alan şahıs ve varlık kadrosunun özelliklerini anlamalarını sağlamak amacıyla yapılan okuma </a:t>
            </a:r>
            <a:r>
              <a:rPr lang="tr-TR" dirty="0" smtClean="0"/>
              <a:t>türüdür.</a:t>
            </a:r>
          </a:p>
          <a:p>
            <a:r>
              <a:rPr lang="tr-TR" dirty="0" smtClean="0"/>
              <a:t>her </a:t>
            </a:r>
            <a:r>
              <a:rPr lang="tr-TR" dirty="0"/>
              <a:t>öğrenci okuyacağı bölüme hazırlanır</a:t>
            </a:r>
            <a:r>
              <a:rPr lang="tr-TR" dirty="0" smtClean="0"/>
              <a:t>.</a:t>
            </a:r>
            <a:endParaRPr lang="tr-TR" dirty="0"/>
          </a:p>
        </p:txBody>
      </p:sp>
    </p:spTree>
    <p:extLst>
      <p:ext uri="{BB962C8B-B14F-4D97-AF65-F5344CB8AC3E}">
        <p14:creationId xmlns:p14="http://schemas.microsoft.com/office/powerpoint/2010/main" val="113192860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17. Ezberleme</a:t>
            </a:r>
            <a:endParaRPr lang="tr-TR" dirty="0"/>
          </a:p>
        </p:txBody>
      </p:sp>
      <p:sp>
        <p:nvSpPr>
          <p:cNvPr id="3" name="İçerik Yer Tutucusu 2"/>
          <p:cNvSpPr>
            <a:spLocks noGrp="1"/>
          </p:cNvSpPr>
          <p:nvPr>
            <p:ph sz="quarter" idx="13"/>
          </p:nvPr>
        </p:nvSpPr>
        <p:spPr>
          <a:xfrm>
            <a:off x="913774" y="1803042"/>
            <a:ext cx="10363826" cy="3988157"/>
          </a:xfrm>
        </p:spPr>
        <p:txBody>
          <a:bodyPr/>
          <a:lstStyle/>
          <a:p>
            <a:pPr marL="0" indent="0">
              <a:buNone/>
            </a:pPr>
            <a:r>
              <a:rPr lang="tr-TR" dirty="0"/>
              <a:t>Öğrencilerin seviyelerine, ilgi ve ihtiyaçlarına yönelik olarak belirlenen metinler (şiirler, kısa düz yazılar, güzel sözler vb.), belirli bir süre içinde öğrenciler tarafından ezberlenir</a:t>
            </a:r>
            <a:r>
              <a:rPr lang="tr-TR" dirty="0" smtClean="0"/>
              <a:t>. </a:t>
            </a:r>
            <a:r>
              <a:rPr lang="tr-TR" dirty="0"/>
              <a:t>Bilgileri unutmamak için:</a:t>
            </a:r>
          </a:p>
          <a:p>
            <a:pPr marL="0" indent="0">
              <a:buNone/>
            </a:pPr>
            <a:r>
              <a:rPr lang="tr-TR" dirty="0"/>
              <a:t>a) dinlediğiniz konuyu </a:t>
            </a:r>
            <a:r>
              <a:rPr lang="tr-TR" dirty="0" err="1"/>
              <a:t>hikayeleştirin</a:t>
            </a:r>
            <a:r>
              <a:rPr lang="tr-TR" dirty="0"/>
              <a:t>.</a:t>
            </a:r>
          </a:p>
          <a:p>
            <a:pPr marL="0" indent="0">
              <a:buNone/>
            </a:pPr>
            <a:r>
              <a:rPr lang="tr-TR" dirty="0"/>
              <a:t>b) konuyla ilgili şarkı oluşturun.</a:t>
            </a:r>
          </a:p>
          <a:p>
            <a:pPr marL="0" indent="0">
              <a:buNone/>
            </a:pPr>
            <a:r>
              <a:rPr lang="tr-TR" dirty="0"/>
              <a:t>c) İsim ya da sima hatırlamak için kişileri bir şeylere benzetin.</a:t>
            </a:r>
          </a:p>
          <a:p>
            <a:pPr marL="0" indent="0">
              <a:buNone/>
            </a:pPr>
            <a:r>
              <a:rPr lang="tr-TR" dirty="0"/>
              <a:t>d) Kıyaslama yapın</a:t>
            </a:r>
            <a:r>
              <a:rPr lang="tr-TR" dirty="0" smtClean="0"/>
              <a:t>.</a:t>
            </a:r>
            <a:endParaRPr lang="tr-TR" dirty="0"/>
          </a:p>
          <a:p>
            <a:pPr marL="0" indent="0">
              <a:buNone/>
            </a:pPr>
            <a:r>
              <a:rPr lang="tr-TR" dirty="0"/>
              <a:t>e) Öğrendiğiniz bir konuyu öğretebileceğiniz birini bulun ve ona </a:t>
            </a:r>
            <a:r>
              <a:rPr lang="tr-TR" dirty="0" smtClean="0"/>
              <a:t>anlatın.</a:t>
            </a:r>
            <a:endParaRPr lang="tr-TR" dirty="0"/>
          </a:p>
        </p:txBody>
      </p:sp>
    </p:spTree>
    <p:extLst>
      <p:ext uri="{BB962C8B-B14F-4D97-AF65-F5344CB8AC3E}">
        <p14:creationId xmlns:p14="http://schemas.microsoft.com/office/powerpoint/2010/main" val="251840868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sz="4400" dirty="0" smtClean="0"/>
              <a:t>18. </a:t>
            </a:r>
            <a:r>
              <a:rPr lang="tr-TR" sz="4400" dirty="0" err="1"/>
              <a:t>Metinlerarası</a:t>
            </a:r>
            <a:r>
              <a:rPr lang="tr-TR" sz="4400" dirty="0"/>
              <a:t> </a:t>
            </a:r>
            <a:r>
              <a:rPr lang="tr-TR" sz="4400" dirty="0" smtClean="0"/>
              <a:t>Okuma</a:t>
            </a:r>
            <a:endParaRPr lang="tr-TR" sz="4400" dirty="0"/>
          </a:p>
        </p:txBody>
      </p:sp>
      <p:sp>
        <p:nvSpPr>
          <p:cNvPr id="3" name="İçerik Yer Tutucusu 2"/>
          <p:cNvSpPr>
            <a:spLocks noGrp="1"/>
          </p:cNvSpPr>
          <p:nvPr>
            <p:ph sz="quarter" idx="13"/>
          </p:nvPr>
        </p:nvSpPr>
        <p:spPr>
          <a:xfrm>
            <a:off x="913774" y="1751528"/>
            <a:ext cx="10363826" cy="4039672"/>
          </a:xfrm>
        </p:spPr>
        <p:txBody>
          <a:bodyPr>
            <a:normAutofit/>
          </a:bodyPr>
          <a:lstStyle/>
          <a:p>
            <a:r>
              <a:rPr lang="tr-TR" sz="3200" dirty="0"/>
              <a:t>Metin okunduktan sonra öğrencilere, daha önce okudukları diğer metinlerle ne gibi benzerliklerin olduğu sorulur. </a:t>
            </a:r>
            <a:endParaRPr lang="tr-TR" sz="3200" dirty="0" smtClean="0"/>
          </a:p>
          <a:p>
            <a:r>
              <a:rPr lang="tr-TR" sz="3200" dirty="0" smtClean="0"/>
              <a:t>Metinler </a:t>
            </a:r>
            <a:r>
              <a:rPr lang="tr-TR" sz="3200" dirty="0"/>
              <a:t>arasında yer, zaman, şahıs ve varlık kadrosu, konu, düşünce ve olay bakımından ilişki kurmaları istenir.</a:t>
            </a:r>
          </a:p>
        </p:txBody>
      </p:sp>
    </p:spTree>
    <p:extLst>
      <p:ext uri="{BB962C8B-B14F-4D97-AF65-F5344CB8AC3E}">
        <p14:creationId xmlns:p14="http://schemas.microsoft.com/office/powerpoint/2010/main" val="383240159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Okuma Metinlerinde Bulunması Gereken Özellikler</a:t>
            </a:r>
            <a:r>
              <a:rPr lang="tr-TR" dirty="0" smtClean="0"/>
              <a:t>:</a:t>
            </a:r>
            <a:endParaRPr lang="tr-TR" dirty="0"/>
          </a:p>
        </p:txBody>
      </p:sp>
      <p:sp>
        <p:nvSpPr>
          <p:cNvPr id="3" name="İçerik Yer Tutucusu 2"/>
          <p:cNvSpPr>
            <a:spLocks noGrp="1"/>
          </p:cNvSpPr>
          <p:nvPr>
            <p:ph sz="quarter" idx="13"/>
          </p:nvPr>
        </p:nvSpPr>
        <p:spPr>
          <a:xfrm>
            <a:off x="913774" y="1918952"/>
            <a:ext cx="10363826" cy="3872247"/>
          </a:xfrm>
        </p:spPr>
        <p:txBody>
          <a:bodyPr>
            <a:normAutofit fontScale="92500" lnSpcReduction="20000"/>
          </a:bodyPr>
          <a:lstStyle/>
          <a:p>
            <a:pPr lvl="0"/>
            <a:r>
              <a:rPr lang="tr-TR" dirty="0"/>
              <a:t>Metinler kitapların yanı sıra, ansiklopedi, ansiklopedik sözlük ve süreli yayınlardan da seçilmeli, ayrıca öğrencileri söz konusu kaynaklara yönlendirici nitelikte olmalıdır</a:t>
            </a:r>
            <a:r>
              <a:rPr lang="tr-TR" dirty="0" smtClean="0"/>
              <a:t>.</a:t>
            </a:r>
            <a:endParaRPr lang="tr-TR" dirty="0"/>
          </a:p>
          <a:p>
            <a:pPr lvl="0"/>
            <a:r>
              <a:rPr lang="tr-TR" dirty="0"/>
              <a:t>metinler; dil, anlatım ve içerik açısından türünün en güzel örneklerinden </a:t>
            </a:r>
            <a:r>
              <a:rPr lang="tr-TR" dirty="0" smtClean="0"/>
              <a:t>seçilmelidir.</a:t>
            </a:r>
            <a:endParaRPr lang="tr-TR" dirty="0"/>
          </a:p>
          <a:p>
            <a:pPr lvl="0"/>
            <a:r>
              <a:rPr lang="tr-TR" dirty="0"/>
              <a:t>dünya edebiyatından seçilen metinlerin çevirilerinde, Türkçenin doğru, güzel ve etkili kullanılmış olmasına özen gösterilmelidir</a:t>
            </a:r>
            <a:r>
              <a:rPr lang="tr-TR" dirty="0" smtClean="0"/>
              <a:t>.</a:t>
            </a:r>
            <a:endParaRPr lang="tr-TR" dirty="0"/>
          </a:p>
          <a:p>
            <a:pPr lvl="0"/>
            <a:r>
              <a:rPr lang="tr-TR" dirty="0"/>
              <a:t>metinler, öğrenciye okuma sevgisi ve alışkanlığı kazandıracak nitelikte olmalıdır</a:t>
            </a:r>
            <a:r>
              <a:rPr lang="tr-TR" dirty="0" smtClean="0"/>
              <a:t>.</a:t>
            </a:r>
            <a:endParaRPr lang="tr-TR" dirty="0"/>
          </a:p>
          <a:p>
            <a:pPr lvl="0"/>
            <a:r>
              <a:rPr lang="tr-TR" dirty="0"/>
              <a:t>metinler, içeriğe uygun çeşitli görsel materyallerle (fotoğraf, resim, afiş, grafik, karikatür</a:t>
            </a:r>
            <a:r>
              <a:rPr lang="tr-TR" dirty="0" smtClean="0"/>
              <a:t>, çizgi </a:t>
            </a:r>
            <a:r>
              <a:rPr lang="tr-TR" dirty="0"/>
              <a:t>film kahramanları vb.) desteklenmiş olmalıdır.</a:t>
            </a:r>
          </a:p>
          <a:p>
            <a:r>
              <a:rPr lang="tr-TR" dirty="0"/>
              <a:t>Romandan, tiyatro metninden, biyografik ve </a:t>
            </a:r>
            <a:r>
              <a:rPr lang="tr-TR" dirty="0" smtClean="0"/>
              <a:t>otobiyografik eserlerden </a:t>
            </a:r>
            <a:r>
              <a:rPr lang="tr-TR" dirty="0"/>
              <a:t>alınan bölüm kendi içinde bütünlük taşımalıdır</a:t>
            </a:r>
            <a:r>
              <a:rPr lang="tr-TR" dirty="0" smtClean="0"/>
              <a:t>.</a:t>
            </a:r>
            <a:endParaRPr lang="tr-TR" dirty="0"/>
          </a:p>
        </p:txBody>
      </p:sp>
    </p:spTree>
    <p:extLst>
      <p:ext uri="{BB962C8B-B14F-4D97-AF65-F5344CB8AC3E}">
        <p14:creationId xmlns:p14="http://schemas.microsoft.com/office/powerpoint/2010/main" val="328420638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19. </a:t>
            </a:r>
            <a:r>
              <a:rPr lang="tr-TR" dirty="0"/>
              <a:t>Eleştirel </a:t>
            </a:r>
            <a:r>
              <a:rPr lang="tr-TR" dirty="0" smtClean="0"/>
              <a:t>Okuma</a:t>
            </a:r>
            <a:endParaRPr lang="tr-TR" dirty="0"/>
          </a:p>
        </p:txBody>
      </p:sp>
      <p:sp>
        <p:nvSpPr>
          <p:cNvPr id="3" name="İçerik Yer Tutucusu 2"/>
          <p:cNvSpPr>
            <a:spLocks noGrp="1"/>
          </p:cNvSpPr>
          <p:nvPr>
            <p:ph sz="quarter" idx="13"/>
          </p:nvPr>
        </p:nvSpPr>
        <p:spPr>
          <a:xfrm>
            <a:off x="450761" y="1622738"/>
            <a:ext cx="10826839" cy="4919730"/>
          </a:xfrm>
        </p:spPr>
        <p:txBody>
          <a:bodyPr>
            <a:normAutofit/>
          </a:bodyPr>
          <a:lstStyle/>
          <a:p>
            <a:r>
              <a:rPr lang="tr-TR" dirty="0"/>
              <a:t>Okumada amaç, okunulanı anlamaktır. </a:t>
            </a:r>
            <a:endParaRPr lang="tr-TR" dirty="0" smtClean="0"/>
          </a:p>
          <a:p>
            <a:r>
              <a:rPr lang="tr-TR" dirty="0" smtClean="0"/>
              <a:t>Fakat </a:t>
            </a:r>
            <a:r>
              <a:rPr lang="tr-TR" dirty="0"/>
              <a:t>sadece anlamış olmak da yetmemektedir. </a:t>
            </a:r>
            <a:endParaRPr lang="tr-TR" dirty="0" smtClean="0"/>
          </a:p>
          <a:p>
            <a:r>
              <a:rPr lang="tr-TR" dirty="0" smtClean="0"/>
              <a:t>Okuyucu</a:t>
            </a:r>
            <a:r>
              <a:rPr lang="tr-TR" dirty="0"/>
              <a:t>, okuduğunu anladıktan sonra, onu bir değerlendirmeye tabi </a:t>
            </a:r>
            <a:r>
              <a:rPr lang="tr-TR" dirty="0" smtClean="0"/>
              <a:t>tutabilmelidir</a:t>
            </a:r>
            <a:r>
              <a:rPr lang="tr-TR" dirty="0"/>
              <a:t>. Okuduğunu yorumlayabilmeli, eleştirebilmelidir. </a:t>
            </a:r>
            <a:endParaRPr lang="tr-TR" dirty="0" smtClean="0"/>
          </a:p>
          <a:p>
            <a:r>
              <a:rPr lang="tr-TR" dirty="0" smtClean="0"/>
              <a:t>Eğer </a:t>
            </a:r>
            <a:r>
              <a:rPr lang="tr-TR" dirty="0"/>
              <a:t>okuyucu, okuduğunun doğruluğunu, gerçekliğini, </a:t>
            </a:r>
            <a:r>
              <a:rPr lang="tr-TR" dirty="0" err="1"/>
              <a:t>mantıklılığını</a:t>
            </a:r>
            <a:r>
              <a:rPr lang="tr-TR" dirty="0"/>
              <a:t>, </a:t>
            </a:r>
            <a:r>
              <a:rPr lang="tr-TR" dirty="0" smtClean="0"/>
              <a:t>güvenirliğini kontrol </a:t>
            </a:r>
            <a:r>
              <a:rPr lang="tr-TR" dirty="0"/>
              <a:t>ediyorsa okuduğunu eleştirebiliyor demektir. </a:t>
            </a:r>
            <a:endParaRPr lang="tr-TR" dirty="0" smtClean="0"/>
          </a:p>
          <a:p>
            <a:r>
              <a:rPr lang="tr-TR" dirty="0" smtClean="0"/>
              <a:t>Yine </a:t>
            </a:r>
            <a:r>
              <a:rPr lang="tr-TR" dirty="0"/>
              <a:t>okuyucu, metinde birbiri ile </a:t>
            </a:r>
            <a:r>
              <a:rPr lang="tr-TR" dirty="0" smtClean="0"/>
              <a:t>çelişen </a:t>
            </a:r>
            <a:r>
              <a:rPr lang="tr-TR" dirty="0"/>
              <a:t>bilgiler olup olmadığına dikkat ediyorsa; okuduğu ile kendi bilgi ve yaşantılarını kıyaslayabiliyorsa, yazarın hangi gerekçeyle bu metni yazmış olabileceğini anlamaya çalışıyorsa, eleştirel okuma yapıyor demektir.</a:t>
            </a:r>
          </a:p>
        </p:txBody>
      </p:sp>
    </p:spTree>
    <p:extLst>
      <p:ext uri="{BB962C8B-B14F-4D97-AF65-F5344CB8AC3E}">
        <p14:creationId xmlns:p14="http://schemas.microsoft.com/office/powerpoint/2010/main" val="309465353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Okuma öğretimi</a:t>
            </a:r>
            <a:endParaRPr lang="tr-TR" dirty="0"/>
          </a:p>
        </p:txBody>
      </p:sp>
      <p:sp>
        <p:nvSpPr>
          <p:cNvPr id="3" name="İçerik Yer Tutucusu 2"/>
          <p:cNvSpPr>
            <a:spLocks noGrp="1"/>
          </p:cNvSpPr>
          <p:nvPr>
            <p:ph sz="quarter" idx="13"/>
          </p:nvPr>
        </p:nvSpPr>
        <p:spPr>
          <a:xfrm>
            <a:off x="913774" y="1596980"/>
            <a:ext cx="10363826" cy="4971245"/>
          </a:xfrm>
        </p:spPr>
        <p:txBody>
          <a:bodyPr>
            <a:normAutofit/>
          </a:bodyPr>
          <a:lstStyle/>
          <a:p>
            <a:r>
              <a:rPr lang="tr-TR" sz="2400" dirty="0" smtClean="0"/>
              <a:t>okuma</a:t>
            </a:r>
            <a:r>
              <a:rPr lang="tr-TR" sz="2400" dirty="0"/>
              <a:t>; kelimeleri, cümleleri, noktalama işaretleriyle, bir yazıyı bir bütün olarak görme, algılama ve kavrama sürecidir. </a:t>
            </a:r>
            <a:endParaRPr lang="tr-TR" sz="2400" dirty="0" smtClean="0"/>
          </a:p>
          <a:p>
            <a:r>
              <a:rPr lang="tr-TR" sz="2400" dirty="0" smtClean="0"/>
              <a:t>Okuma </a:t>
            </a:r>
            <a:r>
              <a:rPr lang="tr-TR" sz="2400" dirty="0"/>
              <a:t>etkinlikleri ile öğrencilere; okuduğunu daha çabuk ve doğru anlama, okuma sevgisi ve alışkanlığını geliştirebilme, farklı duygu ve düşüncelere saygılı olmayı öğrenme, yapıcı eleştirilerde bulunabilme gibi davranışlar kazandırılabilir.</a:t>
            </a:r>
          </a:p>
          <a:p>
            <a:r>
              <a:rPr lang="tr-TR" sz="2400" dirty="0"/>
              <a:t> </a:t>
            </a:r>
            <a:r>
              <a:rPr lang="tr-TR" sz="2400" dirty="0" smtClean="0"/>
              <a:t>Öğrenme</a:t>
            </a:r>
            <a:r>
              <a:rPr lang="tr-TR" sz="2400" dirty="0"/>
              <a:t>, büyük ölçüde okumaya dayanır. </a:t>
            </a:r>
            <a:endParaRPr lang="tr-TR" sz="2400" dirty="0" smtClean="0"/>
          </a:p>
          <a:p>
            <a:r>
              <a:rPr lang="tr-TR" sz="2400" dirty="0" smtClean="0"/>
              <a:t>Okuduğunu </a:t>
            </a:r>
            <a:r>
              <a:rPr lang="tr-TR" sz="2400" dirty="0"/>
              <a:t>anlama becerisinin Türkçe dersi dışındaki </a:t>
            </a:r>
            <a:r>
              <a:rPr lang="tr-TR" sz="2400" dirty="0" smtClean="0"/>
              <a:t>derslerde </a:t>
            </a:r>
            <a:r>
              <a:rPr lang="tr-TR" sz="2400" dirty="0"/>
              <a:t>de önemli bir yeri vardır</a:t>
            </a:r>
            <a:r>
              <a:rPr lang="tr-TR" sz="2400" dirty="0" smtClean="0"/>
              <a:t>.</a:t>
            </a:r>
            <a:endParaRPr lang="tr-TR" sz="2400" dirty="0"/>
          </a:p>
          <a:p>
            <a:endParaRPr lang="tr-TR" dirty="0"/>
          </a:p>
        </p:txBody>
      </p:sp>
    </p:spTree>
    <p:extLst>
      <p:ext uri="{BB962C8B-B14F-4D97-AF65-F5344CB8AC3E}">
        <p14:creationId xmlns:p14="http://schemas.microsoft.com/office/powerpoint/2010/main" val="415379494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Eleştirel okumanın şartları</a:t>
            </a:r>
            <a:r>
              <a:rPr lang="tr-TR" dirty="0" smtClean="0"/>
              <a:t>:</a:t>
            </a:r>
            <a:endParaRPr lang="tr-TR" dirty="0"/>
          </a:p>
        </p:txBody>
      </p:sp>
      <p:sp>
        <p:nvSpPr>
          <p:cNvPr id="3" name="İçerik Yer Tutucusu 2"/>
          <p:cNvSpPr>
            <a:spLocks noGrp="1"/>
          </p:cNvSpPr>
          <p:nvPr>
            <p:ph sz="quarter" idx="13"/>
          </p:nvPr>
        </p:nvSpPr>
        <p:spPr>
          <a:xfrm>
            <a:off x="566670" y="1983346"/>
            <a:ext cx="10710930" cy="4752305"/>
          </a:xfrm>
        </p:spPr>
        <p:txBody>
          <a:bodyPr/>
          <a:lstStyle/>
          <a:p>
            <a:pPr lvl="0"/>
            <a:r>
              <a:rPr lang="tr-TR" sz="2400" dirty="0"/>
              <a:t>kelimelerin anlamını kavrayabilme.</a:t>
            </a:r>
          </a:p>
          <a:p>
            <a:pPr lvl="0"/>
            <a:r>
              <a:rPr lang="tr-TR" sz="2400" dirty="0"/>
              <a:t>Birden fazla anlamı olan kelimelerin, okunan metinde hangi </a:t>
            </a:r>
            <a:r>
              <a:rPr lang="tr-TR" sz="2400" dirty="0" smtClean="0"/>
              <a:t>anlamda </a:t>
            </a:r>
            <a:r>
              <a:rPr lang="tr-TR" sz="2400" dirty="0"/>
              <a:t>kullanıldığını kestirebilme.</a:t>
            </a:r>
          </a:p>
          <a:p>
            <a:pPr lvl="0"/>
            <a:r>
              <a:rPr lang="tr-TR" sz="2400" dirty="0"/>
              <a:t>Asıl anlamından ayrı, benzetme ya da mecaz anlamda kullanılan kelimeleri bu anlamıyla ayırt edebilme.</a:t>
            </a:r>
          </a:p>
          <a:p>
            <a:pPr lvl="0"/>
            <a:r>
              <a:rPr lang="tr-TR" sz="2400" dirty="0"/>
              <a:t>Yazının ana fikrini yakalayabilme.</a:t>
            </a:r>
          </a:p>
          <a:p>
            <a:pPr lvl="0"/>
            <a:r>
              <a:rPr lang="tr-TR" sz="2400" dirty="0"/>
              <a:t>Yazarın yazdıklarını, okuyucunun kendi kelimeleri ile ifade edebilmesi.</a:t>
            </a:r>
          </a:p>
          <a:p>
            <a:pPr lvl="0"/>
            <a:r>
              <a:rPr lang="tr-TR" sz="2400" dirty="0"/>
              <a:t>Okunan metnin bir kısmı ile diğer kısmı ve bütünü arasındaki ilişkiyi kavrayabilme.</a:t>
            </a:r>
          </a:p>
          <a:p>
            <a:pPr marL="0" indent="0">
              <a:buNone/>
            </a:pPr>
            <a:endParaRPr lang="tr-TR" dirty="0"/>
          </a:p>
        </p:txBody>
      </p:sp>
    </p:spTree>
    <p:extLst>
      <p:ext uri="{BB962C8B-B14F-4D97-AF65-F5344CB8AC3E}">
        <p14:creationId xmlns:p14="http://schemas.microsoft.com/office/powerpoint/2010/main" val="354645494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sz="quarter" idx="13"/>
          </p:nvPr>
        </p:nvSpPr>
        <p:spPr>
          <a:xfrm>
            <a:off x="913774" y="656824"/>
            <a:ext cx="10363826" cy="5134376"/>
          </a:xfrm>
        </p:spPr>
        <p:txBody>
          <a:bodyPr>
            <a:normAutofit fontScale="92500" lnSpcReduction="10000"/>
          </a:bodyPr>
          <a:lstStyle/>
          <a:p>
            <a:pPr lvl="0"/>
            <a:r>
              <a:rPr lang="tr-TR" dirty="0"/>
              <a:t>Yazarın maksadını, hedef kitlesinin kimler olduğunu ayırt edebilme.</a:t>
            </a:r>
          </a:p>
          <a:p>
            <a:pPr lvl="0"/>
            <a:r>
              <a:rPr lang="tr-TR" dirty="0"/>
              <a:t>Yazıda özellikle belirtilmemiş </a:t>
            </a:r>
            <a:r>
              <a:rPr lang="tr-TR" dirty="0" smtClean="0"/>
              <a:t>hususları </a:t>
            </a:r>
            <a:r>
              <a:rPr lang="tr-TR" dirty="0"/>
              <a:t>yakalayabilme.</a:t>
            </a:r>
          </a:p>
          <a:p>
            <a:pPr lvl="0"/>
            <a:r>
              <a:rPr lang="tr-TR" dirty="0"/>
              <a:t>Okunanı, okunandan çıkarılan anlamı, okuyucunun daha önce okuduğu, bildiği yaşantıları ile ya da bu metni okuduktan sonra diğer </a:t>
            </a:r>
            <a:r>
              <a:rPr lang="tr-TR" dirty="0" smtClean="0"/>
              <a:t>kaynaklarla </a:t>
            </a:r>
            <a:r>
              <a:rPr lang="tr-TR" dirty="0"/>
              <a:t>kıyaslayarak </a:t>
            </a:r>
            <a:r>
              <a:rPr lang="tr-TR" dirty="0" smtClean="0"/>
              <a:t>yorumlayabilme.</a:t>
            </a:r>
            <a:endParaRPr lang="tr-TR" dirty="0"/>
          </a:p>
          <a:p>
            <a:pPr lvl="0"/>
            <a:r>
              <a:rPr lang="tr-TR" dirty="0"/>
              <a:t>Amaca uygun okuma: okumaya başlamadan önce kendime “Bunu niçin okuyorum?” diye sormalı ve okuduğu şeyin kendisi için gerekli olup olmadığını düşünmelidir.</a:t>
            </a:r>
          </a:p>
          <a:p>
            <a:pPr lvl="0"/>
            <a:r>
              <a:rPr lang="tr-TR" dirty="0"/>
              <a:t>Yazarın amacını bilme. </a:t>
            </a:r>
          </a:p>
          <a:p>
            <a:pPr lvl="0"/>
            <a:r>
              <a:rPr lang="tr-TR" dirty="0"/>
              <a:t>Seviyeye uygun kitap seçme.</a:t>
            </a:r>
          </a:p>
          <a:p>
            <a:pPr lvl="0"/>
            <a:r>
              <a:rPr lang="tr-TR" dirty="0"/>
              <a:t>Ön bilgiyle okuma. Okuyucu kendisine, “Bu kitabı okumadan önce konu hakkında neler biliyorum?” sorusunu sormalıdır. Merak ve ilginin metin üzerinde yoğunlaşması, motivasyonun sağlanması ve konuyla ilgili bilinçaltındaki bilgilerin çağrışım yoluyla bilinç üstüne çıması için gereklidir.</a:t>
            </a:r>
          </a:p>
          <a:p>
            <a:endParaRPr lang="tr-TR" dirty="0"/>
          </a:p>
        </p:txBody>
      </p:sp>
    </p:spTree>
    <p:extLst>
      <p:ext uri="{BB962C8B-B14F-4D97-AF65-F5344CB8AC3E}">
        <p14:creationId xmlns:p14="http://schemas.microsoft.com/office/powerpoint/2010/main" val="276779396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dirty="0"/>
          </a:p>
        </p:txBody>
      </p:sp>
      <p:sp>
        <p:nvSpPr>
          <p:cNvPr id="3" name="İçerik Yer Tutucusu 2"/>
          <p:cNvSpPr>
            <a:spLocks noGrp="1"/>
          </p:cNvSpPr>
          <p:nvPr>
            <p:ph sz="quarter" idx="13"/>
          </p:nvPr>
        </p:nvSpPr>
        <p:spPr/>
        <p:txBody>
          <a:bodyPr>
            <a:normAutofit/>
          </a:bodyPr>
          <a:lstStyle/>
          <a:p>
            <a:pPr lvl="0"/>
            <a:r>
              <a:rPr lang="tr-TR" sz="2400" dirty="0"/>
              <a:t>Karşılaştırma yapma. Okuyucu, “Okuduğum düşüncelerin doğruluğunu başka kaynaklardan kontrol etmeli miyim?” sorusuna “Evet” cevabını vermelidir. Okuyucu fikir edinmek için değil, bilgi edinmek için okumalıdır.</a:t>
            </a:r>
          </a:p>
          <a:p>
            <a:pPr lvl="0"/>
            <a:r>
              <a:rPr lang="tr-TR" sz="2400" dirty="0"/>
              <a:t>Yazarın gerçeklerini dikkate alma.</a:t>
            </a:r>
          </a:p>
          <a:p>
            <a:r>
              <a:rPr lang="tr-TR" sz="2400" dirty="0"/>
              <a:t>Bilgileri başkalarıyla tartışma</a:t>
            </a:r>
            <a:r>
              <a:rPr lang="tr-TR" sz="2400" dirty="0" smtClean="0"/>
              <a:t>.</a:t>
            </a:r>
            <a:endParaRPr lang="tr-TR" sz="2400" dirty="0"/>
          </a:p>
        </p:txBody>
      </p:sp>
    </p:spTree>
    <p:extLst>
      <p:ext uri="{BB962C8B-B14F-4D97-AF65-F5344CB8AC3E}">
        <p14:creationId xmlns:p14="http://schemas.microsoft.com/office/powerpoint/2010/main" val="788739972"/>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913775" y="618518"/>
            <a:ext cx="10364451" cy="1081494"/>
          </a:xfrm>
        </p:spPr>
        <p:txBody>
          <a:bodyPr>
            <a:normAutofit fontScale="90000"/>
          </a:bodyPr>
          <a:lstStyle/>
          <a:p>
            <a:r>
              <a:rPr lang="tr-TR" dirty="0"/>
              <a:t>Okuma Eğitiminde Dikkat Edilmesi Gereken Hususlar:</a:t>
            </a:r>
            <a:br>
              <a:rPr lang="tr-TR" dirty="0"/>
            </a:br>
            <a:endParaRPr lang="tr-TR" dirty="0"/>
          </a:p>
        </p:txBody>
      </p:sp>
      <p:sp>
        <p:nvSpPr>
          <p:cNvPr id="3" name="İçerik Yer Tutucusu 2"/>
          <p:cNvSpPr>
            <a:spLocks noGrp="1"/>
          </p:cNvSpPr>
          <p:nvPr>
            <p:ph sz="quarter" idx="13"/>
          </p:nvPr>
        </p:nvSpPr>
        <p:spPr>
          <a:xfrm>
            <a:off x="913774" y="1287887"/>
            <a:ext cx="10363826" cy="5151549"/>
          </a:xfrm>
        </p:spPr>
        <p:txBody>
          <a:bodyPr/>
          <a:lstStyle/>
          <a:p>
            <a:pPr lvl="0"/>
            <a:r>
              <a:rPr lang="tr-TR" dirty="0"/>
              <a:t>Öncelikle okunan eserin veya yazının başlığı üzerinde düşünerek </a:t>
            </a:r>
            <a:r>
              <a:rPr lang="tr-TR" dirty="0" smtClean="0"/>
              <a:t>okumaya </a:t>
            </a:r>
            <a:r>
              <a:rPr lang="tr-TR" dirty="0"/>
              <a:t>başlamak gerekir. Çünkü başlık, bir yazının çerçevesidir.</a:t>
            </a:r>
          </a:p>
          <a:p>
            <a:pPr lvl="0"/>
            <a:r>
              <a:rPr lang="tr-TR" dirty="0"/>
              <a:t>Okunan metnin türüne dikkat etmek gerekir.</a:t>
            </a:r>
          </a:p>
          <a:p>
            <a:pPr lvl="0"/>
            <a:r>
              <a:rPr lang="tr-TR" dirty="0"/>
              <a:t>Okunan metnin konusunu dikkate almak bu </a:t>
            </a:r>
            <a:r>
              <a:rPr lang="tr-TR" dirty="0" smtClean="0"/>
              <a:t>konuda </a:t>
            </a:r>
            <a:r>
              <a:rPr lang="tr-TR" dirty="0"/>
              <a:t>daha önceden öğrenilen şeylerle karşılaştırma yaparak okumak gerekir.</a:t>
            </a:r>
          </a:p>
          <a:p>
            <a:pPr lvl="0"/>
            <a:r>
              <a:rPr lang="tr-TR" dirty="0"/>
              <a:t>Okunan metnin konusunda yeni veya farklı bir şey söyleyip söylemediğine ve konuya nasıl bir katkı sağladığına bakmak gerekir</a:t>
            </a:r>
            <a:r>
              <a:rPr lang="tr-TR" dirty="0" smtClean="0"/>
              <a:t>.</a:t>
            </a:r>
            <a:endParaRPr lang="tr-TR" dirty="0"/>
          </a:p>
          <a:p>
            <a:r>
              <a:rPr lang="tr-TR" dirty="0"/>
              <a:t>Okunan metnin, o konuda öncelikle okunması gereken metinlerden olup olmadığına bakmak </a:t>
            </a:r>
            <a:r>
              <a:rPr lang="tr-TR" dirty="0" smtClean="0"/>
              <a:t>gerekir.</a:t>
            </a:r>
            <a:endParaRPr lang="tr-TR" dirty="0"/>
          </a:p>
        </p:txBody>
      </p:sp>
    </p:spTree>
    <p:extLst>
      <p:ext uri="{BB962C8B-B14F-4D97-AF65-F5344CB8AC3E}">
        <p14:creationId xmlns:p14="http://schemas.microsoft.com/office/powerpoint/2010/main" val="382982121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913775" y="618518"/>
            <a:ext cx="10364451" cy="1197404"/>
          </a:xfrm>
        </p:spPr>
        <p:txBody>
          <a:bodyPr/>
          <a:lstStyle/>
          <a:p>
            <a:r>
              <a:rPr lang="tr-TR" dirty="0"/>
              <a:t>Metin inceleme:</a:t>
            </a:r>
            <a:br>
              <a:rPr lang="tr-TR" dirty="0"/>
            </a:br>
            <a:endParaRPr lang="tr-TR" dirty="0"/>
          </a:p>
        </p:txBody>
      </p:sp>
      <p:sp>
        <p:nvSpPr>
          <p:cNvPr id="3" name="İçerik Yer Tutucusu 2"/>
          <p:cNvSpPr>
            <a:spLocks noGrp="1"/>
          </p:cNvSpPr>
          <p:nvPr>
            <p:ph sz="quarter" idx="13"/>
          </p:nvPr>
        </p:nvSpPr>
        <p:spPr/>
        <p:txBody>
          <a:bodyPr/>
          <a:lstStyle/>
          <a:p>
            <a:r>
              <a:rPr lang="tr-TR" dirty="0" smtClean="0"/>
              <a:t>Türkçe </a:t>
            </a:r>
            <a:r>
              <a:rPr lang="tr-TR" dirty="0"/>
              <a:t>öğretiminde metinler birer araçtır</a:t>
            </a:r>
            <a:r>
              <a:rPr lang="tr-TR" dirty="0" smtClean="0"/>
              <a:t>.</a:t>
            </a:r>
          </a:p>
          <a:p>
            <a:r>
              <a:rPr lang="tr-TR" dirty="0" smtClean="0"/>
              <a:t>Türkçe </a:t>
            </a:r>
            <a:r>
              <a:rPr lang="tr-TR" dirty="0"/>
              <a:t>dersi 40-80dak. Esas alan bir anlayışla </a:t>
            </a:r>
            <a:r>
              <a:rPr lang="tr-TR" dirty="0" smtClean="0"/>
              <a:t>ya da </a:t>
            </a:r>
            <a:r>
              <a:rPr lang="tr-TR" dirty="0"/>
              <a:t>günlük planla değil, yeteri kadar ders saatini kapsayan ders planı ile işlenmeli, başka bir değişle günlük plan yerine ders planı yapılmalıdır</a:t>
            </a:r>
            <a:r>
              <a:rPr lang="tr-TR" dirty="0" smtClean="0"/>
              <a:t>.</a:t>
            </a:r>
            <a:endParaRPr lang="tr-TR" dirty="0"/>
          </a:p>
          <a:p>
            <a:endParaRPr lang="tr-TR" dirty="0"/>
          </a:p>
        </p:txBody>
      </p:sp>
    </p:spTree>
    <p:extLst>
      <p:ext uri="{BB962C8B-B14F-4D97-AF65-F5344CB8AC3E}">
        <p14:creationId xmlns:p14="http://schemas.microsoft.com/office/powerpoint/2010/main" val="11746639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913775" y="618518"/>
            <a:ext cx="10364451" cy="811038"/>
          </a:xfrm>
        </p:spPr>
        <p:txBody>
          <a:bodyPr>
            <a:normAutofit fontScale="90000"/>
          </a:bodyPr>
          <a:lstStyle/>
          <a:p>
            <a:r>
              <a:rPr lang="tr-TR" dirty="0"/>
              <a:t>Düz yazıların incelenmesi sırasında şu aşamalara dikkat edilmelidir:</a:t>
            </a:r>
          </a:p>
        </p:txBody>
      </p:sp>
      <p:sp>
        <p:nvSpPr>
          <p:cNvPr id="3" name="İçerik Yer Tutucusu 2"/>
          <p:cNvSpPr>
            <a:spLocks noGrp="1"/>
          </p:cNvSpPr>
          <p:nvPr>
            <p:ph sz="quarter" idx="13"/>
          </p:nvPr>
        </p:nvSpPr>
        <p:spPr>
          <a:xfrm>
            <a:off x="592428" y="1429556"/>
            <a:ext cx="10685172" cy="5241700"/>
          </a:xfrm>
        </p:spPr>
        <p:txBody>
          <a:bodyPr>
            <a:noAutofit/>
          </a:bodyPr>
          <a:lstStyle/>
          <a:p>
            <a:pPr lvl="0"/>
            <a:r>
              <a:rPr lang="tr-TR" sz="2800" dirty="0"/>
              <a:t>Metin, önce öğretmen tarafından okunur</a:t>
            </a:r>
            <a:r>
              <a:rPr lang="tr-TR" sz="2800" dirty="0" smtClean="0"/>
              <a:t>.</a:t>
            </a:r>
            <a:endParaRPr lang="tr-TR" sz="2800" dirty="0"/>
          </a:p>
          <a:p>
            <a:pPr lvl="0"/>
            <a:r>
              <a:rPr lang="tr-TR" sz="2800" dirty="0"/>
              <a:t>Metin, uzunluğuna göre değişik </a:t>
            </a:r>
            <a:r>
              <a:rPr lang="tr-TR" sz="2800" dirty="0" smtClean="0"/>
              <a:t>öğrencilere </a:t>
            </a:r>
            <a:r>
              <a:rPr lang="tr-TR" sz="2800" dirty="0"/>
              <a:t>(3-5 öğrenciye) okutulur.</a:t>
            </a:r>
          </a:p>
          <a:p>
            <a:pPr lvl="0"/>
            <a:r>
              <a:rPr lang="tr-TR" sz="2800" dirty="0"/>
              <a:t>Metin, en az 3 öğrenciye özetletilir.</a:t>
            </a:r>
          </a:p>
          <a:p>
            <a:pPr lvl="0"/>
            <a:r>
              <a:rPr lang="tr-TR" sz="2800" dirty="0"/>
              <a:t>Metinin konusu belirlenir.</a:t>
            </a:r>
          </a:p>
          <a:p>
            <a:pPr lvl="0"/>
            <a:r>
              <a:rPr lang="tr-TR" sz="2800" dirty="0"/>
              <a:t>Metnin kavranmasına yönelik, öğretmen ve öğrencilerin hazırladığı sorular cevaplanır. </a:t>
            </a:r>
          </a:p>
          <a:p>
            <a:pPr lvl="0"/>
            <a:r>
              <a:rPr lang="tr-TR" sz="2800" dirty="0"/>
              <a:t>Metnin duygu ve düşünce yapısının daha iyi kavranmasını sağlamak amacıyla kelime çalışmaları yapılır</a:t>
            </a:r>
            <a:r>
              <a:rPr lang="tr-TR" sz="2800" dirty="0" smtClean="0"/>
              <a:t>.</a:t>
            </a:r>
            <a:endParaRPr lang="tr-TR" sz="2800" dirty="0"/>
          </a:p>
        </p:txBody>
      </p:sp>
    </p:spTree>
    <p:extLst>
      <p:ext uri="{BB962C8B-B14F-4D97-AF65-F5344CB8AC3E}">
        <p14:creationId xmlns:p14="http://schemas.microsoft.com/office/powerpoint/2010/main" val="392168679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sz="quarter" idx="13"/>
          </p:nvPr>
        </p:nvSpPr>
        <p:spPr>
          <a:xfrm>
            <a:off x="913774" y="1004552"/>
            <a:ext cx="10363826" cy="4786647"/>
          </a:xfrm>
        </p:spPr>
        <p:txBody>
          <a:bodyPr/>
          <a:lstStyle/>
          <a:p>
            <a:pPr lvl="0"/>
            <a:r>
              <a:rPr lang="tr-TR" sz="2400" dirty="0"/>
              <a:t>Sorularla; düşünce yazılarında paragraflardaki yan düşünceler ve ana düşünce, olay yazılarında ise ileti belirlenir.</a:t>
            </a:r>
          </a:p>
          <a:p>
            <a:pPr lvl="0"/>
            <a:r>
              <a:rPr lang="tr-TR" sz="2400" dirty="0"/>
              <a:t>Metnin planı ve türü belirlenir</a:t>
            </a:r>
            <a:r>
              <a:rPr lang="tr-TR" sz="2400" dirty="0" smtClean="0"/>
              <a:t>. metnin </a:t>
            </a:r>
            <a:r>
              <a:rPr lang="tr-TR" sz="2400" dirty="0"/>
              <a:t>planını kavramak için metnin dış yapısı (biçim) iç yapısı (içerik) sezdirilmelidir</a:t>
            </a:r>
            <a:r>
              <a:rPr lang="tr-TR" sz="2400" dirty="0" smtClean="0"/>
              <a:t>.</a:t>
            </a:r>
          </a:p>
          <a:p>
            <a:pPr lvl="0"/>
            <a:r>
              <a:rPr lang="tr-TR" sz="2400" dirty="0" smtClean="0"/>
              <a:t>metnin </a:t>
            </a:r>
            <a:r>
              <a:rPr lang="tr-TR" sz="2400" dirty="0"/>
              <a:t>tür ve biçim özellikleri ile ilgili çalışmalar sırasında da diğer türlerle karşılaştırmalar yapılmalı, aynı türden başka metinler sınıfa getirilerek örneklendirilmelidir.</a:t>
            </a:r>
          </a:p>
          <a:p>
            <a:pPr lvl="0"/>
            <a:r>
              <a:rPr lang="tr-TR" sz="2400" dirty="0"/>
              <a:t>Metnin dil ve anlatım özellikleri de metinden alınacak örnekler ile gösterilmelidir. </a:t>
            </a:r>
          </a:p>
          <a:p>
            <a:pPr marL="0" indent="0">
              <a:buNone/>
            </a:pPr>
            <a:endParaRPr lang="tr-TR" dirty="0"/>
          </a:p>
          <a:p>
            <a:pPr marL="0" indent="0">
              <a:buNone/>
            </a:pPr>
            <a:endParaRPr lang="tr-TR" dirty="0"/>
          </a:p>
        </p:txBody>
      </p:sp>
    </p:spTree>
    <p:extLst>
      <p:ext uri="{BB962C8B-B14F-4D97-AF65-F5344CB8AC3E}">
        <p14:creationId xmlns:p14="http://schemas.microsoft.com/office/powerpoint/2010/main" val="277768800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şiirdeki duygu ve düşünceleri anlamaya yönelik kelime çalışmaları yapılır.</a:t>
            </a:r>
          </a:p>
        </p:txBody>
      </p:sp>
      <p:sp>
        <p:nvSpPr>
          <p:cNvPr id="3" name="İçerik Yer Tutucusu 2"/>
          <p:cNvSpPr>
            <a:spLocks noGrp="1"/>
          </p:cNvSpPr>
          <p:nvPr>
            <p:ph sz="quarter" idx="13"/>
          </p:nvPr>
        </p:nvSpPr>
        <p:spPr/>
        <p:txBody>
          <a:bodyPr/>
          <a:lstStyle/>
          <a:p>
            <a:pPr lvl="0"/>
            <a:r>
              <a:rPr lang="tr-TR" sz="3200" dirty="0"/>
              <a:t>Sorularla şiirin ana duygusu belirlenir.</a:t>
            </a:r>
          </a:p>
          <a:p>
            <a:pPr lvl="0"/>
            <a:r>
              <a:rPr lang="tr-TR" sz="3200" dirty="0"/>
              <a:t>Şiirdeki benzetmeler bulunur.</a:t>
            </a:r>
          </a:p>
          <a:p>
            <a:pPr lvl="0"/>
            <a:r>
              <a:rPr lang="tr-TR" sz="3200" dirty="0"/>
              <a:t>Şiirde (varsa) ses uyumunu sağlayan kelime, kelime grubu </a:t>
            </a:r>
            <a:r>
              <a:rPr lang="tr-TR" sz="3200" dirty="0" smtClean="0"/>
              <a:t>ya da </a:t>
            </a:r>
            <a:r>
              <a:rPr lang="tr-TR" sz="3200" dirty="0"/>
              <a:t>dize tekrarları bulunur. </a:t>
            </a:r>
          </a:p>
          <a:p>
            <a:pPr lvl="0"/>
            <a:r>
              <a:rPr lang="tr-TR" sz="3200" dirty="0"/>
              <a:t>Şiirin (varsa) uyak örgüsü gösterilir</a:t>
            </a:r>
            <a:r>
              <a:rPr lang="tr-TR" sz="3200" dirty="0" smtClean="0"/>
              <a:t>.</a:t>
            </a:r>
            <a:endParaRPr lang="tr-TR" sz="3200" dirty="0"/>
          </a:p>
          <a:p>
            <a:endParaRPr lang="tr-TR" dirty="0"/>
          </a:p>
        </p:txBody>
      </p:sp>
    </p:spTree>
    <p:extLst>
      <p:ext uri="{BB962C8B-B14F-4D97-AF65-F5344CB8AC3E}">
        <p14:creationId xmlns:p14="http://schemas.microsoft.com/office/powerpoint/2010/main" val="162836304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p:cNvSpPr>
            <a:spLocks noGrp="1"/>
          </p:cNvSpPr>
          <p:nvPr>
            <p:ph type="title"/>
          </p:nvPr>
        </p:nvSpPr>
        <p:spPr/>
        <p:txBody>
          <a:bodyPr/>
          <a:lstStyle/>
          <a:p>
            <a:r>
              <a:rPr lang="tr-TR" dirty="0"/>
              <a:t>Okuma </a:t>
            </a:r>
            <a:r>
              <a:rPr lang="tr-TR" dirty="0" smtClean="0"/>
              <a:t>Türleri</a:t>
            </a:r>
            <a:endParaRPr lang="tr-TR" dirty="0"/>
          </a:p>
        </p:txBody>
      </p:sp>
      <p:sp>
        <p:nvSpPr>
          <p:cNvPr id="3" name="İçerik Yer Tutucusu 2"/>
          <p:cNvSpPr>
            <a:spLocks noGrp="1"/>
          </p:cNvSpPr>
          <p:nvPr>
            <p:ph sz="quarter" idx="13"/>
          </p:nvPr>
        </p:nvSpPr>
        <p:spPr>
          <a:xfrm>
            <a:off x="913774" y="1648496"/>
            <a:ext cx="5106026" cy="4855335"/>
          </a:xfrm>
        </p:spPr>
        <p:txBody>
          <a:bodyPr>
            <a:normAutofit lnSpcReduction="10000"/>
          </a:bodyPr>
          <a:lstStyle/>
          <a:p>
            <a:pPr marL="457200" indent="-457200">
              <a:buAutoNum type="arabicPeriod"/>
            </a:pPr>
            <a:r>
              <a:rPr lang="tr-TR" dirty="0" smtClean="0"/>
              <a:t>Sesli Okuma</a:t>
            </a:r>
          </a:p>
          <a:p>
            <a:pPr marL="457200" indent="-457200">
              <a:buAutoNum type="arabicPeriod"/>
            </a:pPr>
            <a:r>
              <a:rPr lang="tr-TR" dirty="0"/>
              <a:t>Sessiz </a:t>
            </a:r>
            <a:r>
              <a:rPr lang="tr-TR" dirty="0" smtClean="0"/>
              <a:t>okuma</a:t>
            </a:r>
          </a:p>
          <a:p>
            <a:pPr marL="457200" indent="-457200">
              <a:buAutoNum type="arabicPeriod"/>
            </a:pPr>
            <a:r>
              <a:rPr lang="tr-TR" dirty="0"/>
              <a:t>Hızlı </a:t>
            </a:r>
            <a:r>
              <a:rPr lang="tr-TR" dirty="0" smtClean="0"/>
              <a:t>Okuma</a:t>
            </a:r>
          </a:p>
          <a:p>
            <a:pPr marL="457200" indent="-457200">
              <a:buAutoNum type="arabicPeriod"/>
            </a:pPr>
            <a:r>
              <a:rPr lang="tr-TR" dirty="0"/>
              <a:t>İnşat </a:t>
            </a:r>
          </a:p>
          <a:p>
            <a:pPr marL="457200" indent="-457200">
              <a:buAutoNum type="arabicPeriod"/>
            </a:pPr>
            <a:r>
              <a:rPr lang="tr-TR" dirty="0"/>
              <a:t>Okuma öncesinde göz </a:t>
            </a:r>
            <a:r>
              <a:rPr lang="tr-TR" dirty="0" smtClean="0"/>
              <a:t>atma</a:t>
            </a:r>
          </a:p>
          <a:p>
            <a:pPr marL="457200" indent="-457200">
              <a:buAutoNum type="arabicPeriod"/>
            </a:pPr>
            <a:r>
              <a:rPr lang="tr-TR" dirty="0"/>
              <a:t>göz Gezdirerek </a:t>
            </a:r>
            <a:r>
              <a:rPr lang="tr-TR" dirty="0" smtClean="0"/>
              <a:t>Okuma</a:t>
            </a:r>
          </a:p>
          <a:p>
            <a:pPr marL="457200" indent="-457200">
              <a:buAutoNum type="arabicPeriod"/>
            </a:pPr>
            <a:r>
              <a:rPr lang="tr-TR" dirty="0"/>
              <a:t>Tarayarak </a:t>
            </a:r>
            <a:r>
              <a:rPr lang="tr-TR" dirty="0" smtClean="0"/>
              <a:t>Okuma</a:t>
            </a:r>
          </a:p>
          <a:p>
            <a:pPr marL="457200" indent="-457200">
              <a:buAutoNum type="arabicPeriod"/>
            </a:pPr>
            <a:r>
              <a:rPr lang="tr-TR" dirty="0"/>
              <a:t>özetleyerek </a:t>
            </a:r>
            <a:r>
              <a:rPr lang="tr-TR" dirty="0" smtClean="0"/>
              <a:t>okuma</a:t>
            </a:r>
          </a:p>
          <a:p>
            <a:pPr marL="457200" indent="-457200">
              <a:buAutoNum type="arabicPeriod"/>
            </a:pPr>
            <a:r>
              <a:rPr lang="tr-TR" dirty="0"/>
              <a:t>Tartışarak </a:t>
            </a:r>
            <a:r>
              <a:rPr lang="tr-TR" dirty="0" smtClean="0"/>
              <a:t>Okuma</a:t>
            </a:r>
          </a:p>
          <a:p>
            <a:pPr marL="457200" indent="-457200">
              <a:buAutoNum type="arabicPeriod"/>
            </a:pPr>
            <a:r>
              <a:rPr lang="tr-TR" dirty="0"/>
              <a:t>Not Alarak Okuma</a:t>
            </a:r>
          </a:p>
        </p:txBody>
      </p:sp>
      <p:sp>
        <p:nvSpPr>
          <p:cNvPr id="5" name="İçerik Yer Tutucusu 4"/>
          <p:cNvSpPr>
            <a:spLocks noGrp="1"/>
          </p:cNvSpPr>
          <p:nvPr>
            <p:ph sz="quarter" idx="14"/>
          </p:nvPr>
        </p:nvSpPr>
        <p:spPr>
          <a:xfrm>
            <a:off x="6172200" y="1648496"/>
            <a:ext cx="5105400" cy="4533363"/>
          </a:xfrm>
        </p:spPr>
        <p:txBody>
          <a:bodyPr/>
          <a:lstStyle/>
          <a:p>
            <a:pPr marL="0" indent="0">
              <a:buNone/>
            </a:pPr>
            <a:r>
              <a:rPr lang="tr-TR" dirty="0" smtClean="0"/>
              <a:t>11. </a:t>
            </a:r>
            <a:r>
              <a:rPr lang="tr-TR" dirty="0" smtClean="0"/>
              <a:t>İşaretleyerek </a:t>
            </a:r>
            <a:r>
              <a:rPr lang="tr-TR" dirty="0" smtClean="0"/>
              <a:t>Okuma</a:t>
            </a:r>
          </a:p>
          <a:p>
            <a:pPr marL="0" indent="0">
              <a:buNone/>
            </a:pPr>
            <a:r>
              <a:rPr lang="tr-TR" dirty="0" smtClean="0"/>
              <a:t>12. </a:t>
            </a:r>
            <a:r>
              <a:rPr lang="tr-TR" dirty="0"/>
              <a:t>Tahmin Ederek </a:t>
            </a:r>
            <a:r>
              <a:rPr lang="tr-TR" dirty="0" smtClean="0"/>
              <a:t>Okuma</a:t>
            </a:r>
          </a:p>
          <a:p>
            <a:pPr marL="0" indent="0">
              <a:buNone/>
            </a:pPr>
            <a:r>
              <a:rPr lang="tr-TR" dirty="0" smtClean="0"/>
              <a:t>13. </a:t>
            </a:r>
            <a:r>
              <a:rPr lang="tr-TR" dirty="0"/>
              <a:t>Grup Olarak </a:t>
            </a:r>
            <a:r>
              <a:rPr lang="tr-TR" dirty="0" smtClean="0"/>
              <a:t>Okuma</a:t>
            </a:r>
          </a:p>
          <a:p>
            <a:pPr marL="0" indent="0">
              <a:buNone/>
            </a:pPr>
            <a:r>
              <a:rPr lang="tr-TR" dirty="0" smtClean="0"/>
              <a:t>14. </a:t>
            </a:r>
            <a:r>
              <a:rPr lang="tr-TR" dirty="0"/>
              <a:t>soru sorarak </a:t>
            </a:r>
            <a:r>
              <a:rPr lang="tr-TR" dirty="0" smtClean="0"/>
              <a:t>Okuma</a:t>
            </a:r>
          </a:p>
          <a:p>
            <a:pPr marL="0" indent="0">
              <a:buNone/>
            </a:pPr>
            <a:r>
              <a:rPr lang="tr-TR" dirty="0" smtClean="0"/>
              <a:t>15. </a:t>
            </a:r>
            <a:r>
              <a:rPr lang="tr-TR" dirty="0"/>
              <a:t>Söz </a:t>
            </a:r>
            <a:r>
              <a:rPr lang="tr-TR" dirty="0" smtClean="0"/>
              <a:t>Korosu</a:t>
            </a:r>
          </a:p>
          <a:p>
            <a:pPr marL="0" indent="0">
              <a:buNone/>
            </a:pPr>
            <a:r>
              <a:rPr lang="tr-TR" dirty="0" smtClean="0"/>
              <a:t>16. </a:t>
            </a:r>
            <a:r>
              <a:rPr lang="tr-TR" dirty="0"/>
              <a:t>Okuma </a:t>
            </a:r>
            <a:r>
              <a:rPr lang="tr-TR" dirty="0" smtClean="0"/>
              <a:t>Tiyatrosu</a:t>
            </a:r>
          </a:p>
          <a:p>
            <a:pPr marL="0" indent="0">
              <a:buNone/>
            </a:pPr>
            <a:r>
              <a:rPr lang="tr-TR" dirty="0" smtClean="0"/>
              <a:t>17. Ezberleme</a:t>
            </a:r>
          </a:p>
          <a:p>
            <a:pPr marL="0" indent="0">
              <a:buNone/>
            </a:pPr>
            <a:r>
              <a:rPr lang="tr-TR" dirty="0" smtClean="0"/>
              <a:t>18. </a:t>
            </a:r>
            <a:r>
              <a:rPr lang="tr-TR" dirty="0" err="1"/>
              <a:t>Metinlerarası</a:t>
            </a:r>
            <a:r>
              <a:rPr lang="tr-TR" dirty="0"/>
              <a:t> </a:t>
            </a:r>
            <a:r>
              <a:rPr lang="tr-TR" dirty="0" smtClean="0"/>
              <a:t>Okuma</a:t>
            </a:r>
          </a:p>
          <a:p>
            <a:pPr marL="0" indent="0">
              <a:buNone/>
            </a:pPr>
            <a:r>
              <a:rPr lang="tr-TR" dirty="0" smtClean="0"/>
              <a:t>19. </a:t>
            </a:r>
            <a:r>
              <a:rPr lang="tr-TR" dirty="0"/>
              <a:t>Eleştirel Okuma</a:t>
            </a:r>
            <a:endParaRPr lang="tr-TR" dirty="0" smtClean="0"/>
          </a:p>
          <a:p>
            <a:pPr marL="0" indent="0">
              <a:buNone/>
            </a:pPr>
            <a:endParaRPr lang="tr-TR" dirty="0" smtClean="0"/>
          </a:p>
          <a:p>
            <a:pPr marL="0" indent="0">
              <a:buNone/>
            </a:pPr>
            <a:endParaRPr lang="tr-TR" dirty="0"/>
          </a:p>
        </p:txBody>
      </p:sp>
    </p:spTree>
    <p:extLst>
      <p:ext uri="{BB962C8B-B14F-4D97-AF65-F5344CB8AC3E}">
        <p14:creationId xmlns:p14="http://schemas.microsoft.com/office/powerpoint/2010/main" val="343472852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1. </a:t>
            </a:r>
            <a:r>
              <a:rPr lang="tr-TR" dirty="0"/>
              <a:t>Sesli Okuma</a:t>
            </a:r>
            <a:br>
              <a:rPr lang="tr-TR" dirty="0"/>
            </a:br>
            <a:endParaRPr lang="tr-TR" dirty="0"/>
          </a:p>
        </p:txBody>
      </p:sp>
      <p:sp>
        <p:nvSpPr>
          <p:cNvPr id="3" name="İçerik Yer Tutucusu 2"/>
          <p:cNvSpPr>
            <a:spLocks noGrp="1"/>
          </p:cNvSpPr>
          <p:nvPr>
            <p:ph sz="quarter" idx="13"/>
          </p:nvPr>
        </p:nvSpPr>
        <p:spPr>
          <a:xfrm>
            <a:off x="913774" y="1674254"/>
            <a:ext cx="10363826" cy="4116945"/>
          </a:xfrm>
        </p:spPr>
        <p:txBody>
          <a:bodyPr>
            <a:normAutofit fontScale="92500" lnSpcReduction="10000"/>
          </a:bodyPr>
          <a:lstStyle/>
          <a:p>
            <a:pPr marL="0" indent="0">
              <a:buNone/>
            </a:pPr>
            <a:r>
              <a:rPr lang="tr-TR" dirty="0"/>
              <a:t>Gözle algılanıp zihinle kavranan kelimelerin ve kelime kümelerinin konuşma organlarının yardımı ile söylenmesidir</a:t>
            </a:r>
            <a:r>
              <a:rPr lang="tr-TR" dirty="0" smtClean="0"/>
              <a:t>.</a:t>
            </a:r>
          </a:p>
          <a:p>
            <a:pPr marL="0" indent="0">
              <a:buNone/>
            </a:pPr>
            <a:r>
              <a:rPr lang="tr-TR" dirty="0" smtClean="0"/>
              <a:t>Sesli </a:t>
            </a:r>
            <a:r>
              <a:rPr lang="tr-TR" dirty="0"/>
              <a:t>okuma aynı zamanda öğrencilerin iyi dinleme alışkanlıkları kazanmalarında etkili olur. </a:t>
            </a:r>
            <a:endParaRPr lang="tr-TR" dirty="0" smtClean="0"/>
          </a:p>
          <a:p>
            <a:pPr marL="0" indent="0">
              <a:buNone/>
            </a:pPr>
            <a:r>
              <a:rPr lang="tr-TR" b="1" u="sng" dirty="0" smtClean="0"/>
              <a:t>Okuma </a:t>
            </a:r>
            <a:r>
              <a:rPr lang="tr-TR" b="1" u="sng" dirty="0"/>
              <a:t>metinlerinin seçilmesinde şu hususlara dikkat edilmelidir:</a:t>
            </a:r>
          </a:p>
          <a:p>
            <a:pPr lvl="0"/>
            <a:r>
              <a:rPr lang="tr-TR" dirty="0"/>
              <a:t>Seçilen yazı konu bakımından eğitici, ilginç ve güncel olmalıdır.</a:t>
            </a:r>
          </a:p>
          <a:p>
            <a:pPr lvl="0"/>
            <a:r>
              <a:rPr lang="tr-TR" dirty="0"/>
              <a:t>Düşünce , duygu ve görüş bakımından çocukların seviye ve yaşlarına uygun olmalıdır.</a:t>
            </a:r>
          </a:p>
          <a:p>
            <a:pPr lvl="0"/>
            <a:r>
              <a:rPr lang="tr-TR" dirty="0"/>
              <a:t>Kelime, deyim ve terim bakımından sade, açık ve çocukların seviyesine uygun olmalıdır. </a:t>
            </a:r>
          </a:p>
          <a:p>
            <a:pPr lvl="0"/>
            <a:r>
              <a:rPr lang="tr-TR" dirty="0"/>
              <a:t>Anlam bakımından akıcı ve anlaşılır olmalıdır. Bir derste bitecek uzunlukta olmalıdır</a:t>
            </a:r>
            <a:r>
              <a:rPr lang="tr-TR" dirty="0" smtClean="0"/>
              <a:t>.</a:t>
            </a:r>
            <a:endParaRPr lang="tr-TR" dirty="0"/>
          </a:p>
          <a:p>
            <a:pPr marL="0" indent="0">
              <a:buNone/>
            </a:pPr>
            <a:endParaRPr lang="tr-TR" dirty="0"/>
          </a:p>
        </p:txBody>
      </p:sp>
    </p:spTree>
    <p:extLst>
      <p:ext uri="{BB962C8B-B14F-4D97-AF65-F5344CB8AC3E}">
        <p14:creationId xmlns:p14="http://schemas.microsoft.com/office/powerpoint/2010/main" val="2972994169"/>
      </p:ext>
    </p:extLst>
  </p:cSld>
  <p:clrMapOvr>
    <a:masterClrMapping/>
  </p:clrMapOvr>
</p:sld>
</file>

<file path=ppt/theme/theme1.xml><?xml version="1.0" encoding="utf-8"?>
<a:theme xmlns:a="http://schemas.openxmlformats.org/drawingml/2006/main" name="Damla">
  <a:themeElements>
    <a:clrScheme name="Damla">
      <a:dk1>
        <a:sysClr val="windowText" lastClr="000000"/>
      </a:dk1>
      <a:lt1>
        <a:sysClr val="window" lastClr="FFFFFF"/>
      </a:lt1>
      <a:dk2>
        <a:srgbClr val="355071"/>
      </a:dk2>
      <a:lt2>
        <a:srgbClr val="AABED7"/>
      </a:lt2>
      <a:accent1>
        <a:srgbClr val="2FA3EE"/>
      </a:accent1>
      <a:accent2>
        <a:srgbClr val="4BCAAD"/>
      </a:accent2>
      <a:accent3>
        <a:srgbClr val="86C157"/>
      </a:accent3>
      <a:accent4>
        <a:srgbClr val="D99C3F"/>
      </a:accent4>
      <a:accent5>
        <a:srgbClr val="CE6633"/>
      </a:accent5>
      <a:accent6>
        <a:srgbClr val="A35DD1"/>
      </a:accent6>
      <a:hlink>
        <a:srgbClr val="56BCFE"/>
      </a:hlink>
      <a:folHlink>
        <a:srgbClr val="97C5E3"/>
      </a:folHlink>
    </a:clrScheme>
    <a:fontScheme name="Damla">
      <a:majorFont>
        <a:latin typeface="Tw Cen MT" panose="020B0602020104020603"/>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w Cen MT" panose="020B06020201040206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Damla">
      <a:fillStyleLst>
        <a:solidFill>
          <a:schemeClr val="phClr"/>
        </a:solidFill>
        <a:solidFill>
          <a:schemeClr val="phClr">
            <a:tint val="69000"/>
            <a:satMod val="105000"/>
            <a:lumMod val="110000"/>
          </a:schemeClr>
        </a:solidFill>
        <a:gradFill rotWithShape="1">
          <a:gsLst>
            <a:gs pos="0">
              <a:schemeClr val="phClr">
                <a:tint val="94000"/>
                <a:satMod val="100000"/>
                <a:lumMod val="108000"/>
              </a:schemeClr>
            </a:gs>
            <a:gs pos="50000">
              <a:schemeClr val="phClr">
                <a:tint val="98000"/>
                <a:shade val="100000"/>
                <a:satMod val="100000"/>
                <a:lumMod val="100000"/>
              </a:schemeClr>
            </a:gs>
            <a:gs pos="100000">
              <a:schemeClr val="phClr">
                <a:shade val="72000"/>
                <a:satMod val="120000"/>
                <a:lumMod val="100000"/>
              </a:schemeClr>
            </a:gs>
          </a:gsLst>
          <a:lin ang="5400000" scaled="0"/>
        </a:gradFill>
      </a:fillStyleLst>
      <a:lnStyleLst>
        <a:ln w="9525" cap="flat" cmpd="sng" algn="ctr">
          <a:solidFill>
            <a:schemeClr val="phClr">
              <a:shade val="60000"/>
            </a:scheme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effectStyle>
        <a:effectStyle>
          <a:effectLst>
            <a:outerShdw blurRad="63500" dist="25400" dir="5400000" algn="ctr" rotWithShape="0">
              <a:srgbClr val="000000">
                <a:alpha val="69000"/>
              </a:srgbClr>
            </a:outerShdw>
          </a:effectLst>
          <a:scene3d>
            <a:camera prst="orthographicFront">
              <a:rot lat="0" lon="0" rev="0"/>
            </a:camera>
            <a:lightRig rig="balanced" dir="t">
              <a:rot lat="0" lon="0" rev="1200000"/>
            </a:lightRig>
          </a:scene3d>
          <a:sp3d prstMaterial="plastic">
            <a:bevelT w="25400" h="25400"/>
          </a:sp3d>
        </a:effectStyle>
      </a:effectStyleLst>
      <a:bgFillStyleLst>
        <a:solidFill>
          <a:schemeClr val="phClr"/>
        </a:solidFill>
        <a:gradFill rotWithShape="1">
          <a:gsLst>
            <a:gs pos="0">
              <a:schemeClr val="phClr">
                <a:tint val="90000"/>
                <a:lumMod val="110000"/>
              </a:schemeClr>
            </a:gs>
            <a:gs pos="100000">
              <a:schemeClr val="phClr">
                <a:shade val="64000"/>
                <a:lumMod val="88000"/>
              </a:schemeClr>
            </a:gs>
          </a:gsLst>
          <a:lin ang="5400000" scaled="0"/>
        </a:gradFill>
        <a:gradFill rotWithShape="1">
          <a:gsLst>
            <a:gs pos="0">
              <a:schemeClr val="phClr">
                <a:tint val="84000"/>
                <a:shade val="100000"/>
                <a:hueMod val="130000"/>
                <a:satMod val="150000"/>
                <a:lumMod val="112000"/>
              </a:schemeClr>
            </a:gs>
            <a:gs pos="100000">
              <a:schemeClr val="phClr">
                <a:shade val="92000"/>
                <a:satMod val="140000"/>
                <a:lumMod val="110000"/>
              </a:schemeClr>
            </a:gs>
          </a:gsLst>
          <a:lin ang="5400000" scaled="0"/>
        </a:gradFill>
      </a:bgFillStyleLst>
    </a:fmtScheme>
  </a:themeElements>
  <a:objectDefaults/>
  <a:extraClrSchemeLst/>
  <a:extLst>
    <a:ext uri="{05A4C25C-085E-4340-85A3-A5531E510DB2}">
      <thm15:themeFamily xmlns:thm15="http://schemas.microsoft.com/office/thememl/2012/main" name="Droplet" id="{8984A317-299A-4E50-B45D-BFC9EDE2337A}" vid="{A633B6A3-9E7F-4C10-9C98-2517A3134361}"/>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TM04033925[[fn=Damla]]</Template>
  <TotalTime>83</TotalTime>
  <Words>2444</Words>
  <Application>Microsoft Office PowerPoint</Application>
  <PresentationFormat>Geniş ekran</PresentationFormat>
  <Paragraphs>183</Paragraphs>
  <Slides>33</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33</vt:i4>
      </vt:variant>
    </vt:vector>
  </HeadingPairs>
  <TitlesOfParts>
    <vt:vector size="37" baseType="lpstr">
      <vt:lpstr>Arial</vt:lpstr>
      <vt:lpstr>Calibri</vt:lpstr>
      <vt:lpstr>Tw Cen MT</vt:lpstr>
      <vt:lpstr>Damla</vt:lpstr>
      <vt:lpstr>Okuma becerisinin gelişimi</vt:lpstr>
      <vt:lpstr>PowerPoint Sunusu</vt:lpstr>
      <vt:lpstr>Okuma öğretimi</vt:lpstr>
      <vt:lpstr>Metin inceleme: </vt:lpstr>
      <vt:lpstr>Düz yazıların incelenmesi sırasında şu aşamalara dikkat edilmelidir:</vt:lpstr>
      <vt:lpstr>PowerPoint Sunusu</vt:lpstr>
      <vt:lpstr>şiirdeki duygu ve düşünceleri anlamaya yönelik kelime çalışmaları yapılır.</vt:lpstr>
      <vt:lpstr>Okuma Türleri</vt:lpstr>
      <vt:lpstr>1. Sesli Okuma </vt:lpstr>
      <vt:lpstr>2. Sessiz okuma </vt:lpstr>
      <vt:lpstr>3. Hızlı Okuma </vt:lpstr>
      <vt:lpstr>PowerPoint Sunusu</vt:lpstr>
      <vt:lpstr>4. İnşat  </vt:lpstr>
      <vt:lpstr>5. Okuma öncesinde göz atma </vt:lpstr>
      <vt:lpstr>6. göz Gezdirerek Okuma </vt:lpstr>
      <vt:lpstr>7. Tarayarak Okuma </vt:lpstr>
      <vt:lpstr>8. özetleyerek okuma </vt:lpstr>
      <vt:lpstr>9. Tartışarak Okuma </vt:lpstr>
      <vt:lpstr>10. Not Alarak Okuma </vt:lpstr>
      <vt:lpstr>11. İşaretleyerek Okuma</vt:lpstr>
      <vt:lpstr>12. Tahmin Ederek Okuma</vt:lpstr>
      <vt:lpstr>13. Grup Olarak Okuma</vt:lpstr>
      <vt:lpstr>14. soru sorarak Okuma</vt:lpstr>
      <vt:lpstr>15. Söz Korosu</vt:lpstr>
      <vt:lpstr>16. Okuma Tiyatrosu</vt:lpstr>
      <vt:lpstr>17. Ezberleme</vt:lpstr>
      <vt:lpstr>18. Metinlerarası Okuma</vt:lpstr>
      <vt:lpstr>Okuma Metinlerinde Bulunması Gereken Özellikler:</vt:lpstr>
      <vt:lpstr>19. Eleştirel Okuma</vt:lpstr>
      <vt:lpstr>Eleştirel okumanın şartları:</vt:lpstr>
      <vt:lpstr>PowerPoint Sunusu</vt:lpstr>
      <vt:lpstr>PowerPoint Sunusu</vt:lpstr>
      <vt:lpstr>Okuma Eğitiminde Dikkat Edilmesi Gereken Hususlar: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Okuma becerisinin gelişimi</dc:title>
  <dc:creator>AYSEGUL_BAYRAKTAR</dc:creator>
  <cp:lastModifiedBy>AYSEGUL_BAYRAKTAR</cp:lastModifiedBy>
  <cp:revision>12</cp:revision>
  <cp:lastPrinted>2020-03-12T12:36:11Z</cp:lastPrinted>
  <dcterms:created xsi:type="dcterms:W3CDTF">2020-02-28T14:12:18Z</dcterms:created>
  <dcterms:modified xsi:type="dcterms:W3CDTF">2020-03-12T12:36:22Z</dcterms:modified>
</cp:coreProperties>
</file>