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ANALİZ İÇİN ÖRNEK ALINMASI ve SAKLANMASI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Numuneleri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/>
              <a:t>Laboratuvar raporlarının geçerliliği kullanılan analitik metoda bağlı olarak değişik faktörlerden etkilenmektedir.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tr-TR" sz="24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/>
              <a:t>Numunenin kendisi, toplama (biriktirilme) durumu ve analiz öncesi saklanması çok önemlidir.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tr-TR" sz="24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/>
              <a:t>Toplama prosedürü çalışılacak sistemin bir örnek numunesi olacak ve analitik prosesi ters etkilemeyecek şekilde dizayn edilmelidir.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tr-TR" sz="24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/>
              <a:t>Numunenin doğru saklama koşulları, biyolojik </a:t>
            </a:r>
            <a:r>
              <a:rPr lang="tr-TR" sz="2400" dirty="0" err="1"/>
              <a:t>komponentlerin</a:t>
            </a:r>
            <a:r>
              <a:rPr lang="tr-TR" sz="2400" dirty="0"/>
              <a:t> </a:t>
            </a:r>
            <a:r>
              <a:rPr lang="tr-TR" sz="2400" dirty="0" err="1"/>
              <a:t>integrasyonunun</a:t>
            </a:r>
            <a:r>
              <a:rPr lang="tr-TR" sz="2400" dirty="0"/>
              <a:t> (bütünlüğü) korunması için çok önemlidir.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55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34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Biyolojik</a:t>
            </a:r>
            <a:r>
              <a:rPr lang="en-US" sz="2800" dirty="0" smtClean="0"/>
              <a:t> </a:t>
            </a:r>
            <a:r>
              <a:rPr lang="en-US" sz="2800" dirty="0" err="1" smtClean="0"/>
              <a:t>numunelerin</a:t>
            </a:r>
            <a:r>
              <a:rPr lang="en-US" sz="2800" dirty="0" smtClean="0"/>
              <a:t> </a:t>
            </a:r>
            <a:r>
              <a:rPr lang="en-US" sz="2800" dirty="0" err="1" smtClean="0"/>
              <a:t>saklama</a:t>
            </a:r>
            <a:r>
              <a:rPr lang="en-US" sz="2800" dirty="0" smtClean="0"/>
              <a:t> </a:t>
            </a:r>
            <a:r>
              <a:rPr lang="en-US" sz="2800" dirty="0" err="1" smtClean="0"/>
              <a:t>koşullarına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örnekler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939851"/>
            <a:ext cx="86487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2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Sonuçların</a:t>
            </a:r>
            <a:r>
              <a:rPr lang="en-US" dirty="0" smtClean="0"/>
              <a:t> </a:t>
            </a:r>
            <a:r>
              <a:rPr lang="en-US" dirty="0" err="1" smtClean="0"/>
              <a:t>Oluşturulması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sonuçlarına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(</a:t>
            </a:r>
            <a:r>
              <a:rPr lang="en-US" dirty="0" err="1"/>
              <a:t>anlamlı</a:t>
            </a:r>
            <a:r>
              <a:rPr lang="en-US" dirty="0"/>
              <a:t>) </a:t>
            </a:r>
            <a:r>
              <a:rPr lang="en-US" dirty="0" err="1"/>
              <a:t>yorumlar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net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sunulması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sonuçların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edilmesinde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 err="1"/>
              <a:t>Kalibrasyon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grafiksel</a:t>
            </a:r>
            <a:r>
              <a:rPr lang="en-US" dirty="0"/>
              <a:t> </a:t>
            </a:r>
            <a:r>
              <a:rPr lang="en-US" dirty="0" err="1"/>
              <a:t>sunumu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- </a:t>
            </a:r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raporu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98" y="1355930"/>
            <a:ext cx="8695196" cy="4525963"/>
          </a:xfrm>
        </p:spPr>
        <p:txBody>
          <a:bodyPr>
            <a:noAutofit/>
          </a:bodyPr>
          <a:lstStyle/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400" u="sng" dirty="0" smtClean="0">
                <a:solidFill>
                  <a:srgbClr val="000000"/>
                </a:solidFill>
              </a:rPr>
              <a:t>Kalite </a:t>
            </a:r>
            <a:r>
              <a:rPr lang="tr-TR" sz="2400" u="sng" dirty="0">
                <a:solidFill>
                  <a:srgbClr val="000000"/>
                </a:solidFill>
              </a:rPr>
              <a:t>kontrol;</a:t>
            </a:r>
            <a:r>
              <a:rPr lang="tr-TR" sz="2400" b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beklenmedik faktörler bir metodun analitik </a:t>
            </a:r>
            <a:r>
              <a:rPr lang="tr-TR" sz="2400" dirty="0" smtClean="0">
                <a:solidFill>
                  <a:srgbClr val="000000"/>
                </a:solidFill>
              </a:rPr>
              <a:t>performansında azalmaya </a:t>
            </a:r>
            <a:r>
              <a:rPr lang="tr-TR" sz="2400" dirty="0">
                <a:solidFill>
                  <a:srgbClr val="000000"/>
                </a:solidFill>
              </a:rPr>
              <a:t>neden olduğunda uyarı verecek dahili bir planı anlatır.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</a:rPr>
              <a:t>Test sonuçlarının kabul edilmeli mi yoksa </a:t>
            </a:r>
            <a:r>
              <a:rPr lang="tr-TR" sz="2400" dirty="0" err="1">
                <a:solidFill>
                  <a:srgbClr val="000000"/>
                </a:solidFill>
              </a:rPr>
              <a:t>red</a:t>
            </a:r>
            <a:r>
              <a:rPr lang="tr-TR" sz="2400" dirty="0">
                <a:solidFill>
                  <a:srgbClr val="000000"/>
                </a:solidFill>
              </a:rPr>
              <a:t> mi edilmeli konusunda acil karar vermeyi sağlar.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</a:rPr>
              <a:t>Bu genellikle kontrol numunesinin toplu testlerle analiziyle yapılır.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sz="2400" dirty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400" b="1" dirty="0">
                <a:solidFill>
                  <a:srgbClr val="000000"/>
                </a:solidFill>
              </a:rPr>
              <a:t>Kontrol Numuneleri</a:t>
            </a:r>
            <a:endParaRPr lang="tr-TR" sz="2400" dirty="0">
              <a:solidFill>
                <a:srgbClr val="000000"/>
              </a:solidFill>
            </a:endParaRP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</a:rPr>
              <a:t>Kontrol numuneleri, test </a:t>
            </a:r>
            <a:r>
              <a:rPr lang="tr-TR" sz="2400" dirty="0" err="1">
                <a:solidFill>
                  <a:srgbClr val="000000"/>
                </a:solidFill>
              </a:rPr>
              <a:t>analitinin</a:t>
            </a:r>
            <a:r>
              <a:rPr lang="tr-TR" sz="2400" dirty="0">
                <a:solidFill>
                  <a:srgbClr val="000000"/>
                </a:solidFill>
              </a:rPr>
              <a:t> konsantrasyonları bilinen bir numunedir ve test numuneleriyle aynı şekilde işlem görür</a:t>
            </a:r>
            <a:r>
              <a:rPr lang="tr-TR" sz="2400" dirty="0" smtClean="0">
                <a:solidFill>
                  <a:srgbClr val="000000"/>
                </a:solidFill>
              </a:rPr>
              <a:t>.</a:t>
            </a:r>
            <a:endParaRPr lang="tr-TR" sz="2400" dirty="0">
              <a:solidFill>
                <a:srgbClr val="000000"/>
              </a:solidFill>
            </a:endParaRP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dirty="0">
                <a:solidFill>
                  <a:srgbClr val="000000"/>
                </a:solidFill>
              </a:rPr>
              <a:t>Benzer fiziksel ve analitik özellikler gösterebilmesi için test numunelerine ideal olarak benzer kompozisyonu olmalıdır. </a:t>
            </a:r>
            <a:endParaRPr lang="tr-TR" sz="2400" u="sng" dirty="0">
              <a:solidFill>
                <a:srgbClr val="000000"/>
              </a:solidFill>
            </a:endParaRP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400" u="sng" dirty="0">
                <a:solidFill>
                  <a:srgbClr val="000000"/>
                </a:solidFill>
              </a:rPr>
              <a:t>Örneğin, </a:t>
            </a:r>
            <a:r>
              <a:rPr lang="tr-TR" sz="2400" dirty="0">
                <a:solidFill>
                  <a:srgbClr val="000000"/>
                </a:solidFill>
              </a:rPr>
              <a:t>bir serum numunesinin </a:t>
            </a:r>
            <a:r>
              <a:rPr lang="tr-TR" sz="2400" dirty="0" err="1">
                <a:solidFill>
                  <a:srgbClr val="000000"/>
                </a:solidFill>
              </a:rPr>
              <a:t>glukoz</a:t>
            </a:r>
            <a:r>
              <a:rPr lang="tr-TR" sz="2400" dirty="0">
                <a:solidFill>
                  <a:srgbClr val="000000"/>
                </a:solidFill>
              </a:rPr>
              <a:t> içeriği analiz edilecekse, kontrol numunesi </a:t>
            </a:r>
            <a:r>
              <a:rPr lang="tr-TR" sz="2400" dirty="0" err="1">
                <a:solidFill>
                  <a:srgbClr val="000000"/>
                </a:solidFill>
              </a:rPr>
              <a:t>glukoz</a:t>
            </a:r>
            <a:r>
              <a:rPr lang="tr-TR" sz="2400" dirty="0">
                <a:solidFill>
                  <a:srgbClr val="000000"/>
                </a:solidFill>
              </a:rPr>
              <a:t> konsantrasyonu bilinen bir serum olmalıdır.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6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237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ANALİZ İÇİN ÖRNEK ALINMASI ve SAKLANMASI</vt:lpstr>
      <vt:lpstr>Analiz Numuneleri</vt:lpstr>
      <vt:lpstr>Biyolojik numunelerin saklama koşullarına örnekler</vt:lpstr>
      <vt:lpstr>Sonuçların Oluşturulması</vt:lpstr>
      <vt:lpstr>Kalite Kontrol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7</cp:revision>
  <dcterms:created xsi:type="dcterms:W3CDTF">2018-05-08T12:08:33Z</dcterms:created>
  <dcterms:modified xsi:type="dcterms:W3CDTF">2018-05-16T22:56:23Z</dcterms:modified>
</cp:coreProperties>
</file>