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2" d="100"/>
          <a:sy n="52" d="100"/>
        </p:scale>
        <p:origin x="-1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Calibri"/>
                <a:cs typeface="Calibri"/>
              </a:rPr>
              <a:t>ANALİZ İÇİN ÖRNEK ALINMASI ve SAKLANMASI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72891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</a:t>
            </a:r>
            <a:r>
              <a:rPr lang="en-US" sz="4400" b="1" dirty="0" smtClean="0"/>
              <a:t>443 ANALİTİK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Analiz</a:t>
            </a:r>
            <a:r>
              <a:rPr lang="en-US" dirty="0" smtClean="0"/>
              <a:t> </a:t>
            </a:r>
            <a:r>
              <a:rPr lang="en-US" dirty="0" err="1" smtClean="0"/>
              <a:t>Numuneleri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65760" indent="-256032">
              <a:lnSpc>
                <a:spcPct val="80000"/>
              </a:lnSpc>
              <a:buClr>
                <a:schemeClr val="accent3"/>
              </a:buClr>
              <a:buFont typeface="Georgia"/>
              <a:buChar char="•"/>
              <a:defRPr/>
            </a:pPr>
            <a:r>
              <a:rPr lang="tr-TR" sz="2400" dirty="0"/>
              <a:t>Laboratuvar raporlarının geçerliliği kullanılan analitik metoda bağlı olarak değişik faktörlerden etkilenmektedir. </a:t>
            </a:r>
          </a:p>
          <a:p>
            <a:pPr marL="365760" indent="-256032">
              <a:lnSpc>
                <a:spcPct val="80000"/>
              </a:lnSpc>
              <a:buClr>
                <a:schemeClr val="accent3"/>
              </a:buClr>
              <a:buFont typeface="Georgia"/>
              <a:buChar char="•"/>
              <a:defRPr/>
            </a:pPr>
            <a:endParaRPr lang="tr-TR" sz="2400" dirty="0"/>
          </a:p>
          <a:p>
            <a:pPr marL="365760" indent="-256032">
              <a:lnSpc>
                <a:spcPct val="80000"/>
              </a:lnSpc>
              <a:buClr>
                <a:schemeClr val="accent3"/>
              </a:buClr>
              <a:buFont typeface="Georgia"/>
              <a:buChar char="•"/>
              <a:defRPr/>
            </a:pPr>
            <a:r>
              <a:rPr lang="tr-TR" sz="2400" dirty="0"/>
              <a:t>Numunenin kendisi, toplama (biriktirilme) durumu ve analiz öncesi saklanması çok önemlidir. </a:t>
            </a:r>
          </a:p>
          <a:p>
            <a:pPr marL="365760" indent="-256032">
              <a:lnSpc>
                <a:spcPct val="80000"/>
              </a:lnSpc>
              <a:buClr>
                <a:schemeClr val="accent3"/>
              </a:buClr>
              <a:buFont typeface="Georgia"/>
              <a:buChar char="•"/>
              <a:defRPr/>
            </a:pPr>
            <a:endParaRPr lang="tr-TR" sz="2400" dirty="0"/>
          </a:p>
          <a:p>
            <a:pPr marL="365760" indent="-256032">
              <a:lnSpc>
                <a:spcPct val="80000"/>
              </a:lnSpc>
              <a:buClr>
                <a:schemeClr val="accent3"/>
              </a:buClr>
              <a:buFont typeface="Georgia"/>
              <a:buChar char="•"/>
              <a:defRPr/>
            </a:pPr>
            <a:r>
              <a:rPr lang="tr-TR" sz="2400" dirty="0"/>
              <a:t>Toplama prosedürü çalışılacak sistemin bir örnek numunesi olacak ve analitik prosesi ters etkilemeyecek şekilde dizayn edilmelidir.</a:t>
            </a:r>
          </a:p>
          <a:p>
            <a:pPr marL="365760" indent="-256032">
              <a:lnSpc>
                <a:spcPct val="80000"/>
              </a:lnSpc>
              <a:buClr>
                <a:schemeClr val="accent3"/>
              </a:buClr>
              <a:buFont typeface="Georgia"/>
              <a:buChar char="•"/>
              <a:defRPr/>
            </a:pPr>
            <a:endParaRPr lang="tr-TR" sz="2400" dirty="0"/>
          </a:p>
          <a:p>
            <a:pPr marL="365760" indent="-256032">
              <a:lnSpc>
                <a:spcPct val="80000"/>
              </a:lnSpc>
              <a:buClr>
                <a:schemeClr val="accent3"/>
              </a:buClr>
              <a:buFont typeface="Georgia"/>
              <a:buChar char="•"/>
              <a:defRPr/>
            </a:pPr>
            <a:r>
              <a:rPr lang="tr-TR" sz="2400" dirty="0"/>
              <a:t>Numunenin doğru saklama koşulları, biyolojik </a:t>
            </a:r>
            <a:r>
              <a:rPr lang="tr-TR" sz="2400" dirty="0" err="1"/>
              <a:t>komponentlerin</a:t>
            </a:r>
            <a:r>
              <a:rPr lang="tr-TR" sz="2400" dirty="0"/>
              <a:t> </a:t>
            </a:r>
            <a:r>
              <a:rPr lang="tr-TR" sz="2400" dirty="0" err="1"/>
              <a:t>integrasyonunun</a:t>
            </a:r>
            <a:r>
              <a:rPr lang="tr-TR" sz="2400" dirty="0"/>
              <a:t> (bütünlüğü) korunması için çok önemlidir. </a:t>
            </a:r>
          </a:p>
          <a:p>
            <a:pPr marL="0" indent="0">
              <a:lnSpc>
                <a:spcPct val="80000"/>
              </a:lnSpc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58551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6734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Biyolojik</a:t>
            </a:r>
            <a:r>
              <a:rPr lang="en-US" sz="2800" dirty="0" smtClean="0"/>
              <a:t> </a:t>
            </a:r>
            <a:r>
              <a:rPr lang="en-US" sz="2800" dirty="0" err="1" smtClean="0"/>
              <a:t>numunelerin</a:t>
            </a:r>
            <a:r>
              <a:rPr lang="en-US" sz="2800" dirty="0" smtClean="0"/>
              <a:t> </a:t>
            </a:r>
            <a:r>
              <a:rPr lang="en-US" sz="2800" dirty="0" err="1" smtClean="0"/>
              <a:t>saklama</a:t>
            </a:r>
            <a:r>
              <a:rPr lang="en-US" sz="2800" dirty="0" smtClean="0"/>
              <a:t> </a:t>
            </a:r>
            <a:r>
              <a:rPr lang="en-US" sz="2800" dirty="0" err="1" smtClean="0"/>
              <a:t>koşullarına</a:t>
            </a:r>
            <a:r>
              <a:rPr lang="en-US" sz="2800" dirty="0" smtClean="0"/>
              <a:t> </a:t>
            </a:r>
            <a:r>
              <a:rPr lang="en-US" sz="2800" dirty="0" err="1" smtClean="0"/>
              <a:t>örnekler</a:t>
            </a:r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00" y="939851"/>
            <a:ext cx="8648700" cy="560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124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Sonuçların</a:t>
            </a:r>
            <a:r>
              <a:rPr lang="en-US" dirty="0" smtClean="0"/>
              <a:t> </a:t>
            </a:r>
            <a:r>
              <a:rPr lang="en-US" dirty="0" err="1" smtClean="0"/>
              <a:t>Oluşturulması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Her </a:t>
            </a:r>
            <a:r>
              <a:rPr lang="en-US" dirty="0" err="1"/>
              <a:t>analiz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sebep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yapılır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analiz</a:t>
            </a:r>
            <a:r>
              <a:rPr lang="en-US" dirty="0"/>
              <a:t> </a:t>
            </a:r>
            <a:r>
              <a:rPr lang="en-US" dirty="0" err="1"/>
              <a:t>sonuçlarına</a:t>
            </a:r>
            <a:r>
              <a:rPr lang="en-US" dirty="0"/>
              <a:t> </a:t>
            </a:r>
            <a:r>
              <a:rPr lang="en-US" dirty="0" err="1"/>
              <a:t>geçerli</a:t>
            </a:r>
            <a:r>
              <a:rPr lang="en-US" dirty="0"/>
              <a:t> (</a:t>
            </a:r>
            <a:r>
              <a:rPr lang="en-US" dirty="0" err="1"/>
              <a:t>anlamlı</a:t>
            </a:r>
            <a:r>
              <a:rPr lang="en-US" dirty="0"/>
              <a:t>) </a:t>
            </a:r>
            <a:r>
              <a:rPr lang="en-US" dirty="0" err="1"/>
              <a:t>yorumlar</a:t>
            </a:r>
            <a:r>
              <a:rPr lang="en-US" dirty="0"/>
              <a:t> </a:t>
            </a:r>
            <a:r>
              <a:rPr lang="en-US" dirty="0" err="1"/>
              <a:t>yapılabilmesi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net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sunulması</a:t>
            </a:r>
            <a:r>
              <a:rPr lang="en-US" dirty="0"/>
              <a:t> </a:t>
            </a:r>
            <a:r>
              <a:rPr lang="en-US" dirty="0" err="1"/>
              <a:t>gerekir</a:t>
            </a:r>
            <a:r>
              <a:rPr lang="en-US" dirty="0"/>
              <a:t>. </a:t>
            </a:r>
            <a:r>
              <a:rPr lang="en-US" dirty="0" err="1"/>
              <a:t>Analitik</a:t>
            </a:r>
            <a:r>
              <a:rPr lang="en-US" dirty="0"/>
              <a:t> </a:t>
            </a:r>
            <a:r>
              <a:rPr lang="en-US" dirty="0" err="1"/>
              <a:t>sonuçların</a:t>
            </a:r>
            <a:r>
              <a:rPr lang="en-US" dirty="0"/>
              <a:t> </a:t>
            </a:r>
            <a:r>
              <a:rPr lang="en-US" dirty="0" err="1"/>
              <a:t>rapor</a:t>
            </a:r>
            <a:r>
              <a:rPr lang="en-US" dirty="0"/>
              <a:t> </a:t>
            </a:r>
            <a:r>
              <a:rPr lang="en-US" dirty="0" err="1"/>
              <a:t>edilmesinde</a:t>
            </a:r>
            <a:r>
              <a:rPr lang="en-US" dirty="0"/>
              <a:t> </a:t>
            </a:r>
            <a:r>
              <a:rPr lang="en-US" dirty="0" err="1"/>
              <a:t>dikkate</a:t>
            </a:r>
            <a:r>
              <a:rPr lang="en-US" dirty="0"/>
              <a:t> </a:t>
            </a:r>
            <a:r>
              <a:rPr lang="en-US" dirty="0" err="1"/>
              <a:t>alınması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durumlar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1- </a:t>
            </a:r>
            <a:r>
              <a:rPr lang="en-US" dirty="0" err="1"/>
              <a:t>Birim</a:t>
            </a:r>
            <a:r>
              <a:rPr lang="en-US" dirty="0"/>
              <a:t> </a:t>
            </a:r>
            <a:r>
              <a:rPr lang="en-US" dirty="0" err="1"/>
              <a:t>seçimi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2- </a:t>
            </a:r>
            <a:r>
              <a:rPr lang="en-US" dirty="0" err="1"/>
              <a:t>Kalibrasyon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3- </a:t>
            </a:r>
            <a:r>
              <a:rPr lang="en-US" dirty="0" err="1"/>
              <a:t>Verilerin</a:t>
            </a:r>
            <a:r>
              <a:rPr lang="en-US" dirty="0"/>
              <a:t> </a:t>
            </a:r>
            <a:r>
              <a:rPr lang="en-US" dirty="0" err="1"/>
              <a:t>grafiksel</a:t>
            </a:r>
            <a:r>
              <a:rPr lang="en-US" dirty="0"/>
              <a:t> </a:t>
            </a:r>
            <a:r>
              <a:rPr lang="en-US" dirty="0" err="1"/>
              <a:t>sunumu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4</a:t>
            </a:r>
            <a:r>
              <a:rPr lang="en-US" dirty="0"/>
              <a:t>- </a:t>
            </a:r>
            <a:r>
              <a:rPr lang="en-US" dirty="0" err="1"/>
              <a:t>Laboratuvar</a:t>
            </a:r>
            <a:r>
              <a:rPr lang="en-US" dirty="0"/>
              <a:t> </a:t>
            </a:r>
            <a:r>
              <a:rPr lang="en-US" dirty="0" err="1"/>
              <a:t>raporu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24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Kalite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398" y="1355930"/>
            <a:ext cx="8695196" cy="4525963"/>
          </a:xfrm>
        </p:spPr>
        <p:txBody>
          <a:bodyPr>
            <a:noAutofit/>
          </a:bodyPr>
          <a:lstStyle/>
          <a:p>
            <a:pPr marL="365760" indent="-256032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tr-TR" sz="2400" u="sng" dirty="0" smtClean="0">
                <a:solidFill>
                  <a:srgbClr val="000000"/>
                </a:solidFill>
              </a:rPr>
              <a:t>Kalite </a:t>
            </a:r>
            <a:r>
              <a:rPr lang="tr-TR" sz="2400" u="sng" dirty="0">
                <a:solidFill>
                  <a:srgbClr val="000000"/>
                </a:solidFill>
              </a:rPr>
              <a:t>kontrol;</a:t>
            </a:r>
            <a:r>
              <a:rPr lang="tr-TR" sz="2400" b="1" dirty="0">
                <a:solidFill>
                  <a:srgbClr val="000000"/>
                </a:solidFill>
              </a:rPr>
              <a:t> </a:t>
            </a:r>
            <a:r>
              <a:rPr lang="tr-TR" sz="2400" dirty="0">
                <a:solidFill>
                  <a:srgbClr val="000000"/>
                </a:solidFill>
              </a:rPr>
              <a:t>beklenmedik faktörler bir metodun analitik </a:t>
            </a:r>
            <a:r>
              <a:rPr lang="tr-TR" sz="2400" dirty="0" smtClean="0">
                <a:solidFill>
                  <a:srgbClr val="000000"/>
                </a:solidFill>
              </a:rPr>
              <a:t>performansında azalmaya </a:t>
            </a:r>
            <a:r>
              <a:rPr lang="tr-TR" sz="2400" dirty="0">
                <a:solidFill>
                  <a:srgbClr val="000000"/>
                </a:solidFill>
              </a:rPr>
              <a:t>neden olduğunda uyarı verecek dahili bir planı anlatır. </a:t>
            </a:r>
          </a:p>
          <a:p>
            <a:pPr marL="365760" indent="-256032">
              <a:lnSpc>
                <a:spcPct val="80000"/>
              </a:lnSpc>
              <a:buClr>
                <a:schemeClr val="accent3"/>
              </a:buClr>
              <a:buFont typeface="Georgia"/>
              <a:buChar char="•"/>
              <a:defRPr/>
            </a:pPr>
            <a:r>
              <a:rPr lang="tr-TR" sz="2400" dirty="0">
                <a:solidFill>
                  <a:srgbClr val="000000"/>
                </a:solidFill>
              </a:rPr>
              <a:t>Test sonuçlarının kabul edilmeli mi yoksa </a:t>
            </a:r>
            <a:r>
              <a:rPr lang="tr-TR" sz="2400" dirty="0" err="1">
                <a:solidFill>
                  <a:srgbClr val="000000"/>
                </a:solidFill>
              </a:rPr>
              <a:t>red</a:t>
            </a:r>
            <a:r>
              <a:rPr lang="tr-TR" sz="2400" dirty="0">
                <a:solidFill>
                  <a:srgbClr val="000000"/>
                </a:solidFill>
              </a:rPr>
              <a:t> mi edilmeli konusunda acil karar vermeyi sağlar. </a:t>
            </a:r>
          </a:p>
          <a:p>
            <a:pPr marL="365760" indent="-256032">
              <a:lnSpc>
                <a:spcPct val="80000"/>
              </a:lnSpc>
              <a:buClr>
                <a:schemeClr val="accent3"/>
              </a:buClr>
              <a:buFont typeface="Georgia"/>
              <a:buChar char="•"/>
              <a:defRPr/>
            </a:pPr>
            <a:r>
              <a:rPr lang="tr-TR" sz="2400" dirty="0">
                <a:solidFill>
                  <a:srgbClr val="000000"/>
                </a:solidFill>
              </a:rPr>
              <a:t>Bu genellikle kontrol numunesinin toplu testlerle analiziyle yapılır.</a:t>
            </a:r>
          </a:p>
          <a:p>
            <a:pPr marL="365760" indent="-256032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tr-TR" sz="2400" dirty="0">
              <a:solidFill>
                <a:srgbClr val="000000"/>
              </a:solidFill>
            </a:endParaRPr>
          </a:p>
          <a:p>
            <a:pPr marL="365760" indent="-256032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tr-TR" sz="2400" b="1" dirty="0">
                <a:solidFill>
                  <a:srgbClr val="000000"/>
                </a:solidFill>
              </a:rPr>
              <a:t>Kontrol Numuneleri</a:t>
            </a:r>
            <a:endParaRPr lang="tr-TR" sz="2400" dirty="0">
              <a:solidFill>
                <a:srgbClr val="000000"/>
              </a:solidFill>
            </a:endParaRPr>
          </a:p>
          <a:p>
            <a:pPr marL="365760" indent="-256032">
              <a:lnSpc>
                <a:spcPct val="80000"/>
              </a:lnSpc>
              <a:buClr>
                <a:schemeClr val="accent3"/>
              </a:buClr>
              <a:buFont typeface="Georgia"/>
              <a:buChar char="•"/>
              <a:defRPr/>
            </a:pPr>
            <a:r>
              <a:rPr lang="tr-TR" sz="2400" dirty="0">
                <a:solidFill>
                  <a:srgbClr val="000000"/>
                </a:solidFill>
              </a:rPr>
              <a:t>Kontrol numuneleri, test </a:t>
            </a:r>
            <a:r>
              <a:rPr lang="tr-TR" sz="2400" dirty="0" err="1">
                <a:solidFill>
                  <a:srgbClr val="000000"/>
                </a:solidFill>
              </a:rPr>
              <a:t>analitinin</a:t>
            </a:r>
            <a:r>
              <a:rPr lang="tr-TR" sz="2400" dirty="0">
                <a:solidFill>
                  <a:srgbClr val="000000"/>
                </a:solidFill>
              </a:rPr>
              <a:t> konsantrasyonları bilinen bir numunedir ve test numuneleriyle aynı şekilde işlem görür</a:t>
            </a:r>
            <a:r>
              <a:rPr lang="tr-TR" sz="2400" dirty="0" smtClean="0">
                <a:solidFill>
                  <a:srgbClr val="000000"/>
                </a:solidFill>
              </a:rPr>
              <a:t>.</a:t>
            </a:r>
            <a:endParaRPr lang="tr-TR" sz="2400" dirty="0">
              <a:solidFill>
                <a:srgbClr val="000000"/>
              </a:solidFill>
            </a:endParaRPr>
          </a:p>
          <a:p>
            <a:pPr marL="365760" indent="-256032">
              <a:lnSpc>
                <a:spcPct val="80000"/>
              </a:lnSpc>
              <a:buClr>
                <a:schemeClr val="accent3"/>
              </a:buClr>
              <a:buFont typeface="Georgia"/>
              <a:buChar char="•"/>
              <a:defRPr/>
            </a:pPr>
            <a:r>
              <a:rPr lang="tr-TR" sz="2400" dirty="0">
                <a:solidFill>
                  <a:srgbClr val="000000"/>
                </a:solidFill>
              </a:rPr>
              <a:t>Benzer fiziksel ve analitik özellikler gösterebilmesi için test numunelerine ideal olarak benzer kompozisyonu olmalıdır. </a:t>
            </a:r>
            <a:endParaRPr lang="tr-TR" sz="2400" u="sng" dirty="0">
              <a:solidFill>
                <a:srgbClr val="000000"/>
              </a:solidFill>
            </a:endParaRPr>
          </a:p>
          <a:p>
            <a:pPr marL="365760" indent="-256032">
              <a:lnSpc>
                <a:spcPct val="80000"/>
              </a:lnSpc>
              <a:buClr>
                <a:schemeClr val="accent3"/>
              </a:buClr>
              <a:buFont typeface="Georgia"/>
              <a:buChar char="•"/>
              <a:defRPr/>
            </a:pPr>
            <a:r>
              <a:rPr lang="tr-TR" sz="2400" u="sng" dirty="0">
                <a:solidFill>
                  <a:srgbClr val="000000"/>
                </a:solidFill>
              </a:rPr>
              <a:t>Örneğin, </a:t>
            </a:r>
            <a:r>
              <a:rPr lang="tr-TR" sz="2400" dirty="0">
                <a:solidFill>
                  <a:srgbClr val="000000"/>
                </a:solidFill>
              </a:rPr>
              <a:t>bir serum numunesinin </a:t>
            </a:r>
            <a:r>
              <a:rPr lang="tr-TR" sz="2400" dirty="0" err="1">
                <a:solidFill>
                  <a:srgbClr val="000000"/>
                </a:solidFill>
              </a:rPr>
              <a:t>glukoz</a:t>
            </a:r>
            <a:r>
              <a:rPr lang="tr-TR" sz="2400" dirty="0">
                <a:solidFill>
                  <a:srgbClr val="000000"/>
                </a:solidFill>
              </a:rPr>
              <a:t> içeriği analiz edilecekse, kontrol numunesi </a:t>
            </a:r>
            <a:r>
              <a:rPr lang="tr-TR" sz="2400" dirty="0" err="1">
                <a:solidFill>
                  <a:srgbClr val="000000"/>
                </a:solidFill>
              </a:rPr>
              <a:t>glukoz</a:t>
            </a:r>
            <a:r>
              <a:rPr lang="tr-TR" sz="2400" dirty="0">
                <a:solidFill>
                  <a:srgbClr val="000000"/>
                </a:solidFill>
              </a:rPr>
              <a:t> konsantrasyonu bilinen bir serum olmalıdır. </a:t>
            </a:r>
          </a:p>
          <a:p>
            <a:pPr>
              <a:lnSpc>
                <a:spcPct val="80000"/>
              </a:lnSpc>
            </a:pP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368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237</Words>
  <Application>Microsoft Macintosh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ANALİZ İÇİN ÖRNEK ALINMASI ve SAKLANMASI</vt:lpstr>
      <vt:lpstr>Analiz Numuneleri</vt:lpstr>
      <vt:lpstr>Biyolojik numunelerin saklama koşullarına örnekler</vt:lpstr>
      <vt:lpstr>Sonuçların Oluşturulması</vt:lpstr>
      <vt:lpstr>Kalite Kontrol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7</cp:revision>
  <dcterms:created xsi:type="dcterms:W3CDTF">2018-05-08T12:08:33Z</dcterms:created>
  <dcterms:modified xsi:type="dcterms:W3CDTF">2018-05-16T22:56:23Z</dcterms:modified>
</cp:coreProperties>
</file>