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2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A18E29-AA92-4BB9-9187-8B7F41669AF9}" type="datetimeFigureOut">
              <a:rPr lang="tr-TR" smtClean="0"/>
              <a:pPr/>
              <a:t>14.2.2018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C91F4-82F3-46BC-B9FA-AD96749B3EC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AFB190-7D88-4DE0-BF10-8BE289C21EF6}" type="slidenum">
              <a:rPr lang="en-US"/>
              <a:pPr/>
              <a:t>3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i="1" smtClean="0">
                <a:latin typeface="Times New Roman" charset="0"/>
              </a:rPr>
              <a:t>‘Forehead to forehead I meet thee, this third time, Moby Dick!’ </a:t>
            </a:r>
            <a:r>
              <a:rPr lang="en-US" smtClean="0">
                <a:latin typeface="Times New Roman" charset="0"/>
              </a:rPr>
              <a:t>[Ahab (Melville, 1851)]</a:t>
            </a:r>
            <a:endParaRPr lang="en-US" b="1" smtClean="0">
              <a:latin typeface="Times New Roman" charset="0"/>
            </a:endParaRPr>
          </a:p>
          <a:p>
            <a:pPr eaLnBrk="1" hangingPunct="1"/>
            <a:r>
              <a:rPr lang="en-US" b="1" smtClean="0">
                <a:latin typeface="Times New Roman" charset="0"/>
              </a:rPr>
              <a:t>Head-butting during male–male aggression is a basal behavior for cetaceans</a:t>
            </a:r>
            <a:endParaRPr lang="en-US" smtClean="0">
              <a:latin typeface="Times New Roman" charset="0"/>
            </a:endParaRPr>
          </a:p>
          <a:p>
            <a:pPr eaLnBrk="1" hangingPunct="1"/>
            <a:r>
              <a:rPr lang="en-US" i="1" smtClean="0">
                <a:latin typeface="Times New Roman" charset="0"/>
              </a:rPr>
              <a:t>Sinking of Essex (238 ton ship) </a:t>
            </a:r>
            <a:r>
              <a:rPr lang="en-US" smtClean="0">
                <a:latin typeface="Times New Roman" charset="0"/>
              </a:rPr>
              <a:t>in 1821 is the first documented case of a sperm whale deliberately striking a ship (Chase, 1821).</a:t>
            </a:r>
          </a:p>
          <a:p>
            <a:pPr eaLnBrk="1" hangingPunct="1"/>
            <a:endParaRPr lang="en-US" smtClean="0">
              <a:latin typeface="Times New Roman" charset="0"/>
            </a:endParaRPr>
          </a:p>
          <a:p>
            <a:pPr eaLnBrk="1" hangingPunct="1"/>
            <a:r>
              <a:rPr lang="en-US" smtClean="0">
                <a:latin typeface="Times New Roman" charset="0"/>
              </a:rPr>
              <a:t>http://jeb.biologists.org/cgi/content/full/205/12/1755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12A6-D9ED-4D47-906D-C0E992159347}" type="datetimeFigureOut">
              <a:rPr lang="tr-TR" smtClean="0"/>
              <a:pPr/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3512-C01B-4E7C-8936-4F8942C4E0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12A6-D9ED-4D47-906D-C0E992159347}" type="datetimeFigureOut">
              <a:rPr lang="tr-TR" smtClean="0"/>
              <a:pPr/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3512-C01B-4E7C-8936-4F8942C4E0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12A6-D9ED-4D47-906D-C0E992159347}" type="datetimeFigureOut">
              <a:rPr lang="tr-TR" smtClean="0"/>
              <a:pPr/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3512-C01B-4E7C-8936-4F8942C4E0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DD76E6-4F1A-4665-9F88-2E757B3B54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95F71-5A0A-41FE-9899-09590F714F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416AE5-8309-4E1F-A1A2-D8D6EA0029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B36120-B7E2-491B-B676-F77E8C30FD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12A6-D9ED-4D47-906D-C0E992159347}" type="datetimeFigureOut">
              <a:rPr lang="tr-TR" smtClean="0"/>
              <a:pPr/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3512-C01B-4E7C-8936-4F8942C4E0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12A6-D9ED-4D47-906D-C0E992159347}" type="datetimeFigureOut">
              <a:rPr lang="tr-TR" smtClean="0"/>
              <a:pPr/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3512-C01B-4E7C-8936-4F8942C4E0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12A6-D9ED-4D47-906D-C0E992159347}" type="datetimeFigureOut">
              <a:rPr lang="tr-TR" smtClean="0"/>
              <a:pPr/>
              <a:t>14.2.2018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3512-C01B-4E7C-8936-4F8942C4E0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12A6-D9ED-4D47-906D-C0E992159347}" type="datetimeFigureOut">
              <a:rPr lang="tr-TR" smtClean="0"/>
              <a:pPr/>
              <a:t>14.2.2018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3512-C01B-4E7C-8936-4F8942C4E0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12A6-D9ED-4D47-906D-C0E992159347}" type="datetimeFigureOut">
              <a:rPr lang="tr-TR" smtClean="0"/>
              <a:pPr/>
              <a:t>14.2.2018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3512-C01B-4E7C-8936-4F8942C4E0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12A6-D9ED-4D47-906D-C0E992159347}" type="datetimeFigureOut">
              <a:rPr lang="tr-TR" smtClean="0"/>
              <a:pPr/>
              <a:t>14.2.2018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3512-C01B-4E7C-8936-4F8942C4E0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12A6-D9ED-4D47-906D-C0E992159347}" type="datetimeFigureOut">
              <a:rPr lang="tr-TR" smtClean="0"/>
              <a:pPr/>
              <a:t>14.2.2018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3512-C01B-4E7C-8936-4F8942C4E0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12A6-D9ED-4D47-906D-C0E992159347}" type="datetimeFigureOut">
              <a:rPr lang="tr-TR" smtClean="0"/>
              <a:pPr/>
              <a:t>14.2.2018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3512-C01B-4E7C-8936-4F8942C4E0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412A6-D9ED-4D47-906D-C0E992159347}" type="datetimeFigureOut">
              <a:rPr lang="tr-TR" smtClean="0"/>
              <a:pPr/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33512-C01B-4E7C-8936-4F8942C4E04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Lipids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Dr.Açelya</a:t>
            </a:r>
            <a:r>
              <a:rPr lang="tr-TR" dirty="0" smtClean="0"/>
              <a:t> </a:t>
            </a:r>
            <a:r>
              <a:rPr lang="tr-TR" smtClean="0"/>
              <a:t>Yılmazer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534400" cy="12954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Melting Point and Double Bonds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1295400"/>
            <a:ext cx="8534400" cy="46482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Saturated fatty acids pack in a fairly orderly way</a:t>
            </a:r>
          </a:p>
          <a:p>
            <a:pPr lvl="1" eaLnBrk="1" hangingPunct="1"/>
            <a:r>
              <a:rPr lang="en-US" sz="2400" smtClean="0">
                <a:latin typeface="Arial" charset="0"/>
              </a:rPr>
              <a:t>extensive favorable interactions</a:t>
            </a:r>
          </a:p>
          <a:p>
            <a:pPr eaLnBrk="1" hangingPunct="1"/>
            <a:r>
              <a:rPr lang="en-US" sz="2800" smtClean="0">
                <a:solidFill>
                  <a:srgbClr val="FF0303"/>
                </a:solidFill>
                <a:latin typeface="Arial" charset="0"/>
              </a:rPr>
              <a:t>Unsaturated cis fatty acid pack less regular due to the kink</a:t>
            </a:r>
          </a:p>
          <a:p>
            <a:pPr lvl="1" eaLnBrk="1" hangingPunct="1"/>
            <a:r>
              <a:rPr lang="en-US" sz="2400" smtClean="0">
                <a:latin typeface="Arial" charset="0"/>
              </a:rPr>
              <a:t>Less extensive favorable interactions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It takes less thermal energy to disrupt disordered packing of unsaturated fatty acids:</a:t>
            </a:r>
          </a:p>
          <a:p>
            <a:pPr lvl="1" eaLnBrk="1" hangingPunct="1"/>
            <a:r>
              <a:rPr lang="en-US" sz="2400" smtClean="0">
                <a:solidFill>
                  <a:srgbClr val="FF0303"/>
                </a:solidFill>
                <a:latin typeface="Arial" charset="0"/>
              </a:rPr>
              <a:t>unsaturated cis fatty acids have a lower melting point</a:t>
            </a:r>
          </a:p>
          <a:p>
            <a:pPr eaLnBrk="1" hangingPunct="1">
              <a:buFontTx/>
              <a:buNone/>
            </a:pPr>
            <a:endParaRPr lang="en-US" sz="2800" smtClean="0">
              <a:latin typeface="Arial" charset="0"/>
            </a:endParaRP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>
            <a:off x="381000" y="1066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Trans Fatty Acids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76400"/>
            <a:ext cx="8610600" cy="47244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</a:rPr>
              <a:t>Trans fatty acids form by partial dehydrogenation of unsaturated fatty acids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A </a:t>
            </a:r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trans double bond</a:t>
            </a:r>
            <a:r>
              <a:rPr lang="en-US" sz="2800" smtClean="0">
                <a:latin typeface="Arial" charset="0"/>
              </a:rPr>
              <a:t> allows a given fatty acid to adopt an extended conformation. 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Trans fatty acids can pack more regularly, and show </a:t>
            </a:r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higher melting points</a:t>
            </a:r>
            <a:r>
              <a:rPr lang="en-US" sz="2800" smtClean="0">
                <a:latin typeface="Arial" charset="0"/>
              </a:rPr>
              <a:t> than cis forms</a:t>
            </a:r>
            <a:endParaRPr lang="en-US" sz="2800" smtClean="0"/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>
            <a:off x="381000" y="12192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906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Trans Fatty Acids in Foods</a:t>
            </a:r>
          </a:p>
        </p:txBody>
      </p:sp>
      <p:sp>
        <p:nvSpPr>
          <p:cNvPr id="56323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524000"/>
            <a:ext cx="8001000" cy="2362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FF0303"/>
                </a:solidFill>
                <a:latin typeface="Arial" charset="0"/>
              </a:rPr>
              <a:t>Consuming trans fats increases risk of cardiovascular disease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Avoid deep-frying partially hydrogenated vegetable oils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Current trend: reduce trans fats in foods (Wendy’s, KFC)</a:t>
            </a: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>
            <a:off x="3810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Triacylglycerols (fats and oils)</a:t>
            </a:r>
          </a:p>
        </p:txBody>
      </p:sp>
      <p:sp>
        <p:nvSpPr>
          <p:cNvPr id="5939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447800"/>
            <a:ext cx="8382000" cy="50292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Majority of fatty acids in biological systems are found in the form of </a:t>
            </a: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triacylglycerols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Solid ones are called fats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Liquid ones are called oils  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Triacylglycerols are the primary storage form of lipids (</a:t>
            </a: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body fat</a:t>
            </a:r>
            <a:r>
              <a:rPr lang="en-US" sz="2400" smtClean="0">
                <a:latin typeface="Arial" charset="0"/>
              </a:rPr>
              <a:t>)  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Triacylglycerols are less soluble in water than fatty acids due to the lack of charged carboxylate group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Triacylglycerols are less dense than water: </a:t>
            </a: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fats and oils float</a:t>
            </a: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>
            <a:off x="304800" y="1066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868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Fats Provide Efficient </a:t>
            </a:r>
            <a:br>
              <a:rPr lang="en-US" smtClean="0">
                <a:solidFill>
                  <a:srgbClr val="2FB0DC"/>
                </a:solidFill>
              </a:rPr>
            </a:br>
            <a:r>
              <a:rPr lang="en-US" smtClean="0">
                <a:solidFill>
                  <a:srgbClr val="2FB0DC"/>
                </a:solidFill>
              </a:rPr>
              <a:t>Fuel Storage</a:t>
            </a:r>
          </a:p>
        </p:txBody>
      </p:sp>
      <p:sp>
        <p:nvSpPr>
          <p:cNvPr id="6246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676400"/>
            <a:ext cx="8610600" cy="48768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The advantage of fats over polysaccharides: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Fatty acid carry more energy</a:t>
            </a:r>
            <a:r>
              <a:rPr lang="en-US" sz="2400" smtClean="0">
                <a:latin typeface="Arial" charset="0"/>
              </a:rPr>
              <a:t> per carbon because they are more reduced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Fatty acids carry less water</a:t>
            </a:r>
            <a:r>
              <a:rPr lang="en-US" sz="2400" smtClean="0">
                <a:latin typeface="Arial" charset="0"/>
              </a:rPr>
              <a:t> along because they are nonpolar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endParaRPr lang="en-US" sz="240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solidFill>
                  <a:srgbClr val="FF0303"/>
                </a:solidFill>
                <a:latin typeface="Arial" charset="0"/>
              </a:rPr>
              <a:t>Glucose and glycogen are for short-term energy needs</a:t>
            </a:r>
            <a:r>
              <a:rPr lang="en-US" sz="2400" smtClean="0">
                <a:latin typeface="Arial" charset="0"/>
              </a:rPr>
              <a:t>, quick delivery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Fats are for long term (months) energy needs</a:t>
            </a:r>
            <a:r>
              <a:rPr lang="en-US" sz="2400" smtClean="0">
                <a:latin typeface="Arial" charset="0"/>
              </a:rPr>
              <a:t>, good storage, slow delivery</a:t>
            </a:r>
          </a:p>
          <a:p>
            <a:pPr lvl="1" eaLnBrk="1" hangingPunct="1">
              <a:buFontTx/>
              <a:buNone/>
            </a:pPr>
            <a:endParaRPr lang="en-US" sz="2400" smtClean="0">
              <a:latin typeface="Arial" charset="0"/>
            </a:endParaRPr>
          </a:p>
          <a:p>
            <a:pPr eaLnBrk="1" hangingPunct="1"/>
            <a:endParaRPr lang="en-US" sz="2400" smtClean="0"/>
          </a:p>
        </p:txBody>
      </p:sp>
      <p:sp>
        <p:nvSpPr>
          <p:cNvPr id="62468" name="Line 4"/>
          <p:cNvSpPr>
            <a:spLocks noChangeShapeType="1"/>
          </p:cNvSpPr>
          <p:nvPr/>
        </p:nvSpPr>
        <p:spPr bwMode="auto">
          <a:xfrm>
            <a:off x="381000" y="1447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Lipids: Structurally Diverse Class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600200"/>
            <a:ext cx="7772400" cy="1905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2000" smtClean="0"/>
          </a:p>
          <a:p>
            <a:pPr eaLnBrk="1" hangingPunct="1"/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Low solubility in water</a:t>
            </a:r>
          </a:p>
          <a:p>
            <a:pPr eaLnBrk="1" hangingPunct="1"/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Good solubility in nonpolar solvents</a:t>
            </a: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304800" y="12192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69342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Biological Functions of Lipids</a:t>
            </a:r>
          </a:p>
        </p:txBody>
      </p:sp>
      <p:sp>
        <p:nvSpPr>
          <p:cNvPr id="2969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143000"/>
            <a:ext cx="8686800" cy="54102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latin typeface="Arial" charset="0"/>
              </a:rPr>
              <a:t>Storage of energy</a:t>
            </a:r>
          </a:p>
          <a:p>
            <a:pPr lvl="1" eaLnBrk="1" hangingPunct="1"/>
            <a:r>
              <a:rPr lang="en-US" sz="1800" dirty="0" smtClean="0">
                <a:latin typeface="Arial" charset="0"/>
              </a:rPr>
              <a:t>Reduced compounds: lots of available energy</a:t>
            </a:r>
          </a:p>
          <a:p>
            <a:pPr lvl="1" eaLnBrk="1" hangingPunct="1"/>
            <a:r>
              <a:rPr lang="en-US" sz="1800" dirty="0" smtClean="0">
                <a:latin typeface="Arial" charset="0"/>
              </a:rPr>
              <a:t>Hydrophobic nature: good packing</a:t>
            </a:r>
          </a:p>
          <a:p>
            <a:pPr eaLnBrk="1" hangingPunct="1"/>
            <a:r>
              <a:rPr lang="en-US" sz="2400" dirty="0" smtClean="0">
                <a:latin typeface="Arial" charset="0"/>
              </a:rPr>
              <a:t>Insulation from environment</a:t>
            </a:r>
          </a:p>
          <a:p>
            <a:pPr lvl="1" eaLnBrk="1" hangingPunct="1"/>
            <a:r>
              <a:rPr lang="en-US" sz="1800" dirty="0" smtClean="0">
                <a:latin typeface="Arial" charset="0"/>
              </a:rPr>
              <a:t>Low thermal conductivity</a:t>
            </a:r>
          </a:p>
          <a:p>
            <a:pPr lvl="1" eaLnBrk="1" hangingPunct="1"/>
            <a:r>
              <a:rPr lang="en-US" sz="1800" dirty="0" smtClean="0">
                <a:latin typeface="Arial" charset="0"/>
              </a:rPr>
              <a:t>High heat capacity (can “absorb” heat) </a:t>
            </a:r>
          </a:p>
          <a:p>
            <a:pPr lvl="1" eaLnBrk="1" hangingPunct="1"/>
            <a:r>
              <a:rPr lang="en-US" sz="1800" dirty="0" smtClean="0">
                <a:latin typeface="Arial" charset="0"/>
              </a:rPr>
              <a:t>Mechanical protection (can absorb shocks)</a:t>
            </a:r>
          </a:p>
          <a:p>
            <a:pPr eaLnBrk="1" hangingPunct="1"/>
            <a:r>
              <a:rPr lang="en-US" sz="2400" dirty="0" smtClean="0">
                <a:latin typeface="Arial" charset="0"/>
              </a:rPr>
              <a:t>Water repellant </a:t>
            </a:r>
          </a:p>
          <a:p>
            <a:pPr lvl="1" eaLnBrk="1" hangingPunct="1"/>
            <a:r>
              <a:rPr lang="en-US" sz="2000" dirty="0" smtClean="0">
                <a:latin typeface="Arial" charset="0"/>
              </a:rPr>
              <a:t>Hydrophobic nature: keeps surface of the organism dry</a:t>
            </a:r>
          </a:p>
          <a:p>
            <a:pPr lvl="2" eaLnBrk="1" hangingPunct="1"/>
            <a:r>
              <a:rPr lang="en-US" sz="1800" dirty="0" smtClean="0">
                <a:latin typeface="Arial" charset="0"/>
              </a:rPr>
              <a:t>Prevents excessive wetting (birds)</a:t>
            </a:r>
          </a:p>
          <a:p>
            <a:pPr lvl="2" eaLnBrk="1" hangingPunct="1"/>
            <a:r>
              <a:rPr lang="en-US" sz="1800" dirty="0" smtClean="0">
                <a:latin typeface="Arial" charset="0"/>
              </a:rPr>
              <a:t>Prevents loss of water via evaporation </a:t>
            </a:r>
          </a:p>
          <a:p>
            <a:pPr eaLnBrk="1" hangingPunct="1"/>
            <a:r>
              <a:rPr lang="en-US" sz="2400" dirty="0" smtClean="0">
                <a:latin typeface="Arial" charset="0"/>
              </a:rPr>
              <a:t>Buoyancy control and acoustics in marine mammals</a:t>
            </a:r>
          </a:p>
          <a:p>
            <a:pPr lvl="1" eaLnBrk="1" hangingPunct="1"/>
            <a:r>
              <a:rPr lang="en-US" sz="2000" dirty="0" smtClean="0">
                <a:latin typeface="Arial" charset="0"/>
              </a:rPr>
              <a:t>Increased density while diving deep helps sinking (just a hypothesis)</a:t>
            </a:r>
          </a:p>
          <a:p>
            <a:pPr lvl="1" eaLnBrk="1" hangingPunct="1"/>
            <a:r>
              <a:rPr lang="en-US" sz="2000" dirty="0" smtClean="0">
                <a:latin typeface="Arial" charset="0"/>
              </a:rPr>
              <a:t>Spermaceti organ may focus sound energy: sound stun gun?</a:t>
            </a: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>
            <a:off x="381000" y="1066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9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296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296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86000" y="152400"/>
            <a:ext cx="4724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More Functions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7772400" cy="44196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Membrane Structure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>
                <a:latin typeface="Arial" charset="0"/>
              </a:rPr>
              <a:t>Main structure of cell membranes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Cofactors for enzymes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Vitamin K: blood clot formation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Coenzyme Q: ATP synthesis in mitochondria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Signaling molecules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err="1" smtClean="0">
                <a:latin typeface="Arial" charset="0"/>
              </a:rPr>
              <a:t>Paracrine</a:t>
            </a:r>
            <a:r>
              <a:rPr lang="en-US" sz="1800" dirty="0" smtClean="0">
                <a:latin typeface="Arial" charset="0"/>
              </a:rPr>
              <a:t> hormones (act locally)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>
                <a:latin typeface="Arial" charset="0"/>
              </a:rPr>
              <a:t>Steroid hormones (act body-wide)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>
                <a:latin typeface="Arial" charset="0"/>
              </a:rPr>
              <a:t>Growth factors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>
                <a:latin typeface="Arial" charset="0"/>
              </a:rPr>
              <a:t>Vitamins A and D (hormone precursors)</a:t>
            </a: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Pigments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Color of tomatoes, carrots, pumpkins, some birds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Antioxidants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Vitamin E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3810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3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337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337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Classification of Lipids</a:t>
            </a:r>
          </a:p>
        </p:txBody>
      </p:sp>
      <p:sp>
        <p:nvSpPr>
          <p:cNvPr id="36867" name="Text Box 1029"/>
          <p:cNvSpPr txBox="1">
            <a:spLocks noChangeArrowheads="1"/>
          </p:cNvSpPr>
          <p:nvPr/>
        </p:nvSpPr>
        <p:spPr bwMode="auto">
          <a:xfrm>
            <a:off x="304800" y="1295400"/>
            <a:ext cx="8534400" cy="248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" charset="0"/>
              </a:rPr>
              <a:t> </a:t>
            </a:r>
            <a:r>
              <a:rPr lang="en-US" sz="2800">
                <a:latin typeface="Arial" charset="0"/>
              </a:rPr>
              <a:t>Based on the structure and function</a:t>
            </a:r>
          </a:p>
          <a:p>
            <a:pPr lvl="1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 Lipids that do not contain fatty acids: cholesterol, terpenes, …</a:t>
            </a:r>
          </a:p>
          <a:p>
            <a:pPr lvl="1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 Lipids that contain fatty acids (complex lipids)</a:t>
            </a:r>
            <a:endParaRPr lang="en-US" sz="2800"/>
          </a:p>
          <a:p>
            <a:pPr lvl="2" eaLnBrk="1" hangingPunct="1">
              <a:spcBef>
                <a:spcPct val="20000"/>
              </a:spcBef>
              <a:buFontTx/>
              <a:buChar char="–"/>
            </a:pPr>
            <a:r>
              <a:rPr lang="en-US" sz="2800">
                <a:latin typeface="Arial" charset="0"/>
              </a:rPr>
              <a:t> </a:t>
            </a:r>
            <a:r>
              <a:rPr lang="en-US" sz="2800">
                <a:solidFill>
                  <a:srgbClr val="0E20FF"/>
                </a:solidFill>
                <a:latin typeface="Arial" charset="0"/>
              </a:rPr>
              <a:t>Storage lipids</a:t>
            </a:r>
            <a:r>
              <a:rPr lang="en-US" sz="2800">
                <a:latin typeface="Arial" charset="0"/>
              </a:rPr>
              <a:t> and </a:t>
            </a:r>
            <a:r>
              <a:rPr lang="en-US" sz="2800">
                <a:solidFill>
                  <a:srgbClr val="0E20FF"/>
                </a:solidFill>
                <a:latin typeface="Arial" charset="0"/>
              </a:rPr>
              <a:t>membrane lipids</a:t>
            </a:r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>
            <a:off x="228600" y="9906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Fatty Acids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86800" cy="49530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400" smtClean="0">
                <a:latin typeface="Arial" charset="0"/>
              </a:rPr>
              <a:t>Carboxylic acids with hydrocarbon chains containing from </a:t>
            </a: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4 to 36</a:t>
            </a:r>
            <a:r>
              <a:rPr lang="en-US" sz="2400" smtClean="0">
                <a:latin typeface="Arial" charset="0"/>
              </a:rPr>
              <a:t> carbons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smtClean="0">
                <a:latin typeface="Arial" charset="0"/>
              </a:rPr>
              <a:t>Almost all natural fatty acids have an </a:t>
            </a: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even</a:t>
            </a:r>
            <a:r>
              <a:rPr lang="en-US" sz="2400" smtClean="0">
                <a:latin typeface="Arial" charset="0"/>
              </a:rPr>
              <a:t> number of carbons 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smtClean="0">
                <a:latin typeface="Arial" charset="0"/>
              </a:rPr>
              <a:t>Most natural fatty acids are </a:t>
            </a: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unbranched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Saturated:</a:t>
            </a:r>
            <a:r>
              <a:rPr lang="en-US" sz="2400" smtClean="0">
                <a:solidFill>
                  <a:srgbClr val="FF0303"/>
                </a:solidFill>
                <a:latin typeface="Arial" charset="0"/>
              </a:rPr>
              <a:t> </a:t>
            </a:r>
            <a:r>
              <a:rPr lang="en-US" sz="2400" smtClean="0">
                <a:latin typeface="Arial" charset="0"/>
              </a:rPr>
              <a:t>no double bonds between carbons in the chain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Monounsaturated</a:t>
            </a:r>
            <a:r>
              <a:rPr lang="en-US" sz="2400" smtClean="0">
                <a:solidFill>
                  <a:srgbClr val="FF0303"/>
                </a:solidFill>
                <a:latin typeface="Arial" charset="0"/>
              </a:rPr>
              <a:t>: </a:t>
            </a:r>
            <a:r>
              <a:rPr lang="en-US" sz="2400" smtClean="0">
                <a:latin typeface="Arial" charset="0"/>
              </a:rPr>
              <a:t>one double bond between carbons in the alkyl chain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Polyunsaturated</a:t>
            </a:r>
            <a:r>
              <a:rPr lang="en-US" sz="2400" smtClean="0">
                <a:solidFill>
                  <a:srgbClr val="FF0303"/>
                </a:solidFill>
                <a:latin typeface="Arial" charset="0"/>
              </a:rPr>
              <a:t>: </a:t>
            </a:r>
            <a:r>
              <a:rPr lang="en-US" sz="2400" smtClean="0">
                <a:latin typeface="Arial" charset="0"/>
              </a:rPr>
              <a:t>more than one double bond in the alkyl chain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>
            <a:off x="457200" y="9144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Fatty Acid Nomenclature</a:t>
            </a:r>
          </a:p>
        </p:txBody>
      </p:sp>
      <p:sp>
        <p:nvSpPr>
          <p:cNvPr id="43011" name="Line 4"/>
          <p:cNvSpPr>
            <a:spLocks noChangeShapeType="1"/>
          </p:cNvSpPr>
          <p:nvPr/>
        </p:nvSpPr>
        <p:spPr bwMode="auto">
          <a:xfrm>
            <a:off x="3048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Solubility and Melting Point of Saturated Fatty Acids</a:t>
            </a:r>
          </a:p>
        </p:txBody>
      </p:sp>
      <p:sp>
        <p:nvSpPr>
          <p:cNvPr id="46083" name="Rectangle 1028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1752600"/>
            <a:ext cx="8610600" cy="19050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Solubility decreases</a:t>
            </a:r>
            <a:r>
              <a:rPr lang="en-US" sz="2800" smtClean="0">
                <a:latin typeface="Arial" charset="0"/>
              </a:rPr>
              <a:t> as the chain length increases</a:t>
            </a:r>
          </a:p>
          <a:p>
            <a:pPr eaLnBrk="1" hangingPunct="1"/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Melting point increases</a:t>
            </a:r>
            <a:r>
              <a:rPr lang="en-US" sz="2800" smtClean="0">
                <a:latin typeface="Arial" charset="0"/>
              </a:rPr>
              <a:t> as the chain length increases</a:t>
            </a:r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>
            <a:off x="381000" y="1447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Conformation of Fatty Acids</a:t>
            </a:r>
          </a:p>
        </p:txBody>
      </p:sp>
      <p:sp>
        <p:nvSpPr>
          <p:cNvPr id="49155" name="Rectangle 12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1219200"/>
            <a:ext cx="7696200" cy="32004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</a:rPr>
              <a:t>The saturated chain tends to adopt extended conformations 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The double bonds in natural unsaturated fatty acids are commonly in </a:t>
            </a:r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cis configuration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This introduces </a:t>
            </a:r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a kink</a:t>
            </a:r>
            <a:r>
              <a:rPr lang="en-US" sz="2800" smtClean="0">
                <a:latin typeface="Arial" charset="0"/>
              </a:rPr>
              <a:t> in the chain</a:t>
            </a:r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>
            <a:off x="3810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660</Words>
  <Application>Microsoft Office PowerPoint</Application>
  <PresentationFormat>Ekran Gösterisi (4:3)</PresentationFormat>
  <Paragraphs>91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Lipids</vt:lpstr>
      <vt:lpstr>Lipids: Structurally Diverse Class </vt:lpstr>
      <vt:lpstr>Biological Functions of Lipids</vt:lpstr>
      <vt:lpstr>More Functions</vt:lpstr>
      <vt:lpstr>Classification of Lipids</vt:lpstr>
      <vt:lpstr>Fatty Acids</vt:lpstr>
      <vt:lpstr>Fatty Acid Nomenclature</vt:lpstr>
      <vt:lpstr>Solubility and Melting Point of Saturated Fatty Acids</vt:lpstr>
      <vt:lpstr>Conformation of Fatty Acids</vt:lpstr>
      <vt:lpstr>Melting Point and Double Bonds</vt:lpstr>
      <vt:lpstr>Trans Fatty Acids</vt:lpstr>
      <vt:lpstr>Trans Fatty Acids in Foods</vt:lpstr>
      <vt:lpstr>Triacylglycerols (fats and oils)</vt:lpstr>
      <vt:lpstr>Fats Provide Efficient  Fuel Storage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ASUSPC</dc:creator>
  <cp:lastModifiedBy>ASUSPC</cp:lastModifiedBy>
  <cp:revision>2</cp:revision>
  <dcterms:created xsi:type="dcterms:W3CDTF">2018-02-12T14:25:17Z</dcterms:created>
  <dcterms:modified xsi:type="dcterms:W3CDTF">2018-02-13T21:01:46Z</dcterms:modified>
</cp:coreProperties>
</file>