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98" r:id="rId11"/>
    <p:sldId id="299" r:id="rId12"/>
    <p:sldId id="267" r:id="rId13"/>
    <p:sldId id="268" r:id="rId14"/>
    <p:sldId id="269" r:id="rId15"/>
    <p:sldId id="270" r:id="rId16"/>
    <p:sldId id="271" r:id="rId17"/>
    <p:sldId id="272" r:id="rId18"/>
    <p:sldId id="295" r:id="rId19"/>
    <p:sldId id="301" r:id="rId20"/>
    <p:sldId id="300" r:id="rId21"/>
    <p:sldId id="296" r:id="rId22"/>
    <p:sldId id="273" r:id="rId23"/>
    <p:sldId id="274" r:id="rId24"/>
    <p:sldId id="275" r:id="rId25"/>
    <p:sldId id="276" r:id="rId26"/>
    <p:sldId id="277" r:id="rId27"/>
    <p:sldId id="292" r:id="rId28"/>
    <p:sldId id="279" r:id="rId29"/>
    <p:sldId id="280" r:id="rId30"/>
    <p:sldId id="297" r:id="rId31"/>
    <p:sldId id="282" r:id="rId32"/>
    <p:sldId id="291" r:id="rId33"/>
    <p:sldId id="281" r:id="rId34"/>
    <p:sldId id="283" r:id="rId35"/>
    <p:sldId id="293" r:id="rId36"/>
    <p:sldId id="290" r:id="rId37"/>
    <p:sldId id="294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1E154-B094-44A7-847C-3AD26D96BDF2}" type="datetimeFigureOut">
              <a:rPr lang="en-GB" smtClean="0"/>
              <a:t>17/10/2019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39609-29FA-43EA-9861-4728558B06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1160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1E154-B094-44A7-847C-3AD26D96BDF2}" type="datetimeFigureOut">
              <a:rPr lang="en-GB" smtClean="0"/>
              <a:t>17/10/2019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39609-29FA-43EA-9861-4728558B06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12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1E154-B094-44A7-847C-3AD26D96BDF2}" type="datetimeFigureOut">
              <a:rPr lang="en-GB" smtClean="0"/>
              <a:t>17/10/2019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39609-29FA-43EA-9861-4728558B06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7926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1E154-B094-44A7-847C-3AD26D96BDF2}" type="datetimeFigureOut">
              <a:rPr lang="en-GB" smtClean="0"/>
              <a:t>17/10/2019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39609-29FA-43EA-9861-4728558B06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4357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1E154-B094-44A7-847C-3AD26D96BDF2}" type="datetimeFigureOut">
              <a:rPr lang="en-GB" smtClean="0"/>
              <a:t>17/10/2019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39609-29FA-43EA-9861-4728558B06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340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1E154-B094-44A7-847C-3AD26D96BDF2}" type="datetimeFigureOut">
              <a:rPr lang="en-GB" smtClean="0"/>
              <a:t>17/10/2019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39609-29FA-43EA-9861-4728558B06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3317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1E154-B094-44A7-847C-3AD26D96BDF2}" type="datetimeFigureOut">
              <a:rPr lang="en-GB" smtClean="0"/>
              <a:t>17/10/2019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39609-29FA-43EA-9861-4728558B06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8375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1E154-B094-44A7-847C-3AD26D96BDF2}" type="datetimeFigureOut">
              <a:rPr lang="en-GB" smtClean="0"/>
              <a:t>17/10/2019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39609-29FA-43EA-9861-4728558B06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655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1E154-B094-44A7-847C-3AD26D96BDF2}" type="datetimeFigureOut">
              <a:rPr lang="en-GB" smtClean="0"/>
              <a:t>17/10/2019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39609-29FA-43EA-9861-4728558B06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2057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1E154-B094-44A7-847C-3AD26D96BDF2}" type="datetimeFigureOut">
              <a:rPr lang="en-GB" smtClean="0"/>
              <a:t>17/10/2019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39609-29FA-43EA-9861-4728558B06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5305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1E154-B094-44A7-847C-3AD26D96BDF2}" type="datetimeFigureOut">
              <a:rPr lang="en-GB" smtClean="0"/>
              <a:t>17/10/2019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39609-29FA-43EA-9861-4728558B06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86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F1E154-B094-44A7-847C-3AD26D96BDF2}" type="datetimeFigureOut">
              <a:rPr lang="en-GB" smtClean="0"/>
              <a:t>17/10/2019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39609-29FA-43EA-9861-4728558B06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5267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tug.yalcintas@politics.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ideas.repec.org/" TargetMode="External"/><Relationship Id="rId2" Type="http://schemas.openxmlformats.org/officeDocument/2006/relationships/hyperlink" Target="https://www.ssrn.com/en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krugman.blogs.nytimes.com/" TargetMode="External"/><Relationship Id="rId2" Type="http://schemas.openxmlformats.org/officeDocument/2006/relationships/hyperlink" Target="http://gregmankiw.blogspot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neteconomics.org/blog/institute" TargetMode="External"/><Relationship Id="rId5" Type="http://schemas.openxmlformats.org/officeDocument/2006/relationships/hyperlink" Target="http://rwer.wordpress.com/" TargetMode="External"/><Relationship Id="rId4" Type="http://schemas.openxmlformats.org/officeDocument/2006/relationships/hyperlink" Target="https://rodrik.typepad.com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historyofeconomics.org/resources/shoe-list/" TargetMode="External"/><Relationship Id="rId2" Type="http://schemas.openxmlformats.org/officeDocument/2006/relationships/hyperlink" Target="https://eh.net/mailing-lists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econjobrumors.com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fgibbkIyco" TargetMode="External"/><Relationship Id="rId2" Type="http://schemas.openxmlformats.org/officeDocument/2006/relationships/hyperlink" Target="https://twitter.com/EconResEthic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hetpodcast.libsyn.com/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http://trdizin.gov.tr/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hyperlink" Target="https://tez.yok.gov.tr/UlusalTezMerkezi/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ugurses.net/" TargetMode="External"/><Relationship Id="rId2" Type="http://schemas.openxmlformats.org/officeDocument/2006/relationships/hyperlink" Target="http://www.mahfiegilmez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witter.com/EconResEthics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eaweb.org/econlit/jelCodes.php?view=jel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eaweb.org/econlit/" TargetMode="External"/><Relationship Id="rId2" Type="http://schemas.openxmlformats.org/officeDocument/2006/relationships/hyperlink" Target="https://www.aeaweb.org/econlit/content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about.jstor.org/" TargetMode="External"/><Relationship Id="rId2" Type="http://schemas.openxmlformats.org/officeDocument/2006/relationships/hyperlink" Target="https://www.jstor.org/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clarivate.com/wp-content/uploads/2017/05/d6b7faae-3cc2-4186-8985-a6ecc8cce1ee_Crv_WoS_Upsell_Factbook_A4_FA_LR_edits.pdf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hyperlink" Target="https://www.scopus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elsevier.com/__data/assets/pdf_file/0017/114533/Scopus_GlobalResearch_Factsheet2019_FINAL_WEB.pdf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How to search the literature</a:t>
            </a:r>
            <a:br>
              <a:rPr lang="en-GB" dirty="0" smtClean="0"/>
            </a:br>
            <a:r>
              <a:rPr lang="en-GB" dirty="0" smtClean="0"/>
              <a:t>for relevant sources?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50504" y="4330907"/>
            <a:ext cx="9144000" cy="1655762"/>
          </a:xfrm>
        </p:spPr>
        <p:txBody>
          <a:bodyPr/>
          <a:lstStyle/>
          <a:p>
            <a:r>
              <a:rPr lang="en-GB" dirty="0" smtClean="0"/>
              <a:t>Altug Yalcintas</a:t>
            </a:r>
          </a:p>
          <a:p>
            <a:r>
              <a:rPr lang="en-GB" dirty="0" smtClean="0"/>
              <a:t>Ankara University (faculty member) and TED University (visiting lecturer)</a:t>
            </a:r>
          </a:p>
          <a:p>
            <a:r>
              <a:rPr lang="en-GB" dirty="0" smtClean="0">
                <a:hlinkClick r:id="rId2"/>
              </a:rPr>
              <a:t>altug.yalcintas@politics.ankara.edu.tr</a:t>
            </a:r>
            <a:r>
              <a:rPr lang="en-GB" dirty="0" smtClean="0"/>
              <a:t>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5439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76" y="328128"/>
            <a:ext cx="11004802" cy="6330113"/>
          </a:xfrm>
        </p:spPr>
      </p:pic>
    </p:spTree>
    <p:extLst>
      <p:ext uri="{BB962C8B-B14F-4D97-AF65-F5344CB8AC3E}">
        <p14:creationId xmlns:p14="http://schemas.microsoft.com/office/powerpoint/2010/main" val="146426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76" y="328128"/>
            <a:ext cx="11004802" cy="6330113"/>
          </a:xfrm>
        </p:spPr>
      </p:pic>
      <p:cxnSp>
        <p:nvCxnSpPr>
          <p:cNvPr id="4" name="Straight Arrow Connector 3"/>
          <p:cNvCxnSpPr/>
          <p:nvPr/>
        </p:nvCxnSpPr>
        <p:spPr>
          <a:xfrm>
            <a:off x="3551583" y="3776870"/>
            <a:ext cx="914400" cy="198782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491407" y="2915478"/>
            <a:ext cx="2239618" cy="92333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Charles Darwin. 1859. On the Origin of Species.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8173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8203" y="278296"/>
            <a:ext cx="11017510" cy="6042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352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2251" y="278296"/>
            <a:ext cx="10513946" cy="5989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21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Other Online Networks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 smtClean="0"/>
              <a:t>Social Science Research Network (SSRN)</a:t>
            </a:r>
          </a:p>
          <a:p>
            <a:r>
              <a:rPr lang="en-GB" dirty="0" smtClean="0"/>
              <a:t>Provided by Elsevier, a for-profit company</a:t>
            </a:r>
          </a:p>
          <a:p>
            <a:r>
              <a:rPr lang="en-GB" dirty="0" smtClean="0"/>
              <a:t>Working papers, conference papers, or preprints</a:t>
            </a:r>
          </a:p>
          <a:p>
            <a:r>
              <a:rPr lang="en-GB" dirty="0" smtClean="0">
                <a:hlinkClick r:id="rId2"/>
              </a:rPr>
              <a:t>https://www.ssrn.com/en/</a:t>
            </a:r>
            <a:r>
              <a:rPr lang="en-GB" dirty="0" smtClean="0"/>
              <a:t> </a:t>
            </a:r>
          </a:p>
          <a:p>
            <a:pPr marL="0" indent="0">
              <a:buNone/>
            </a:pPr>
            <a:r>
              <a:rPr lang="en-GB" b="1" dirty="0" smtClean="0"/>
              <a:t>Research Papers in Economics (REPEC)</a:t>
            </a:r>
            <a:endParaRPr lang="en-GB" b="1" dirty="0">
              <a:hlinkClick r:id="rId3"/>
            </a:endParaRPr>
          </a:p>
          <a:p>
            <a:r>
              <a:rPr lang="tr-TR" dirty="0" smtClean="0">
                <a:hlinkClick r:id="rId3"/>
              </a:rPr>
              <a:t>https://ideas.repec.org/</a:t>
            </a:r>
            <a:r>
              <a:rPr lang="tr-TR" dirty="0" smtClean="0"/>
              <a:t> </a:t>
            </a:r>
          </a:p>
          <a:p>
            <a:endParaRPr lang="en-GB" dirty="0" smtClean="0"/>
          </a:p>
          <a:p>
            <a:r>
              <a:rPr lang="en-GB" dirty="0" smtClean="0"/>
              <a:t>And numerous open archives: </a:t>
            </a:r>
            <a:r>
              <a:rPr lang="tr-TR" dirty="0" smtClean="0"/>
              <a:t>econlib.org, arxiv.org</a:t>
            </a:r>
            <a:r>
              <a:rPr lang="en-GB" dirty="0" smtClean="0"/>
              <a:t>, socarxiv.org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715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Personal and institutional blogs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tr-TR" dirty="0" err="1" smtClean="0"/>
              <a:t>Greg</a:t>
            </a:r>
            <a:r>
              <a:rPr lang="tr-TR" dirty="0" smtClean="0"/>
              <a:t> </a:t>
            </a:r>
            <a:r>
              <a:rPr lang="tr-TR" dirty="0" err="1" smtClean="0"/>
              <a:t>Mankiw</a:t>
            </a:r>
            <a:r>
              <a:rPr lang="en-GB" dirty="0" smtClean="0"/>
              <a:t> (Harvard): </a:t>
            </a:r>
            <a:r>
              <a:rPr lang="tr-TR" dirty="0" smtClean="0">
                <a:hlinkClick r:id="rId2"/>
              </a:rPr>
              <a:t>http://gregmankiw.blogspot.com/</a:t>
            </a:r>
            <a:endParaRPr lang="en-GB" dirty="0"/>
          </a:p>
          <a:p>
            <a:pPr marL="0" indent="0">
              <a:buNone/>
            </a:pPr>
            <a:r>
              <a:rPr lang="tr-TR" dirty="0" smtClean="0"/>
              <a:t>Paul Krugman</a:t>
            </a:r>
            <a:r>
              <a:rPr lang="en-GB" dirty="0" smtClean="0"/>
              <a:t> (MIT): </a:t>
            </a:r>
            <a:r>
              <a:rPr lang="tr-TR" dirty="0" smtClean="0">
                <a:hlinkClick r:id="rId3"/>
              </a:rPr>
              <a:t>http://krugman.blogs.nytimes.com/</a:t>
            </a:r>
            <a:endParaRPr lang="en-GB" dirty="0"/>
          </a:p>
          <a:p>
            <a:pPr marL="0" indent="0">
              <a:buNone/>
            </a:pPr>
            <a:r>
              <a:rPr lang="en-GB" dirty="0" err="1" smtClean="0"/>
              <a:t>Dani</a:t>
            </a:r>
            <a:r>
              <a:rPr lang="en-GB" dirty="0" smtClean="0"/>
              <a:t> </a:t>
            </a:r>
            <a:r>
              <a:rPr lang="en-GB" dirty="0" err="1" smtClean="0"/>
              <a:t>Rodrik</a:t>
            </a:r>
            <a:r>
              <a:rPr lang="en-GB" dirty="0" smtClean="0"/>
              <a:t> (Princeton): </a:t>
            </a:r>
            <a:r>
              <a:rPr lang="en-GB" dirty="0" smtClean="0">
                <a:hlinkClick r:id="rId4"/>
              </a:rPr>
              <a:t>https://rodrik.typepad.com</a:t>
            </a: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tr-TR" dirty="0" smtClean="0"/>
              <a:t>Real World </a:t>
            </a:r>
            <a:r>
              <a:rPr lang="tr-TR" dirty="0" err="1" smtClean="0"/>
              <a:t>Economics</a:t>
            </a:r>
            <a:r>
              <a:rPr lang="tr-TR" dirty="0" smtClean="0"/>
              <a:t> </a:t>
            </a:r>
            <a:r>
              <a:rPr lang="tr-TR" dirty="0" err="1" smtClean="0"/>
              <a:t>Review</a:t>
            </a:r>
            <a:r>
              <a:rPr lang="tr-TR" dirty="0" smtClean="0"/>
              <a:t> </a:t>
            </a:r>
            <a:r>
              <a:rPr lang="tr-TR" dirty="0" err="1" smtClean="0"/>
              <a:t>Blog</a:t>
            </a:r>
            <a:r>
              <a:rPr lang="en-GB" dirty="0" smtClean="0"/>
              <a:t>: </a:t>
            </a:r>
            <a:r>
              <a:rPr lang="tr-TR" dirty="0" smtClean="0">
                <a:hlinkClick r:id="rId5"/>
              </a:rPr>
              <a:t>http://rwer.wordpress.com/</a:t>
            </a:r>
            <a:endParaRPr lang="en-GB" dirty="0"/>
          </a:p>
          <a:p>
            <a:pPr marL="0" indent="0">
              <a:buNone/>
            </a:pPr>
            <a:r>
              <a:rPr lang="tr-TR" dirty="0" err="1" smtClean="0"/>
              <a:t>Institute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New </a:t>
            </a:r>
            <a:r>
              <a:rPr lang="tr-TR" dirty="0" err="1" smtClean="0"/>
              <a:t>Economic</a:t>
            </a:r>
            <a:r>
              <a:rPr lang="tr-TR" dirty="0" smtClean="0"/>
              <a:t> </a:t>
            </a:r>
            <a:r>
              <a:rPr lang="tr-TR" dirty="0" err="1" smtClean="0"/>
              <a:t>Thinking</a:t>
            </a:r>
            <a:r>
              <a:rPr lang="en-GB" dirty="0" smtClean="0"/>
              <a:t>: </a:t>
            </a:r>
            <a:r>
              <a:rPr lang="tr-TR" dirty="0" smtClean="0">
                <a:hlinkClick r:id="rId6"/>
              </a:rPr>
              <a:t>http://ineteconomics.org/blog/institute</a:t>
            </a:r>
            <a:endParaRPr lang="tr-TR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6740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Email Lists 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>
              <a:hlinkClick r:id="rId2"/>
            </a:endParaRPr>
          </a:p>
          <a:p>
            <a:r>
              <a:rPr lang="en-GB" dirty="0" smtClean="0">
                <a:hlinkClick r:id="rId2"/>
              </a:rPr>
              <a:t>https://eh.net/mailing-lists/</a:t>
            </a:r>
            <a:r>
              <a:rPr lang="en-GB" dirty="0" smtClean="0"/>
              <a:t>: an email list for economic historians</a:t>
            </a:r>
          </a:p>
          <a:p>
            <a:r>
              <a:rPr lang="en-GB" dirty="0" smtClean="0">
                <a:hlinkClick r:id="rId3"/>
              </a:rPr>
              <a:t>https://historyofeconomics.org/resources/shoe-list/</a:t>
            </a:r>
            <a:r>
              <a:rPr lang="en-GB" dirty="0" smtClean="0"/>
              <a:t>: an email list for the historians of economic thought</a:t>
            </a:r>
          </a:p>
          <a:p>
            <a:r>
              <a:rPr lang="en-GB" dirty="0" smtClean="0">
                <a:hlinkClick r:id="rId4"/>
              </a:rPr>
              <a:t>https</a:t>
            </a:r>
            <a:r>
              <a:rPr lang="en-GB" dirty="0">
                <a:hlinkClick r:id="rId4"/>
              </a:rPr>
              <a:t>://</a:t>
            </a:r>
            <a:r>
              <a:rPr lang="en-GB" dirty="0" smtClean="0">
                <a:hlinkClick r:id="rId4"/>
              </a:rPr>
              <a:t>www.econjobrumors.com</a:t>
            </a:r>
            <a:r>
              <a:rPr lang="en-GB" dirty="0" smtClean="0"/>
              <a:t>: a forum for economists to discuss jobs, conferences, journals etc.</a:t>
            </a:r>
          </a:p>
          <a:p>
            <a:r>
              <a:rPr lang="en-GB" dirty="0" smtClean="0"/>
              <a:t>And many others.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55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Platforms of social media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07697"/>
          </a:xfrm>
        </p:spPr>
        <p:txBody>
          <a:bodyPr>
            <a:normAutofit/>
          </a:bodyPr>
          <a:lstStyle/>
          <a:p>
            <a:r>
              <a:rPr lang="en-GB" dirty="0" smtClean="0"/>
              <a:t>Twitter.com: </a:t>
            </a:r>
            <a:r>
              <a:rPr lang="en-GB" dirty="0" err="1" smtClean="0"/>
              <a:t>Lionnel</a:t>
            </a:r>
            <a:r>
              <a:rPr lang="en-GB" dirty="0" smtClean="0"/>
              <a:t> </a:t>
            </a:r>
            <a:r>
              <a:rPr lang="en-GB" dirty="0" err="1" smtClean="0"/>
              <a:t>Roubini</a:t>
            </a:r>
            <a:r>
              <a:rPr lang="en-GB" dirty="0" smtClean="0"/>
              <a:t>, Deirdre McCloskey, </a:t>
            </a:r>
            <a:r>
              <a:rPr lang="en-GB" dirty="0" err="1" smtClean="0"/>
              <a:t>Dani</a:t>
            </a:r>
            <a:r>
              <a:rPr lang="en-GB" dirty="0" smtClean="0"/>
              <a:t> </a:t>
            </a:r>
            <a:r>
              <a:rPr lang="en-GB" dirty="0" err="1" smtClean="0"/>
              <a:t>Rodrik</a:t>
            </a:r>
            <a:r>
              <a:rPr lang="en-GB" dirty="0" smtClean="0"/>
              <a:t>, Daron </a:t>
            </a:r>
            <a:r>
              <a:rPr lang="en-GB" dirty="0" err="1" smtClean="0"/>
              <a:t>Acemoğlu</a:t>
            </a:r>
            <a:r>
              <a:rPr lang="en-GB" dirty="0" smtClean="0"/>
              <a:t>, </a:t>
            </a:r>
            <a:r>
              <a:rPr lang="en-GB" dirty="0" err="1" smtClean="0"/>
              <a:t>Timur</a:t>
            </a:r>
            <a:r>
              <a:rPr lang="en-GB" dirty="0" smtClean="0"/>
              <a:t> </a:t>
            </a:r>
            <a:r>
              <a:rPr lang="en-GB" dirty="0" err="1" smtClean="0"/>
              <a:t>Kuran</a:t>
            </a:r>
            <a:r>
              <a:rPr lang="en-GB" dirty="0"/>
              <a:t> </a:t>
            </a:r>
            <a:r>
              <a:rPr lang="en-GB" dirty="0" smtClean="0"/>
              <a:t>etc.</a:t>
            </a:r>
          </a:p>
          <a:p>
            <a:r>
              <a:rPr lang="en-GB" dirty="0" smtClean="0"/>
              <a:t>Research Ethics in Economics, </a:t>
            </a:r>
            <a:r>
              <a:rPr lang="en-GB" dirty="0" err="1" smtClean="0"/>
              <a:t>Altuğ</a:t>
            </a:r>
            <a:r>
              <a:rPr lang="en-GB" dirty="0" smtClean="0"/>
              <a:t> </a:t>
            </a:r>
            <a:r>
              <a:rPr lang="en-GB" dirty="0" err="1" smtClean="0"/>
              <a:t>Yalçıntaş</a:t>
            </a:r>
            <a:r>
              <a:rPr lang="en-GB" dirty="0" smtClean="0"/>
              <a:t>: </a:t>
            </a:r>
            <a:r>
              <a:rPr lang="en-GB" dirty="0" smtClean="0">
                <a:hlinkClick r:id="rId2"/>
              </a:rPr>
              <a:t>https://twitter.com/EconResEthics</a:t>
            </a:r>
            <a:r>
              <a:rPr lang="en-GB" dirty="0" smtClean="0"/>
              <a:t> </a:t>
            </a:r>
          </a:p>
          <a:p>
            <a:r>
              <a:rPr lang="en-GB" dirty="0" smtClean="0"/>
              <a:t>Youtube.com: “Sweet Talk” by Deirdre N. McCloskey, </a:t>
            </a:r>
            <a:r>
              <a:rPr lang="en-GB" dirty="0" smtClean="0">
                <a:hlinkClick r:id="rId3"/>
              </a:rPr>
              <a:t>https</a:t>
            </a:r>
            <a:r>
              <a:rPr lang="en-GB" dirty="0">
                <a:hlinkClick r:id="rId3"/>
              </a:rPr>
              <a:t>://</a:t>
            </a:r>
            <a:r>
              <a:rPr lang="en-GB" dirty="0" smtClean="0">
                <a:hlinkClick r:id="rId3"/>
              </a:rPr>
              <a:t>www.youtube.com/watch?v=gfgibbkIyco</a:t>
            </a:r>
            <a:r>
              <a:rPr lang="en-GB" dirty="0" smtClean="0"/>
              <a:t>  </a:t>
            </a:r>
          </a:p>
          <a:p>
            <a:r>
              <a:rPr lang="en-GB" dirty="0"/>
              <a:t>A </a:t>
            </a:r>
            <a:r>
              <a:rPr lang="en-GB" dirty="0" smtClean="0"/>
              <a:t>podcast: “Smith and Marx walk into a bar” by </a:t>
            </a:r>
            <a:r>
              <a:rPr lang="pt-BR" dirty="0"/>
              <a:t>Carlos Eduardo Suprinyak, Gerardo Serra, and Scott </a:t>
            </a:r>
            <a:r>
              <a:rPr lang="pt-BR" dirty="0" smtClean="0"/>
              <a:t>Scheall</a:t>
            </a:r>
            <a:r>
              <a:rPr lang="en-GB" dirty="0" smtClean="0"/>
              <a:t>, </a:t>
            </a:r>
            <a:r>
              <a:rPr lang="en-GB" dirty="0" smtClean="0">
                <a:hlinkClick r:id="rId4"/>
              </a:rPr>
              <a:t>https</a:t>
            </a:r>
            <a:r>
              <a:rPr lang="en-GB" dirty="0">
                <a:hlinkClick r:id="rId4"/>
              </a:rPr>
              <a:t>://</a:t>
            </a:r>
            <a:r>
              <a:rPr lang="en-GB" dirty="0" smtClean="0">
                <a:hlinkClick r:id="rId4"/>
              </a:rPr>
              <a:t>hetpodcast.libsyn.com</a:t>
            </a:r>
            <a:r>
              <a:rPr lang="en-GB" dirty="0" smtClean="0"/>
              <a:t> </a:t>
            </a:r>
            <a:endParaRPr lang="en-GB" dirty="0"/>
          </a:p>
          <a:p>
            <a:r>
              <a:rPr lang="en-GB" dirty="0" smtClean="0"/>
              <a:t>Facebook.com, Linkedin.com, Slideshare.com…</a:t>
            </a:r>
          </a:p>
        </p:txBody>
      </p:sp>
    </p:spTree>
    <p:extLst>
      <p:ext uri="{BB962C8B-B14F-4D97-AF65-F5344CB8AC3E}">
        <p14:creationId xmlns:p14="http://schemas.microsoft.com/office/powerpoint/2010/main" val="157916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Online bookstores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940"/>
          </a:xfrm>
        </p:spPr>
        <p:txBody>
          <a:bodyPr/>
          <a:lstStyle/>
          <a:p>
            <a:r>
              <a:rPr lang="en-GB" dirty="0" smtClean="0"/>
              <a:t>Amazon.com, Kobo.com*</a:t>
            </a:r>
          </a:p>
          <a:p>
            <a:r>
              <a:rPr lang="en-GB" dirty="0"/>
              <a:t>D&amp;R, </a:t>
            </a:r>
            <a:r>
              <a:rPr lang="en-GB" dirty="0" err="1"/>
              <a:t>Idefix</a:t>
            </a:r>
            <a:r>
              <a:rPr lang="en-GB" dirty="0" smtClean="0"/>
              <a:t>, </a:t>
            </a:r>
            <a:r>
              <a:rPr lang="en-GB" dirty="0" err="1" smtClean="0"/>
              <a:t>Hepsiburada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Download </a:t>
            </a:r>
            <a:r>
              <a:rPr lang="en-GB" dirty="0" err="1" smtClean="0"/>
              <a:t>ebooks</a:t>
            </a:r>
            <a:r>
              <a:rPr lang="en-GB" dirty="0" smtClean="0"/>
              <a:t> and </a:t>
            </a:r>
            <a:r>
              <a:rPr lang="en-GB" dirty="0" err="1" smtClean="0"/>
              <a:t>earticles</a:t>
            </a:r>
            <a:r>
              <a:rPr lang="en-GB" dirty="0" smtClean="0"/>
              <a:t> in PDF or EPUB and read them on PCs, laptops, and mobile devices</a:t>
            </a:r>
          </a:p>
          <a:p>
            <a:r>
              <a:rPr lang="en-GB" dirty="0" smtClean="0"/>
              <a:t>Download audiobooks and </a:t>
            </a:r>
            <a:r>
              <a:rPr lang="en-GB" dirty="0"/>
              <a:t>l</a:t>
            </a:r>
            <a:r>
              <a:rPr lang="en-GB" dirty="0" smtClean="0"/>
              <a:t>isten to them on PCs, laptops, and mobile devices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* Some of the downloadable sources are </a:t>
            </a:r>
            <a:r>
              <a:rPr lang="en-GB" b="1" u="sng" dirty="0" smtClean="0"/>
              <a:t>free (like “free lunch”)</a:t>
            </a:r>
            <a:endParaRPr lang="en-GB" b="1" u="sng" dirty="0"/>
          </a:p>
        </p:txBody>
      </p:sp>
    </p:spTree>
    <p:extLst>
      <p:ext uri="{BB962C8B-B14F-4D97-AF65-F5344CB8AC3E}">
        <p14:creationId xmlns:p14="http://schemas.microsoft.com/office/powerpoint/2010/main" val="592797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there is no such thing as a free lunch ile ilgili gÃ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4104" y="440501"/>
            <a:ext cx="4267200" cy="6256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3283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Objective of this session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Using JEL Codes, keywords, buzz words, and phrases to look for background information in a specific area of study.</a:t>
            </a:r>
          </a:p>
          <a:p>
            <a:r>
              <a:rPr lang="en-GB" dirty="0" smtClean="0"/>
              <a:t>Making a list of available sources on a subject of research.</a:t>
            </a:r>
          </a:p>
          <a:p>
            <a:r>
              <a:rPr lang="en-GB" dirty="0" smtClean="0"/>
              <a:t>Learn more about the techniques to access to:</a:t>
            </a:r>
          </a:p>
          <a:p>
            <a:pPr lvl="1"/>
            <a:r>
              <a:rPr lang="en-GB" dirty="0" smtClean="0"/>
              <a:t>Readings (</a:t>
            </a:r>
            <a:r>
              <a:rPr lang="en-GB" u="sng" dirty="0" smtClean="0"/>
              <a:t>physical</a:t>
            </a:r>
            <a:r>
              <a:rPr lang="en-GB" dirty="0" smtClean="0"/>
              <a:t> books and articles, </a:t>
            </a:r>
            <a:r>
              <a:rPr lang="en-GB" u="sng" dirty="0" err="1" smtClean="0"/>
              <a:t>e</a:t>
            </a:r>
            <a:r>
              <a:rPr lang="en-GB" dirty="0" err="1" smtClean="0"/>
              <a:t>books</a:t>
            </a:r>
            <a:r>
              <a:rPr lang="en-GB" dirty="0" smtClean="0"/>
              <a:t> and </a:t>
            </a:r>
            <a:r>
              <a:rPr lang="en-GB" u="sng" dirty="0" err="1" smtClean="0"/>
              <a:t>e</a:t>
            </a:r>
            <a:r>
              <a:rPr lang="en-GB" dirty="0" err="1" smtClean="0"/>
              <a:t>articles</a:t>
            </a:r>
            <a:r>
              <a:rPr lang="en-GB" dirty="0" smtClean="0"/>
              <a:t> etc.)</a:t>
            </a:r>
          </a:p>
          <a:p>
            <a:pPr lvl="1"/>
            <a:r>
              <a:rPr lang="en-GB" dirty="0" err="1" smtClean="0"/>
              <a:t>Watchings</a:t>
            </a:r>
            <a:r>
              <a:rPr lang="en-GB" dirty="0" smtClean="0"/>
              <a:t> (clips on YouTube, </a:t>
            </a:r>
            <a:r>
              <a:rPr lang="en-GB" dirty="0" err="1" smtClean="0"/>
              <a:t>Vimeo</a:t>
            </a:r>
            <a:r>
              <a:rPr lang="en-GB" dirty="0" smtClean="0"/>
              <a:t> etc.)</a:t>
            </a:r>
          </a:p>
          <a:p>
            <a:pPr lvl="1"/>
            <a:r>
              <a:rPr lang="en-GB" dirty="0" err="1" smtClean="0"/>
              <a:t>Listenings</a:t>
            </a:r>
            <a:r>
              <a:rPr lang="en-GB" dirty="0" smtClean="0"/>
              <a:t> (podcasts, radio shows etc.)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149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there is no such thing as a free lunch ile ilgili gÃ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4104" y="440501"/>
            <a:ext cx="4267200" cy="6256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2676939" y="477078"/>
            <a:ext cx="6824870" cy="376361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2186609" y="424071"/>
            <a:ext cx="7129669" cy="379012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120348" y="4465982"/>
            <a:ext cx="8083825" cy="2215991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en-GB" sz="13800" b="1" dirty="0" smtClean="0"/>
              <a:t>Maybe</a:t>
            </a:r>
            <a:r>
              <a:rPr lang="en-GB" sz="13800" b="1" dirty="0" smtClean="0"/>
              <a:t>!!!</a:t>
            </a:r>
            <a:endParaRPr lang="en-GB" sz="13800" b="1" dirty="0"/>
          </a:p>
        </p:txBody>
      </p:sp>
    </p:spTree>
    <p:extLst>
      <p:ext uri="{BB962C8B-B14F-4D97-AF65-F5344CB8AC3E}">
        <p14:creationId xmlns:p14="http://schemas.microsoft.com/office/powerpoint/2010/main" val="6856861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to read </a:t>
            </a:r>
            <a:r>
              <a:rPr lang="en-GB" dirty="0" err="1" smtClean="0"/>
              <a:t>esources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Download appropriate software!</a:t>
            </a:r>
          </a:p>
          <a:p>
            <a:endParaRPr lang="en-GB" dirty="0"/>
          </a:p>
          <a:p>
            <a:r>
              <a:rPr lang="en-GB" dirty="0" smtClean="0"/>
              <a:t>For PDF files, download a commonly used PDF reader such as </a:t>
            </a:r>
            <a:r>
              <a:rPr lang="en-GB" b="1" dirty="0" smtClean="0"/>
              <a:t>Adobe Acrobat Reader </a:t>
            </a:r>
            <a:r>
              <a:rPr lang="en-GB" dirty="0" smtClean="0"/>
              <a:t>– open and free</a:t>
            </a:r>
          </a:p>
          <a:p>
            <a:r>
              <a:rPr lang="en-GB" dirty="0" smtClean="0"/>
              <a:t>For EPUB files, download a commonly used EPUB reader such as </a:t>
            </a:r>
            <a:r>
              <a:rPr lang="en-GB" b="1" dirty="0" smtClean="0"/>
              <a:t>Calibre</a:t>
            </a:r>
            <a:r>
              <a:rPr lang="en-GB" dirty="0" smtClean="0"/>
              <a:t> (PCs and laptops) or </a:t>
            </a:r>
            <a:r>
              <a:rPr lang="en-GB" b="1" dirty="0" smtClean="0"/>
              <a:t>Lithium</a:t>
            </a:r>
            <a:r>
              <a:rPr lang="en-GB" dirty="0" smtClean="0"/>
              <a:t> (mobile devices) – open and free</a:t>
            </a:r>
          </a:p>
          <a:p>
            <a:r>
              <a:rPr lang="en-GB" dirty="0" smtClean="0"/>
              <a:t>A suggestion of an open and free word processor: </a:t>
            </a:r>
            <a:r>
              <a:rPr lang="en-GB" b="1" dirty="0" smtClean="0"/>
              <a:t>Open Office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10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5400" dirty="0" smtClean="0"/>
              <a:t>Online Sources and Databases – Open Sources</a:t>
            </a:r>
          </a:p>
          <a:p>
            <a:pPr marL="0" indent="0" algn="ctr">
              <a:buNone/>
            </a:pPr>
            <a:r>
              <a:rPr lang="en-GB" sz="5400" dirty="0" smtClean="0"/>
              <a:t>(2. National)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330815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TR </a:t>
            </a:r>
            <a:r>
              <a:rPr lang="en-GB" dirty="0" err="1"/>
              <a:t>Dizin</a:t>
            </a:r>
            <a:r>
              <a:rPr lang="en-GB" dirty="0"/>
              <a:t> - </a:t>
            </a:r>
            <a:r>
              <a:rPr lang="en-GB" dirty="0">
                <a:hlinkClick r:id="rId2"/>
              </a:rPr>
              <a:t>http://</a:t>
            </a:r>
            <a:r>
              <a:rPr lang="en-GB" dirty="0" smtClean="0">
                <a:hlinkClick r:id="rId2"/>
              </a:rPr>
              <a:t>trdizin.gov.tr</a:t>
            </a:r>
            <a:r>
              <a:rPr lang="en-GB" dirty="0" smtClean="0"/>
              <a:t> 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973" y="1400981"/>
            <a:ext cx="9805971" cy="5457019"/>
          </a:xfrm>
        </p:spPr>
      </p:pic>
    </p:spTree>
    <p:extLst>
      <p:ext uri="{BB962C8B-B14F-4D97-AF65-F5344CB8AC3E}">
        <p14:creationId xmlns:p14="http://schemas.microsoft.com/office/powerpoint/2010/main" val="131533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Dergi</a:t>
            </a:r>
            <a:r>
              <a:rPr lang="en-GB" dirty="0" smtClean="0"/>
              <a:t> </a:t>
            </a:r>
            <a:r>
              <a:rPr lang="en-GB" dirty="0" err="1" smtClean="0"/>
              <a:t>Parkı</a:t>
            </a:r>
            <a:r>
              <a:rPr lang="en-GB" dirty="0" smtClean="0"/>
              <a:t> - 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301" y="1457739"/>
            <a:ext cx="9369896" cy="5009322"/>
          </a:xfrm>
        </p:spPr>
      </p:pic>
    </p:spTree>
    <p:extLst>
      <p:ext uri="{BB962C8B-B14F-4D97-AF65-F5344CB8AC3E}">
        <p14:creationId xmlns:p14="http://schemas.microsoft.com/office/powerpoint/2010/main" val="63843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YÖK </a:t>
            </a:r>
            <a:r>
              <a:rPr lang="en-GB" dirty="0" err="1" smtClean="0"/>
              <a:t>Tez</a:t>
            </a:r>
            <a:r>
              <a:rPr lang="en-GB" dirty="0" smtClean="0"/>
              <a:t> </a:t>
            </a:r>
            <a:r>
              <a:rPr lang="en-GB" dirty="0" err="1" smtClean="0"/>
              <a:t>Merkezi</a:t>
            </a:r>
            <a:r>
              <a:rPr lang="en-GB" dirty="0"/>
              <a:t> - </a:t>
            </a:r>
            <a:r>
              <a:rPr lang="en-GB" dirty="0">
                <a:hlinkClick r:id="rId2"/>
              </a:rPr>
              <a:t>https://tez.yok.gov.tr/UlusalTezMerkezi</a:t>
            </a:r>
            <a:r>
              <a:rPr lang="en-GB" dirty="0" smtClean="0">
                <a:hlinkClick r:id="rId2"/>
              </a:rPr>
              <a:t>/</a:t>
            </a:r>
            <a:r>
              <a:rPr lang="en-GB" dirty="0" smtClean="0"/>
              <a:t> 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504" y="1715630"/>
            <a:ext cx="9336236" cy="4897205"/>
          </a:xfrm>
        </p:spPr>
      </p:pic>
    </p:spTree>
    <p:extLst>
      <p:ext uri="{BB962C8B-B14F-4D97-AF65-F5344CB8AC3E}">
        <p14:creationId xmlns:p14="http://schemas.microsoft.com/office/powerpoint/2010/main" val="1169397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Social media platforms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Vikipedi.com.tr</a:t>
            </a:r>
          </a:p>
          <a:p>
            <a:r>
              <a:rPr lang="en-GB" dirty="0" smtClean="0"/>
              <a:t>Eksisozluk.com </a:t>
            </a:r>
          </a:p>
          <a:p>
            <a:r>
              <a:rPr lang="en-GB" dirty="0" smtClean="0"/>
              <a:t>…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1080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Social media platforms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Vikipedi.com.tr</a:t>
            </a:r>
          </a:p>
          <a:p>
            <a:r>
              <a:rPr lang="en-GB" dirty="0" smtClean="0"/>
              <a:t>Eksisozluk.com </a:t>
            </a:r>
          </a:p>
          <a:p>
            <a:r>
              <a:rPr lang="en-GB" dirty="0" smtClean="0"/>
              <a:t>…</a:t>
            </a:r>
            <a:endParaRPr lang="en-GB" dirty="0"/>
          </a:p>
          <a:p>
            <a:endParaRPr lang="en-GB" dirty="0"/>
          </a:p>
        </p:txBody>
      </p:sp>
      <p:sp>
        <p:nvSpPr>
          <p:cNvPr id="4" name="Right Brace 3"/>
          <p:cNvSpPr/>
          <p:nvPr/>
        </p:nvSpPr>
        <p:spPr>
          <a:xfrm>
            <a:off x="3419061" y="2093843"/>
            <a:ext cx="821635" cy="192156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4452730" y="2637183"/>
            <a:ext cx="48370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Use them </a:t>
            </a:r>
            <a:r>
              <a:rPr lang="en-GB" dirty="0" err="1" smtClean="0"/>
              <a:t>precautiously</a:t>
            </a:r>
            <a:r>
              <a:rPr lang="en-GB" dirty="0" smtClean="0"/>
              <a:t> (in fact, do not let them appear in your written assignments, graduation projects, conference papers etc.)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6082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Personal and institutional blogs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 smtClean="0"/>
              <a:t>Kendime</a:t>
            </a:r>
            <a:r>
              <a:rPr lang="en-GB" dirty="0" smtClean="0"/>
              <a:t> </a:t>
            </a:r>
            <a:r>
              <a:rPr lang="en-GB" dirty="0" err="1" smtClean="0"/>
              <a:t>Yazılar</a:t>
            </a:r>
            <a:r>
              <a:rPr lang="en-GB" dirty="0" smtClean="0"/>
              <a:t>, </a:t>
            </a:r>
            <a:r>
              <a:rPr lang="en-GB" dirty="0" err="1" smtClean="0"/>
              <a:t>Mahfi</a:t>
            </a:r>
            <a:r>
              <a:rPr lang="en-GB" dirty="0" smtClean="0"/>
              <a:t> </a:t>
            </a:r>
            <a:r>
              <a:rPr lang="en-GB" dirty="0" err="1" smtClean="0"/>
              <a:t>Eğilmez</a:t>
            </a:r>
            <a:r>
              <a:rPr lang="en-GB" dirty="0" smtClean="0"/>
              <a:t>: </a:t>
            </a:r>
            <a:r>
              <a:rPr lang="en-GB" dirty="0" smtClean="0">
                <a:hlinkClick r:id="rId2"/>
              </a:rPr>
              <a:t>http</a:t>
            </a:r>
            <a:r>
              <a:rPr lang="en-GB" dirty="0">
                <a:hlinkClick r:id="rId2"/>
              </a:rPr>
              <a:t>://</a:t>
            </a:r>
            <a:r>
              <a:rPr lang="en-GB" dirty="0" smtClean="0">
                <a:hlinkClick r:id="rId2"/>
              </a:rPr>
              <a:t>www.mahfiegilmez.com</a:t>
            </a:r>
            <a:endParaRPr lang="en-GB" dirty="0" smtClean="0"/>
          </a:p>
          <a:p>
            <a:pPr marL="0" indent="0">
              <a:buNone/>
            </a:pPr>
            <a:r>
              <a:rPr lang="en-GB" dirty="0" err="1" smtClean="0"/>
              <a:t>Ekonomi</a:t>
            </a:r>
            <a:r>
              <a:rPr lang="en-GB" dirty="0" smtClean="0"/>
              <a:t> </a:t>
            </a:r>
            <a:r>
              <a:rPr lang="en-GB" dirty="0" err="1" smtClean="0"/>
              <a:t>alla</a:t>
            </a:r>
            <a:r>
              <a:rPr lang="en-GB" dirty="0" smtClean="0"/>
              <a:t> </a:t>
            </a:r>
            <a:r>
              <a:rPr lang="en-GB" dirty="0" err="1" smtClean="0"/>
              <a:t>Turca</a:t>
            </a:r>
            <a:r>
              <a:rPr lang="en-GB" dirty="0" smtClean="0"/>
              <a:t>, </a:t>
            </a:r>
            <a:r>
              <a:rPr lang="en-GB" dirty="0" err="1" smtClean="0"/>
              <a:t>Uğur</a:t>
            </a:r>
            <a:r>
              <a:rPr lang="en-GB" dirty="0" smtClean="0"/>
              <a:t> </a:t>
            </a:r>
            <a:r>
              <a:rPr lang="en-GB" dirty="0" err="1" smtClean="0"/>
              <a:t>Gürses</a:t>
            </a:r>
            <a:r>
              <a:rPr lang="en-GB" dirty="0" smtClean="0"/>
              <a:t>: </a:t>
            </a:r>
            <a:r>
              <a:rPr lang="en-GB" dirty="0" smtClean="0">
                <a:hlinkClick r:id="rId3"/>
              </a:rPr>
              <a:t>https://ugurses.net</a:t>
            </a: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On Twitter:</a:t>
            </a:r>
          </a:p>
          <a:p>
            <a:r>
              <a:rPr lang="en-GB" dirty="0" err="1" smtClean="0"/>
              <a:t>Mahfi</a:t>
            </a:r>
            <a:r>
              <a:rPr lang="en-GB" dirty="0" smtClean="0"/>
              <a:t> </a:t>
            </a:r>
            <a:r>
              <a:rPr lang="en-GB" dirty="0" err="1" smtClean="0"/>
              <a:t>Eğilmez</a:t>
            </a:r>
            <a:r>
              <a:rPr lang="en-GB" dirty="0" smtClean="0"/>
              <a:t>, </a:t>
            </a:r>
            <a:r>
              <a:rPr lang="en-GB" dirty="0" err="1" smtClean="0"/>
              <a:t>Uğur</a:t>
            </a:r>
            <a:r>
              <a:rPr lang="en-GB" dirty="0" smtClean="0"/>
              <a:t> </a:t>
            </a:r>
            <a:r>
              <a:rPr lang="en-GB" dirty="0" err="1" smtClean="0"/>
              <a:t>Gürses</a:t>
            </a:r>
            <a:r>
              <a:rPr lang="en-GB" dirty="0" smtClean="0"/>
              <a:t>, Mustafa </a:t>
            </a:r>
            <a:r>
              <a:rPr lang="en-GB" dirty="0" err="1" smtClean="0"/>
              <a:t>Sönmez</a:t>
            </a:r>
            <a:r>
              <a:rPr lang="en-GB" dirty="0" smtClean="0"/>
              <a:t>, </a:t>
            </a:r>
            <a:r>
              <a:rPr lang="en-GB" dirty="0" err="1" smtClean="0"/>
              <a:t>Aykut</a:t>
            </a:r>
            <a:r>
              <a:rPr lang="en-GB" dirty="0" smtClean="0"/>
              <a:t> </a:t>
            </a:r>
            <a:r>
              <a:rPr lang="en-GB" dirty="0" err="1" smtClean="0"/>
              <a:t>Kibritçioğlu</a:t>
            </a:r>
            <a:r>
              <a:rPr lang="en-GB" dirty="0" smtClean="0"/>
              <a:t>, </a:t>
            </a:r>
            <a:r>
              <a:rPr lang="en-GB" dirty="0" err="1" smtClean="0"/>
              <a:t>Serdar</a:t>
            </a:r>
            <a:r>
              <a:rPr lang="en-GB" dirty="0" smtClean="0"/>
              <a:t> </a:t>
            </a:r>
            <a:r>
              <a:rPr lang="en-GB" dirty="0" err="1" smtClean="0"/>
              <a:t>Sayan</a:t>
            </a:r>
            <a:r>
              <a:rPr lang="en-GB" dirty="0" smtClean="0"/>
              <a:t>, </a:t>
            </a:r>
            <a:r>
              <a:rPr lang="en-GB" dirty="0" err="1" smtClean="0"/>
              <a:t>Dani</a:t>
            </a:r>
            <a:r>
              <a:rPr lang="en-GB" dirty="0" smtClean="0"/>
              <a:t> </a:t>
            </a:r>
            <a:r>
              <a:rPr lang="en-GB" dirty="0" err="1" smtClean="0"/>
              <a:t>Rodrik</a:t>
            </a:r>
            <a:r>
              <a:rPr lang="en-GB" dirty="0" smtClean="0"/>
              <a:t>, Daron </a:t>
            </a:r>
            <a:r>
              <a:rPr lang="en-GB" dirty="0" err="1" smtClean="0"/>
              <a:t>Acemoğlu</a:t>
            </a:r>
            <a:endParaRPr lang="en-GB" dirty="0" smtClean="0"/>
          </a:p>
          <a:p>
            <a:r>
              <a:rPr lang="en-GB" dirty="0" smtClean="0"/>
              <a:t>Research Ethics in Economics, </a:t>
            </a:r>
            <a:r>
              <a:rPr lang="en-GB" dirty="0" err="1" smtClean="0"/>
              <a:t>Altuğ</a:t>
            </a:r>
            <a:r>
              <a:rPr lang="en-GB" dirty="0" smtClean="0"/>
              <a:t> </a:t>
            </a:r>
            <a:r>
              <a:rPr lang="en-GB" dirty="0" err="1" smtClean="0"/>
              <a:t>Yalçıntaş</a:t>
            </a:r>
            <a:r>
              <a:rPr lang="en-GB" dirty="0" smtClean="0"/>
              <a:t>: </a:t>
            </a:r>
            <a:r>
              <a:rPr lang="en-GB" dirty="0" smtClean="0">
                <a:hlinkClick r:id="rId4"/>
              </a:rPr>
              <a:t>https://twitter.com/EconResEthics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521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5400" dirty="0" smtClean="0"/>
              <a:t>Online Sources and Databases – Subscription-based sources</a:t>
            </a:r>
          </a:p>
          <a:p>
            <a:pPr marL="0" indent="0" algn="ctr">
              <a:buNone/>
            </a:pPr>
            <a:r>
              <a:rPr lang="en-GB" sz="5400" dirty="0" smtClean="0"/>
              <a:t>(International)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1655021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JEL Codes of AEA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JEL: Journal of Economic Literature</a:t>
            </a:r>
          </a:p>
          <a:p>
            <a:r>
              <a:rPr lang="en-GB" dirty="0" smtClean="0"/>
              <a:t>AEA: American Economic Association</a:t>
            </a:r>
          </a:p>
          <a:p>
            <a:endParaRPr lang="en-GB" dirty="0"/>
          </a:p>
          <a:p>
            <a:r>
              <a:rPr lang="en-GB" dirty="0" smtClean="0"/>
              <a:t>Website: </a:t>
            </a:r>
            <a:r>
              <a:rPr lang="en-GB" dirty="0" smtClean="0">
                <a:hlinkClick r:id="rId2"/>
              </a:rPr>
              <a:t>https://www.aeaweb.org/econlit/jelCodes.php?view=jel</a:t>
            </a:r>
            <a:r>
              <a:rPr lang="en-GB" dirty="0" smtClean="0"/>
              <a:t> </a:t>
            </a:r>
          </a:p>
          <a:p>
            <a:r>
              <a:rPr lang="en-GB" dirty="0" smtClean="0"/>
              <a:t>Or Google/</a:t>
            </a:r>
            <a:r>
              <a:rPr lang="en-GB" dirty="0" err="1" smtClean="0"/>
              <a:t>Yandex</a:t>
            </a:r>
            <a:r>
              <a:rPr lang="en-GB" dirty="0" smtClean="0"/>
              <a:t>/Bing: “JEL Codes”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05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can you get access to the databases that require subscription?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By paying them the fee!</a:t>
            </a:r>
          </a:p>
          <a:p>
            <a:r>
              <a:rPr lang="en-GB" dirty="0" smtClean="0"/>
              <a:t>Do NOT do it as long as you are affiliated with an academic institution</a:t>
            </a:r>
          </a:p>
          <a:p>
            <a:r>
              <a:rPr lang="en-GB" dirty="0" smtClean="0"/>
              <a:t>Free for TEDU students, academics, and support staff (</a:t>
            </a:r>
            <a:r>
              <a:rPr lang="en-GB" dirty="0"/>
              <a:t>Username and password may be </a:t>
            </a:r>
            <a:r>
              <a:rPr lang="en-GB" dirty="0" smtClean="0"/>
              <a:t>required)</a:t>
            </a:r>
          </a:p>
          <a:p>
            <a:r>
              <a:rPr lang="en-GB" dirty="0" smtClean="0"/>
              <a:t>At TED University premises, including wireless areas such as the library, classrooms, cafeterias, and other public areas</a:t>
            </a:r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692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EconLit</a:t>
            </a:r>
            <a:r>
              <a:rPr lang="en-GB" dirty="0" smtClean="0"/>
              <a:t> (American Economic Association)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Provided by the American Economic Association, a non-profit scholarly organisation since 1969 </a:t>
            </a:r>
          </a:p>
          <a:p>
            <a:r>
              <a:rPr lang="en-GB" dirty="0" smtClean="0"/>
              <a:t>Selected peer-review journal articles, books, PhD dissertations, and conference proceedings in economics</a:t>
            </a:r>
          </a:p>
          <a:p>
            <a:r>
              <a:rPr lang="en-GB" dirty="0"/>
              <a:t>Content available here: </a:t>
            </a:r>
            <a:r>
              <a:rPr lang="en-GB" dirty="0">
                <a:hlinkClick r:id="rId2"/>
              </a:rPr>
              <a:t>https://</a:t>
            </a:r>
            <a:r>
              <a:rPr lang="en-GB" dirty="0" smtClean="0">
                <a:hlinkClick r:id="rId2"/>
              </a:rPr>
              <a:t>www.aeaweb.org/econlit/content</a:t>
            </a:r>
            <a:r>
              <a:rPr lang="en-GB" dirty="0" smtClean="0"/>
              <a:t> </a:t>
            </a:r>
          </a:p>
          <a:p>
            <a:r>
              <a:rPr lang="en-GB" dirty="0" smtClean="0"/>
              <a:t>JEL Codes</a:t>
            </a:r>
          </a:p>
          <a:p>
            <a:r>
              <a:rPr lang="en-GB" dirty="0" smtClean="0"/>
              <a:t>Coverage 1886 to date (1.3 million records)</a:t>
            </a:r>
          </a:p>
          <a:p>
            <a:r>
              <a:rPr lang="en-GB" dirty="0" smtClean="0">
                <a:hlinkClick r:id="rId3"/>
              </a:rPr>
              <a:t>https://www.aeaweb.org/econlit/</a:t>
            </a:r>
            <a:r>
              <a:rPr lang="en-GB" dirty="0" smtClean="0"/>
              <a:t>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604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JSTOR (Andrew Mellon Foundation)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Provided by Andrew Mellon Foundation, a non-profit organisation, since 1995</a:t>
            </a:r>
          </a:p>
          <a:p>
            <a:r>
              <a:rPr lang="en-GB" dirty="0" smtClean="0"/>
              <a:t>“We </a:t>
            </a:r>
            <a:r>
              <a:rPr lang="en-GB" dirty="0"/>
              <a:t>collaborate with the academic community to help libraries connect students and faculty to vital content while lowering costs and increasing shelf space, provide independent researchers with free and low-cost access to scholarship, and help publishers reach new audiences and preserve their content for future generations</a:t>
            </a:r>
            <a:r>
              <a:rPr lang="en-GB" dirty="0" smtClean="0"/>
              <a:t>.”</a:t>
            </a:r>
          </a:p>
          <a:p>
            <a:r>
              <a:rPr lang="en-GB" dirty="0" smtClean="0"/>
              <a:t>Keywords search among “12 million academic journal articles, books, and primary sources in 75 languages”</a:t>
            </a:r>
          </a:p>
          <a:p>
            <a:r>
              <a:rPr lang="en-GB" dirty="0">
                <a:hlinkClick r:id="rId2"/>
              </a:rPr>
              <a:t>https://</a:t>
            </a:r>
            <a:r>
              <a:rPr lang="en-GB" dirty="0" smtClean="0">
                <a:hlinkClick r:id="rId2"/>
              </a:rPr>
              <a:t>www.jstor.org</a:t>
            </a:r>
            <a:r>
              <a:rPr lang="en-GB" dirty="0" smtClean="0"/>
              <a:t> </a:t>
            </a:r>
          </a:p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874643" y="6387548"/>
            <a:ext cx="10455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Source: </a:t>
            </a:r>
            <a:r>
              <a:rPr lang="en-GB" dirty="0">
                <a:hlinkClick r:id="rId3"/>
              </a:rPr>
              <a:t>https://</a:t>
            </a:r>
            <a:r>
              <a:rPr lang="en-GB" dirty="0" smtClean="0">
                <a:hlinkClick r:id="rId3"/>
              </a:rPr>
              <a:t>about.jstor.org</a:t>
            </a:r>
            <a:r>
              <a:rPr lang="en-GB" dirty="0" smtClean="0"/>
              <a:t> [Accessed July 2019]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0016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Web of Science (</a:t>
            </a:r>
            <a:r>
              <a:rPr lang="en-GB" dirty="0" err="1" smtClean="0"/>
              <a:t>Clarivate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82739" cy="4351338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Publication analytics </a:t>
            </a:r>
            <a:r>
              <a:rPr lang="en-GB" dirty="0"/>
              <a:t>since 1997, </a:t>
            </a:r>
            <a:r>
              <a:rPr lang="en-GB" dirty="0" smtClean="0"/>
              <a:t>detailed </a:t>
            </a:r>
            <a:r>
              <a:rPr lang="en-GB" dirty="0"/>
              <a:t>figures of citations (forward and backward</a:t>
            </a:r>
            <a:r>
              <a:rPr lang="en-GB" dirty="0" smtClean="0"/>
              <a:t>)</a:t>
            </a:r>
          </a:p>
          <a:p>
            <a:r>
              <a:rPr lang="en-GB" dirty="0" smtClean="0"/>
              <a:t>Provided by </a:t>
            </a:r>
            <a:r>
              <a:rPr lang="en-GB" dirty="0" err="1" smtClean="0"/>
              <a:t>Clarivate</a:t>
            </a:r>
            <a:r>
              <a:rPr lang="en-GB" dirty="0" smtClean="0"/>
              <a:t> (formerly owned by Thomson Reuters), a for-profit company</a:t>
            </a:r>
          </a:p>
          <a:p>
            <a:r>
              <a:rPr lang="en-GB" b="1" dirty="0"/>
              <a:t>Coverage: 1900s to date, selection of </a:t>
            </a:r>
            <a:r>
              <a:rPr lang="en-GB" b="1" dirty="0" smtClean="0"/>
              <a:t>outlets</a:t>
            </a:r>
            <a:r>
              <a:rPr lang="en-GB" dirty="0" smtClean="0"/>
              <a:t>: 100 million records (journal articles, conference proceedings, and books), 33000 journal articles (5200 social sciences)</a:t>
            </a:r>
          </a:p>
          <a:p>
            <a:r>
              <a:rPr lang="en-GB" dirty="0" smtClean="0"/>
              <a:t>Journal Impact Factor</a:t>
            </a:r>
          </a:p>
          <a:p>
            <a:r>
              <a:rPr lang="en-GB" dirty="0" smtClean="0"/>
              <a:t>Science Citation Index (SCI), Social Science Citation Index (SSCI), Arts and Humanities Index (AHI), Emerging Sources Citation Index (ESCI)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0174" y="6273225"/>
            <a:ext cx="105619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Source: Web of Science Fact Book: </a:t>
            </a:r>
            <a:r>
              <a:rPr lang="en-GB" sz="1600" dirty="0">
                <a:hlinkClick r:id="rId2"/>
              </a:rPr>
              <a:t>https://</a:t>
            </a:r>
            <a:r>
              <a:rPr lang="en-GB" sz="1600" dirty="0" smtClean="0">
                <a:hlinkClick r:id="rId2"/>
              </a:rPr>
              <a:t>clarivate.com/wp-content/uploads/2017/05/d6b7faae-3cc2-4186-8985-a6ecc8cce1ee_Crv_WoS_Upsell_Factbook_A4_FA_LR_edits.pdf</a:t>
            </a:r>
            <a:r>
              <a:rPr lang="en-GB" sz="1600" dirty="0" smtClean="0"/>
              <a:t> [Accessed July 2019]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33404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Scopus (Elsevier)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674704" cy="4351338"/>
          </a:xfrm>
        </p:spPr>
        <p:txBody>
          <a:bodyPr/>
          <a:lstStyle/>
          <a:p>
            <a:r>
              <a:rPr lang="en-GB" dirty="0" smtClean="0"/>
              <a:t>Since 2004</a:t>
            </a:r>
          </a:p>
          <a:p>
            <a:r>
              <a:rPr lang="en-GB" dirty="0"/>
              <a:t>75+ million records (23,500+ peer-reviewed </a:t>
            </a:r>
            <a:r>
              <a:rPr lang="en-GB" dirty="0" smtClean="0"/>
              <a:t>journals)</a:t>
            </a:r>
          </a:p>
          <a:p>
            <a:r>
              <a:rPr lang="en-GB" dirty="0" smtClean="0"/>
              <a:t>68 </a:t>
            </a:r>
            <a:r>
              <a:rPr lang="en-GB" dirty="0"/>
              <a:t>million post-1970 records, including references </a:t>
            </a:r>
            <a:endParaRPr lang="en-GB" dirty="0" smtClean="0"/>
          </a:p>
          <a:p>
            <a:r>
              <a:rPr lang="en-GB" dirty="0" smtClean="0"/>
              <a:t>6.5</a:t>
            </a:r>
            <a:r>
              <a:rPr lang="en-GB" dirty="0"/>
              <a:t>+ million pre-1970 records going back as far as 1788</a:t>
            </a:r>
            <a:r>
              <a:rPr lang="en-GB" dirty="0" smtClean="0"/>
              <a:t> </a:t>
            </a:r>
          </a:p>
          <a:p>
            <a:r>
              <a:rPr lang="en-GB" dirty="0">
                <a:hlinkClick r:id="rId2"/>
              </a:rPr>
              <a:t>https://</a:t>
            </a:r>
            <a:r>
              <a:rPr lang="en-GB" dirty="0" smtClean="0">
                <a:hlinkClick r:id="rId2"/>
              </a:rPr>
              <a:t>www.scopus.com</a:t>
            </a:r>
            <a:r>
              <a:rPr lang="en-GB" dirty="0" smtClean="0"/>
              <a:t> 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434" y="1338470"/>
            <a:ext cx="6143725" cy="506005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5617" y="6268520"/>
            <a:ext cx="108005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Source: </a:t>
            </a:r>
            <a:r>
              <a:rPr lang="en-GB" sz="1400" dirty="0" smtClean="0"/>
              <a:t>Scopus Global Research Fact Sheet 2019</a:t>
            </a:r>
          </a:p>
          <a:p>
            <a:r>
              <a:rPr lang="en-GB" sz="1400" dirty="0" smtClean="0">
                <a:hlinkClick r:id="rId4"/>
              </a:rPr>
              <a:t>https</a:t>
            </a:r>
            <a:r>
              <a:rPr lang="en-GB" sz="1400" dirty="0">
                <a:hlinkClick r:id="rId4"/>
              </a:rPr>
              <a:t>://www.elsevier.com/__</a:t>
            </a:r>
            <a:r>
              <a:rPr lang="en-GB" sz="1400" dirty="0" smtClean="0">
                <a:hlinkClick r:id="rId4"/>
              </a:rPr>
              <a:t>data/assets/pdf_file/0017/114533/Scopus_GlobalResearch_Factsheet2019_FINAL_WEB.pdf</a:t>
            </a:r>
            <a:r>
              <a:rPr lang="en-GB" sz="1400" dirty="0" smtClean="0"/>
              <a:t> [Accessed July 2019]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769360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8000" dirty="0" smtClean="0"/>
              <a:t>Offline Sources</a:t>
            </a:r>
          </a:p>
          <a:p>
            <a:pPr marL="0" indent="0" algn="ctr">
              <a:buNone/>
            </a:pPr>
            <a:r>
              <a:rPr lang="en-GB" sz="8000" dirty="0" smtClean="0"/>
              <a:t>Libraries and bookshops</a:t>
            </a:r>
            <a:endParaRPr lang="en-GB" sz="8000" dirty="0"/>
          </a:p>
        </p:txBody>
      </p:sp>
    </p:spTree>
    <p:extLst>
      <p:ext uri="{BB962C8B-B14F-4D97-AF65-F5344CB8AC3E}">
        <p14:creationId xmlns:p14="http://schemas.microsoft.com/office/powerpoint/2010/main" val="3196095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Libraries in Ankara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TED University Library</a:t>
            </a:r>
          </a:p>
          <a:p>
            <a:r>
              <a:rPr lang="en-GB" dirty="0" err="1" smtClean="0"/>
              <a:t>Mülkiye</a:t>
            </a:r>
            <a:r>
              <a:rPr lang="en-GB" dirty="0" smtClean="0"/>
              <a:t> </a:t>
            </a:r>
            <a:r>
              <a:rPr lang="en-GB" dirty="0" err="1" smtClean="0"/>
              <a:t>Kütüphanesi</a:t>
            </a:r>
            <a:endParaRPr lang="en-GB" dirty="0"/>
          </a:p>
          <a:p>
            <a:r>
              <a:rPr lang="en-GB" dirty="0" err="1" smtClean="0"/>
              <a:t>Milli</a:t>
            </a:r>
            <a:r>
              <a:rPr lang="en-GB" dirty="0" smtClean="0"/>
              <a:t> </a:t>
            </a:r>
            <a:r>
              <a:rPr lang="en-GB" dirty="0" err="1" smtClean="0"/>
              <a:t>Kütüphane</a:t>
            </a:r>
            <a:endParaRPr lang="en-GB" dirty="0" smtClean="0"/>
          </a:p>
          <a:p>
            <a:r>
              <a:rPr lang="en-GB" dirty="0" err="1" smtClean="0"/>
              <a:t>Bilkent</a:t>
            </a:r>
            <a:r>
              <a:rPr lang="en-GB" dirty="0" smtClean="0"/>
              <a:t> University Library</a:t>
            </a:r>
          </a:p>
          <a:p>
            <a:r>
              <a:rPr lang="en-GB" dirty="0" smtClean="0"/>
              <a:t>METU Library</a:t>
            </a:r>
          </a:p>
          <a:p>
            <a:r>
              <a:rPr lang="en-GB" dirty="0" smtClean="0"/>
              <a:t>Goethe Institute</a:t>
            </a:r>
          </a:p>
          <a:p>
            <a:r>
              <a:rPr lang="en-GB" dirty="0" err="1" smtClean="0"/>
              <a:t>Institut</a:t>
            </a:r>
            <a:r>
              <a:rPr lang="en-GB" dirty="0" smtClean="0"/>
              <a:t> </a:t>
            </a:r>
            <a:r>
              <a:rPr lang="en-GB" dirty="0" err="1" smtClean="0"/>
              <a:t>Français</a:t>
            </a:r>
            <a:r>
              <a:rPr lang="en-GB" dirty="0" smtClean="0"/>
              <a:t> Ankara</a:t>
            </a:r>
          </a:p>
          <a:p>
            <a:r>
              <a:rPr lang="en-GB" dirty="0" err="1" smtClean="0"/>
              <a:t>CerModern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920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Bookshops in Ankara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Dost </a:t>
            </a:r>
            <a:r>
              <a:rPr lang="en-GB" dirty="0" err="1" smtClean="0"/>
              <a:t>Kitabevi</a:t>
            </a:r>
            <a:endParaRPr lang="en-GB" dirty="0" smtClean="0"/>
          </a:p>
          <a:p>
            <a:r>
              <a:rPr lang="en-GB" dirty="0" err="1" smtClean="0"/>
              <a:t>Arkadaş</a:t>
            </a:r>
            <a:r>
              <a:rPr lang="en-GB" dirty="0" smtClean="0"/>
              <a:t> </a:t>
            </a:r>
            <a:r>
              <a:rPr lang="en-GB" dirty="0" err="1" smtClean="0"/>
              <a:t>Kitabevi</a:t>
            </a:r>
            <a:endParaRPr lang="en-GB" dirty="0" smtClean="0"/>
          </a:p>
          <a:p>
            <a:r>
              <a:rPr lang="en-GB" dirty="0" err="1" smtClean="0"/>
              <a:t>İmge</a:t>
            </a:r>
            <a:r>
              <a:rPr lang="en-GB" dirty="0" smtClean="0"/>
              <a:t> </a:t>
            </a:r>
            <a:r>
              <a:rPr lang="en-GB" dirty="0" err="1" smtClean="0"/>
              <a:t>Kitabevi</a:t>
            </a:r>
            <a:endParaRPr lang="en-GB" dirty="0" smtClean="0"/>
          </a:p>
          <a:p>
            <a:r>
              <a:rPr lang="en-GB" dirty="0" smtClean="0"/>
              <a:t>D&amp;R stores</a:t>
            </a:r>
          </a:p>
          <a:p>
            <a:r>
              <a:rPr lang="en-GB" dirty="0" smtClean="0"/>
              <a:t>…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8063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From scarcity to abundance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Until the 2000s	: scarcity of readings, </a:t>
            </a:r>
            <a:r>
              <a:rPr lang="en-GB" dirty="0" err="1" smtClean="0"/>
              <a:t>watchings</a:t>
            </a:r>
            <a:r>
              <a:rPr lang="en-GB" dirty="0" smtClean="0"/>
              <a:t>, and </a:t>
            </a:r>
            <a:r>
              <a:rPr lang="en-GB" dirty="0" err="1" smtClean="0"/>
              <a:t>listenings</a:t>
            </a:r>
            <a:endParaRPr lang="en-GB" dirty="0" smtClean="0"/>
          </a:p>
          <a:p>
            <a:pPr lvl="1"/>
            <a:r>
              <a:rPr lang="en-GB" dirty="0" smtClean="0"/>
              <a:t>Constraint then	: </a:t>
            </a:r>
            <a:r>
              <a:rPr lang="en-GB" b="1" dirty="0" smtClean="0"/>
              <a:t>How can I get access to the most relevant sources?</a:t>
            </a:r>
          </a:p>
          <a:p>
            <a:r>
              <a:rPr lang="en-GB" dirty="0" smtClean="0"/>
              <a:t>Since the 2000s	: abundance of readings, </a:t>
            </a:r>
            <a:r>
              <a:rPr lang="en-GB" dirty="0" err="1" smtClean="0"/>
              <a:t>watchings</a:t>
            </a:r>
            <a:r>
              <a:rPr lang="en-GB" dirty="0" smtClean="0"/>
              <a:t>, and </a:t>
            </a:r>
            <a:r>
              <a:rPr lang="en-GB" dirty="0" err="1" smtClean="0"/>
              <a:t>listenings</a:t>
            </a:r>
            <a:r>
              <a:rPr lang="en-GB" dirty="0" smtClean="0"/>
              <a:t>.</a:t>
            </a:r>
          </a:p>
          <a:p>
            <a:pPr lvl="1"/>
            <a:r>
              <a:rPr lang="en-GB" dirty="0" smtClean="0"/>
              <a:t>Constraint now	: </a:t>
            </a:r>
            <a:r>
              <a:rPr lang="en-GB" b="1" dirty="0" smtClean="0"/>
              <a:t>Where should I start?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Risks</a:t>
            </a:r>
          </a:p>
          <a:p>
            <a:r>
              <a:rPr lang="en-GB" dirty="0" smtClean="0"/>
              <a:t>Making unnecessary readings, </a:t>
            </a:r>
            <a:r>
              <a:rPr lang="en-GB" dirty="0" err="1" smtClean="0"/>
              <a:t>watchings</a:t>
            </a:r>
            <a:r>
              <a:rPr lang="en-GB" dirty="0" smtClean="0"/>
              <a:t>, and </a:t>
            </a:r>
            <a:r>
              <a:rPr lang="en-GB" dirty="0" err="1" smtClean="0"/>
              <a:t>listenings</a:t>
            </a:r>
            <a:endParaRPr lang="en-GB" dirty="0" smtClean="0"/>
          </a:p>
          <a:p>
            <a:r>
              <a:rPr lang="en-GB" dirty="0" smtClean="0"/>
              <a:t>Relying on “predatory publications” (i.e. deceptive and exploitive sources that are easy and / or free to get access to on the Internet.)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7870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5400" dirty="0" smtClean="0"/>
              <a:t>Online Sources and Databases – Open Sources</a:t>
            </a:r>
          </a:p>
          <a:p>
            <a:pPr marL="0" indent="0" algn="ctr">
              <a:buNone/>
            </a:pPr>
            <a:r>
              <a:rPr lang="en-GB" sz="5400" dirty="0" smtClean="0"/>
              <a:t>(1. International)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354290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4948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/>
              <a:t>The Church of Google (or </a:t>
            </a:r>
            <a:r>
              <a:rPr lang="en-GB" dirty="0" err="1" smtClean="0"/>
              <a:t>Googlism</a:t>
            </a:r>
            <a:r>
              <a:rPr lang="en-GB" dirty="0" smtClean="0"/>
              <a:t>)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57349" y="965802"/>
            <a:ext cx="7044459" cy="5660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78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8889" y="238539"/>
            <a:ext cx="10955049" cy="6255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783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1" y="116257"/>
            <a:ext cx="10349948" cy="6629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968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0573" y="136058"/>
            <a:ext cx="11266874" cy="6476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315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850</TotalTime>
  <Words>1078</Words>
  <Application>Microsoft Office PowerPoint</Application>
  <PresentationFormat>Geniş ekran</PresentationFormat>
  <Paragraphs>152</Paragraphs>
  <Slides>37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37</vt:i4>
      </vt:variant>
    </vt:vector>
  </HeadingPairs>
  <TitlesOfParts>
    <vt:vector size="41" baseType="lpstr">
      <vt:lpstr>Arial</vt:lpstr>
      <vt:lpstr>Calibri</vt:lpstr>
      <vt:lpstr>Calibri Light</vt:lpstr>
      <vt:lpstr>Office Theme</vt:lpstr>
      <vt:lpstr>How to search the literature for relevant sources?</vt:lpstr>
      <vt:lpstr>Objective of this session</vt:lpstr>
      <vt:lpstr>JEL Codes of AEA</vt:lpstr>
      <vt:lpstr>From scarcity to abundance </vt:lpstr>
      <vt:lpstr>PowerPoint Sunusu</vt:lpstr>
      <vt:lpstr>The Church of Google (or Googlism)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Other Online Networks</vt:lpstr>
      <vt:lpstr>Personal and institutional blogs</vt:lpstr>
      <vt:lpstr>Email Lists  </vt:lpstr>
      <vt:lpstr>Platforms of social media</vt:lpstr>
      <vt:lpstr>Online bookstores</vt:lpstr>
      <vt:lpstr>PowerPoint Sunusu</vt:lpstr>
      <vt:lpstr>PowerPoint Sunusu</vt:lpstr>
      <vt:lpstr>How to read esources</vt:lpstr>
      <vt:lpstr>PowerPoint Sunusu</vt:lpstr>
      <vt:lpstr>TR Dizin - http://trdizin.gov.tr </vt:lpstr>
      <vt:lpstr>Dergi Parkı - </vt:lpstr>
      <vt:lpstr>YÖK Tez Merkezi - https://tez.yok.gov.tr/UlusalTezMerkezi/ </vt:lpstr>
      <vt:lpstr>Social media platforms</vt:lpstr>
      <vt:lpstr>Social media platforms</vt:lpstr>
      <vt:lpstr>Personal and institutional blogs </vt:lpstr>
      <vt:lpstr>PowerPoint Sunusu</vt:lpstr>
      <vt:lpstr>How can you get access to the databases that require subscription?</vt:lpstr>
      <vt:lpstr>EconLit (American Economic Association) </vt:lpstr>
      <vt:lpstr>JSTOR (Andrew Mellon Foundation)</vt:lpstr>
      <vt:lpstr>Web of Science (Clarivate)</vt:lpstr>
      <vt:lpstr>Scopus (Elsevier)</vt:lpstr>
      <vt:lpstr>PowerPoint Sunusu</vt:lpstr>
      <vt:lpstr>Libraries in Ankara</vt:lpstr>
      <vt:lpstr>Bookshops in Ankara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Reviewing Literature </dc:title>
  <dc:creator>Altug Yalcintas</dc:creator>
  <cp:lastModifiedBy>Altug Yalcintas</cp:lastModifiedBy>
  <cp:revision>70</cp:revision>
  <dcterms:created xsi:type="dcterms:W3CDTF">2019-07-19T06:03:21Z</dcterms:created>
  <dcterms:modified xsi:type="dcterms:W3CDTF">2019-10-17T18:05:58Z</dcterms:modified>
</cp:coreProperties>
</file>