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8DFA6-5D14-4D91-A87E-3E482E470F43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CB3-E71B-4B8E-8058-91037BACED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3016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8DFA6-5D14-4D91-A87E-3E482E470F43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CB3-E71B-4B8E-8058-91037BACED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279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8DFA6-5D14-4D91-A87E-3E482E470F43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CB3-E71B-4B8E-8058-91037BACED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958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599D54-BB8B-474A-A460-790192C8A922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198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8DFA6-5D14-4D91-A87E-3E482E470F43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CB3-E71B-4B8E-8058-91037BACED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630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8DFA6-5D14-4D91-A87E-3E482E470F43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CB3-E71B-4B8E-8058-91037BACED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076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8DFA6-5D14-4D91-A87E-3E482E470F43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CB3-E71B-4B8E-8058-91037BACED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159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8DFA6-5D14-4D91-A87E-3E482E470F43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CB3-E71B-4B8E-8058-91037BACED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6843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8DFA6-5D14-4D91-A87E-3E482E470F43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CB3-E71B-4B8E-8058-91037BACED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031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8DFA6-5D14-4D91-A87E-3E482E470F43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CB3-E71B-4B8E-8058-91037BACED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15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8DFA6-5D14-4D91-A87E-3E482E470F43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CB3-E71B-4B8E-8058-91037BACED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195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8DFA6-5D14-4D91-A87E-3E482E470F43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CB3-E71B-4B8E-8058-91037BACED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52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8DFA6-5D14-4D91-A87E-3E482E470F43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65CB3-E71B-4B8E-8058-91037BACED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97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693989"/>
            <a:ext cx="7772400" cy="147002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4800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Dimorphic</a:t>
            </a:r>
            <a:r>
              <a:rPr lang="tr-TR" sz="4800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4800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endParaRPr lang="tr-TR" sz="4800" b="1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56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93168" y="0"/>
            <a:ext cx="8723312" cy="6525344"/>
          </a:xfrm>
        </p:spPr>
        <p:txBody>
          <a:bodyPr/>
          <a:lstStyle/>
          <a:p>
            <a:pPr lvl="1" algn="just"/>
            <a:endParaRPr lang="tr-TR" sz="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b="1" i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Blastomyces</a:t>
            </a:r>
            <a:r>
              <a:rPr lang="tr-TR" sz="2400" b="1" i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dermatitidis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infections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observed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dogs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lived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USA. Agent can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reproduce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nature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spores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inhalated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air</a:t>
            </a:r>
            <a:endParaRPr lang="tr-TR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spread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living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organisms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living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organism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take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agent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individually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outside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infection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occur</a:t>
            </a:r>
            <a:endParaRPr lang="tr-TR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forms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Skin </a:t>
            </a:r>
            <a:r>
              <a:rPr lang="tr-TR" sz="2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Blastomycosis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Systemic</a:t>
            </a:r>
            <a:r>
              <a:rPr lang="tr-TR" sz="2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Blastomycosis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i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Systemic</a:t>
            </a:r>
            <a:r>
              <a:rPr lang="tr-TR" sz="2200" i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Blastomycosis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occures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agent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invade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primer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tissue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sites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Lung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liver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kidney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splen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related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organs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tissue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lesions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observed</a:t>
            </a:r>
            <a:endParaRPr lang="tr-TR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i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Skin </a:t>
            </a:r>
            <a:r>
              <a:rPr lang="tr-TR" sz="2200" i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Blastomycosis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rarely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skin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wound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but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mostly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hematogen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ways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main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routes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disease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agent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causes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skin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lesions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Skin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under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skin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lymph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nodes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effected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abscess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furuncules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occur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61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31504" y="404664"/>
            <a:ext cx="8712968" cy="6120680"/>
          </a:xfrm>
        </p:spPr>
        <p:txBody>
          <a:bodyPr/>
          <a:lstStyle/>
          <a:p>
            <a:pPr algn="just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u="sng" dirty="0" err="1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Identification</a:t>
            </a:r>
            <a:endParaRPr lang="tr-TR" sz="2200" b="1" i="1" u="sng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b="1" u="sng" dirty="0" err="1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lang="tr-TR" sz="20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u="sng" dirty="0" err="1">
                <a:latin typeface="Times New Roman" pitchFamily="18" charset="0"/>
                <a:cs typeface="Times New Roman" pitchFamily="18" charset="0"/>
              </a:rPr>
              <a:t>identification</a:t>
            </a: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dermatitis lesions can be confused with other related lesions similar to lesions of many bacterial and viral agents.</a:t>
            </a:r>
          </a:p>
          <a:p>
            <a:pPr marL="0" indent="0"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Necropsy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found in the animals, in the skin and subcutaneous tissues, in the lungs and other internal organs, numerous nodules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Lesothoracic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spleen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kidney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lymph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ovules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skin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lesions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sent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relevant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laboratory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laboratory</a:t>
            </a:r>
            <a:r>
              <a:rPr lang="tr-T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Antibiotic SDA or brain-heart infusion agar is applied from the lesioned tissue, organs and other materials and left to incubate at 25 ˚C and 37 ˚C for about 10-15 days. Macro and micro morphology of breeding fungus colonies are examined.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Microscopy: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Lenticular materials are first treated with 10% KOH or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Lactophenol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Cotton Blue, and cross-lamellar examination is performed. Under the microscope, large, round, thick-walled, granular and some buds are visible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18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47528" y="260648"/>
            <a:ext cx="8229600" cy="6264696"/>
          </a:xfrm>
        </p:spPr>
        <p:txBody>
          <a:bodyPr/>
          <a:lstStyle/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and Preservation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There is no known effective therapeutic agent in the treatment of the disease. Generally, Amphotericin-B is administered to the animals while the injured is being treated with surgical interventions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general hygienic conditions must be observed and the sick animals and healthy animals must be kept away from each other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tr-TR" sz="1800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</a:pP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41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536" y="404665"/>
            <a:ext cx="8229600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Dimorphic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have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two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different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reproduction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types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</a:t>
            </a:r>
          </a:p>
          <a:p>
            <a:pPr lvl="1">
              <a:lnSpc>
                <a:spcPct val="150000"/>
              </a:lnSpc>
            </a:pPr>
            <a:r>
              <a:rPr lang="tr-TR" sz="2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Fungus</a:t>
            </a:r>
            <a:r>
              <a:rPr lang="tr-TR" sz="2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nature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as a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saprophyte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at 25-30C on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cultures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while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incubation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r>
              <a:rPr lang="tr-TR" sz="2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Yeast</a:t>
            </a:r>
            <a:r>
              <a:rPr lang="tr-TR" sz="2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yeast</a:t>
            </a:r>
            <a:r>
              <a:rPr lang="tr-TR" sz="2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sz="2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animal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tissues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at 37C on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specific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enrichment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cultures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micelial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 is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stabil form in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comparison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forms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>
              <a:lnSpc>
                <a:spcPct val="150000"/>
              </a:lnSpc>
            </a:pP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ya da </a:t>
            </a:r>
            <a:r>
              <a:rPr lang="tr-TR" sz="14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miselyal</a:t>
            </a: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 bu iki form arasındaki daha stabil formdur.</a:t>
            </a:r>
          </a:p>
          <a:p>
            <a:pPr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can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cause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deep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systemic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mycoses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human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animals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>
              <a:lnSpc>
                <a:spcPct val="150000"/>
              </a:lnSpc>
            </a:pP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mantarlar insan ve hayvanlarda </a:t>
            </a:r>
            <a:r>
              <a:rPr lang="tr-TR" sz="1400" b="1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derin </a:t>
            </a: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ya da</a:t>
            </a:r>
            <a:r>
              <a:rPr lang="tr-TR" sz="1400" b="1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sistemik </a:t>
            </a:r>
            <a:r>
              <a:rPr lang="tr-TR" sz="1400" b="1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mikozisler</a:t>
            </a:r>
            <a:r>
              <a:rPr lang="tr-TR" sz="14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</a:t>
            </a: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neden olurlar.</a:t>
            </a:r>
          </a:p>
          <a:p>
            <a:pPr>
              <a:lnSpc>
                <a:spcPct val="150000"/>
              </a:lnSpc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29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4"/>
          <p:cNvSpPr>
            <a:spLocks noGrp="1" noChangeArrowheads="1"/>
          </p:cNvSpPr>
          <p:nvPr>
            <p:ph type="title"/>
          </p:nvPr>
        </p:nvSpPr>
        <p:spPr>
          <a:xfrm>
            <a:off x="2114872" y="-85749"/>
            <a:ext cx="8229600" cy="706437"/>
          </a:xfrm>
        </p:spPr>
        <p:txBody>
          <a:bodyPr/>
          <a:lstStyle/>
          <a:p>
            <a:r>
              <a:rPr lang="tr-TR" sz="2400" b="1" dirty="0" err="1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Diseases</a:t>
            </a:r>
            <a:r>
              <a:rPr lang="tr-TR" sz="2400" b="1" dirty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400" b="1" dirty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b="1" dirty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caused</a:t>
            </a:r>
            <a:r>
              <a:rPr lang="tr-TR" sz="2400" b="1" dirty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400" b="1" dirty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dimorphic</a:t>
            </a:r>
            <a:r>
              <a:rPr lang="tr-TR" sz="2400" b="1" dirty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endParaRPr lang="tr-TR" sz="2400" b="1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graphicFrame>
        <p:nvGraphicFramePr>
          <p:cNvPr id="42288" name="Group 304"/>
          <p:cNvGraphicFramePr>
            <a:graphicFrameLocks noGrp="1"/>
          </p:cNvGraphicFramePr>
          <p:nvPr>
            <p:extLst/>
          </p:nvPr>
        </p:nvGraphicFramePr>
        <p:xfrm>
          <a:off x="1693169" y="620687"/>
          <a:ext cx="8795321" cy="6084336"/>
        </p:xfrm>
        <a:graphic>
          <a:graphicData uri="http://schemas.openxmlformats.org/drawingml/2006/table">
            <a:tbl>
              <a:tblPr/>
              <a:tblGrid>
                <a:gridCol w="1450504"/>
                <a:gridCol w="1409784"/>
                <a:gridCol w="1974592"/>
                <a:gridCol w="2083404"/>
                <a:gridCol w="1877037"/>
              </a:tblGrid>
              <a:tr h="4714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Dimorphic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Fungus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Hosts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Disease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Lesion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Site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Geographical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distribution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94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Sporothrix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schenckii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glow rad="2286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Horse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Dog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Cat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Human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Sporotriciosis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Subcutaneous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nodulles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Rarely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systemic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All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over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the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world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30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Blastomyces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dermatitidis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glow rad="2286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Dog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human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North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American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Blastomycoses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Primarly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dog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Lung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skin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and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other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organ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metastases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USA, 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Africa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Asia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and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Europe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81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Histoplasma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glow rad="2286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capsulatum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glow rad="2286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Dog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Cat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Human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Histoplasmosis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Primarly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lungs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Secondarly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intestines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Sporadic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in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the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world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Histoplasma</a:t>
                      </a:r>
                      <a:endParaRPr kumimoji="0" lang="tr-TR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glow rad="2286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farciminosum</a:t>
                      </a:r>
                      <a:endParaRPr kumimoji="0" lang="tr-TR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glow rad="2286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Equide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Epizootic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Lenfangitis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Lymphatic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system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lymph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nodulles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and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systemic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Africa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Asia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France,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Italy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Rusia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Egypt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4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Coccidioides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glow rad="2286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glow rad="2286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immitis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glow rad="2286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Dog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 Human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Coccidiomycosis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Primarly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lungs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sekondarly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bones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and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other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organs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USA,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Mexica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South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America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71114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85750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Sporotrichosis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98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60649"/>
            <a:ext cx="8229600" cy="5865515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u="sng" dirty="0" err="1">
                <a:latin typeface="Times New Roman" pitchFamily="18" charset="0"/>
                <a:cs typeface="Times New Roman" pitchFamily="18" charset="0"/>
              </a:rPr>
              <a:t>Sporotrichosis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chronic-granulamotous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inflamation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ulceration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leg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skin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lymph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vessel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Caused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i="1" dirty="0" err="1">
                <a:latin typeface="Times New Roman" pitchFamily="18" charset="0"/>
                <a:cs typeface="Times New Roman" pitchFamily="18" charset="0"/>
              </a:rPr>
              <a:t>Sporotrichum</a:t>
            </a:r>
            <a:r>
              <a:rPr lang="tr-TR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i="1" dirty="0" err="1">
                <a:latin typeface="Times New Roman" pitchFamily="18" charset="0"/>
                <a:cs typeface="Times New Roman" pitchFamily="18" charset="0"/>
              </a:rPr>
              <a:t>schenckii</a:t>
            </a:r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Dimorphic</a:t>
            </a:r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endParaRPr lang="tr-TR" sz="10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pathological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material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slides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prepared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tissues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it can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seen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long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spherical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cigar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shaped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yeast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cells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bud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parasitic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form of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S.schenckii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in in-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vitro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environment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tiamine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biotine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aminoasides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added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incubated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at 37C</a:t>
            </a:r>
            <a:endParaRPr lang="tr-TR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At 25</a:t>
            </a:r>
            <a:r>
              <a:rPr lang="en-US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°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colonies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formed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3-5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days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look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first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white-cream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dark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-skin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/>
            <a:endParaRPr lang="tr-TR" sz="1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/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At 37</a:t>
            </a:r>
            <a:r>
              <a:rPr lang="en-US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°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yeast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S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typed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soft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cream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colour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colonies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will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occure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/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7857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03512" y="0"/>
            <a:ext cx="8712968" cy="6669360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tr-TR" u="sng" dirty="0" err="1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Epidemiology</a:t>
            </a:r>
            <a:endParaRPr lang="tr-TR" u="sng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b="1" i="1" dirty="0" err="1">
                <a:latin typeface="Times New Roman" pitchFamily="18" charset="0"/>
                <a:cs typeface="Times New Roman" pitchFamily="18" charset="0"/>
              </a:rPr>
              <a:t>Sporotrichum</a:t>
            </a:r>
            <a:r>
              <a:rPr lang="tr-TR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i="1" dirty="0" err="1">
                <a:latin typeface="Times New Roman" pitchFamily="18" charset="0"/>
                <a:cs typeface="Times New Roman" pitchFamily="18" charset="0"/>
              </a:rPr>
              <a:t>schenckii</a:t>
            </a:r>
            <a:r>
              <a:rPr lang="tr-TR" sz="22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can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found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nature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Soil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water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fertilizer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(gübre),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decayed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plant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oral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gastrointestinal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mucosa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rats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Penetration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body is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portantres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skin</a:t>
            </a:r>
          </a:p>
          <a:p>
            <a:pPr lvl="1"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Moisture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heat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initial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disease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At 30C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higher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temperatures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rate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occurence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disease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very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less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/>
            <a:endParaRPr lang="tr-TR" sz="8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tr-TR" u="sng" dirty="0" err="1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lang="tr-TR" u="sng" dirty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u="sng" dirty="0" err="1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Findings</a:t>
            </a:r>
            <a:endParaRPr lang="tr-TR" u="sng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equide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spores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penetrate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microscopic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portantres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skin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form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lesions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found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skin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lymphoid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tissue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under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skin.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Sometimes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can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metastase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inner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organs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algn="just"/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Mallein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test can be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performed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differntiation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Malleus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equide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Usually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nodulles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under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chest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skin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get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bigger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hardened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became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ulserative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hair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at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site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fall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pus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leak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wounds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tr-TR" sz="2200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50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9907" y="1412777"/>
            <a:ext cx="9001000" cy="3129211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tr-TR" b="1" i="1" dirty="0" err="1"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lang="tr-TR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b="1" i="1" dirty="0">
                <a:latin typeface="Times New Roman" pitchFamily="18" charset="0"/>
                <a:cs typeface="Times New Roman" pitchFamily="18" charset="0"/>
              </a:rPr>
              <a:t> Control</a:t>
            </a:r>
          </a:p>
          <a:p>
            <a:pPr lvl="1"/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Amphotericin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-B, 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Griseofulvin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Sodium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Potasium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Iodure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tr-TR" sz="2000" b="1" i="1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Hygenic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precautions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ruled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legs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animals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controlled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routinely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prvented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wound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occurences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4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85750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Blastomycosis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5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03512" y="188640"/>
            <a:ext cx="8640960" cy="633670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tr-TR" sz="2400" b="1" i="1" dirty="0">
                <a:latin typeface="Times New Roman" charset="0"/>
                <a:ea typeface="Times New Roman" charset="0"/>
                <a:cs typeface="Times New Roman" charset="0"/>
              </a:rPr>
              <a:t>	</a:t>
            </a:r>
            <a:r>
              <a:rPr lang="tr-TR" sz="2400" b="1" i="1" dirty="0" err="1">
                <a:latin typeface="Times New Roman" charset="0"/>
                <a:ea typeface="Times New Roman" charset="0"/>
                <a:cs typeface="Times New Roman" charset="0"/>
              </a:rPr>
              <a:t>Blastomycosis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The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chronic-granulamotous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and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suppurative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infection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caused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by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dimorphic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diphasic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fungus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 </a:t>
            </a:r>
            <a:r>
              <a:rPr lang="tr-TR" sz="2400" i="1" dirty="0" err="1">
                <a:latin typeface="Times New Roman" charset="0"/>
                <a:ea typeface="Times New Roman" charset="0"/>
                <a:cs typeface="Times New Roman" charset="0"/>
              </a:rPr>
              <a:t>Blastomyces</a:t>
            </a:r>
            <a:r>
              <a:rPr lang="tr-TR" sz="2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i="1" dirty="0" err="1">
                <a:latin typeface="Times New Roman" charset="0"/>
                <a:ea typeface="Times New Roman" charset="0"/>
                <a:cs typeface="Times New Roman" charset="0"/>
              </a:rPr>
              <a:t>dermatitidis</a:t>
            </a:r>
            <a:endParaRPr lang="tr-TR" sz="2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i="1" dirty="0" err="1">
                <a:latin typeface="Times New Roman" charset="0"/>
                <a:ea typeface="Times New Roman" charset="0"/>
                <a:cs typeface="Times New Roman" charset="0"/>
              </a:rPr>
              <a:t>Blastomyces</a:t>
            </a:r>
            <a:r>
              <a:rPr lang="tr-TR" sz="2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i="1" dirty="0" err="1">
                <a:latin typeface="Times New Roman" charset="0"/>
                <a:ea typeface="Times New Roman" charset="0"/>
                <a:cs typeface="Times New Roman" charset="0"/>
              </a:rPr>
              <a:t>dermatitidis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,  is in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mycelial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form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when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incubated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at </a:t>
            </a:r>
            <a:r>
              <a:rPr lang="tr-TR" sz="2400" b="1" dirty="0">
                <a:latin typeface="Times New Roman" charset="0"/>
                <a:ea typeface="Times New Roman" charset="0"/>
                <a:cs typeface="Times New Roman" charset="0"/>
              </a:rPr>
              <a:t>22 - 25 ˚C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and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yeast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like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form at </a:t>
            </a:r>
            <a:r>
              <a:rPr lang="tr-TR" sz="2400" b="1" dirty="0">
                <a:latin typeface="Times New Roman" charset="0"/>
                <a:ea typeface="Times New Roman" charset="0"/>
                <a:cs typeface="Times New Roman" charset="0"/>
              </a:rPr>
              <a:t>37 ˚C</a:t>
            </a:r>
            <a:endParaRPr lang="tr-TR" sz="2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</a:pPr>
            <a:endParaRPr lang="tr-TR" sz="2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In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living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organisms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the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body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temperature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is 36-37 ˚C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so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in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the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body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and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pathological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material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the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fungus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can be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found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as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yeast-like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form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In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skin,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lungs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bones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neural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system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urogenital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system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and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other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orgns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the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lesions</a:t>
            </a:r>
            <a:r>
              <a:rPr lang="tr-TR" sz="2400" dirty="0">
                <a:latin typeface="Times New Roman" charset="0"/>
                <a:ea typeface="Times New Roman" charset="0"/>
                <a:cs typeface="Times New Roman" charset="0"/>
              </a:rPr>
              <a:t> can be </a:t>
            </a:r>
            <a:r>
              <a:rPr lang="tr-TR" sz="2400" dirty="0" err="1">
                <a:latin typeface="Times New Roman" charset="0"/>
                <a:ea typeface="Times New Roman" charset="0"/>
                <a:cs typeface="Times New Roman" charset="0"/>
              </a:rPr>
              <a:t>occured</a:t>
            </a:r>
            <a:endParaRPr lang="tr-TR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86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552</Words>
  <Application>Microsoft Office PowerPoint</Application>
  <PresentationFormat>Geniş ekran</PresentationFormat>
  <Paragraphs>118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Dimorphic Fungi</vt:lpstr>
      <vt:lpstr>PowerPoint Sunusu</vt:lpstr>
      <vt:lpstr>Diseases that are caused by dimorphic fungi</vt:lpstr>
      <vt:lpstr>Sporotrichosis</vt:lpstr>
      <vt:lpstr>PowerPoint Sunusu</vt:lpstr>
      <vt:lpstr>PowerPoint Sunusu</vt:lpstr>
      <vt:lpstr>PowerPoint Sunusu</vt:lpstr>
      <vt:lpstr>Blastomycosis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Dimorphic Fungi</dc:title>
  <dc:creator>Inci Basak Kaya</dc:creator>
  <cp:lastModifiedBy>Inci Basak Kaya</cp:lastModifiedBy>
  <cp:revision>1</cp:revision>
  <dcterms:created xsi:type="dcterms:W3CDTF">2017-12-28T08:54:47Z</dcterms:created>
  <dcterms:modified xsi:type="dcterms:W3CDTF">2017-12-28T08:54:59Z</dcterms:modified>
</cp:coreProperties>
</file>