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8" r:id="rId2"/>
    <p:sldId id="309" r:id="rId3"/>
    <p:sldId id="310" r:id="rId4"/>
    <p:sldId id="287" r:id="rId5"/>
    <p:sldId id="296" r:id="rId6"/>
    <p:sldId id="32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7D92F-777D-46F4-9653-6B7E97AA1AAE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02440-179F-4241-96B4-F8D1F59A3AD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lisimveteknik.com/teknik-nedir-dosya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eksisozluk.com/munih-olimpiyat-stadyumu--73124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179562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BÖCEKLERDEN İLHAM ALAN TASARIMLAR</a:t>
            </a:r>
            <a:endParaRPr lang="tr-TR" sz="32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4077072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</a:rPr>
              <a:t>Dr. Arzu GÜRSOY ERGEN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</a:rPr>
              <a:t>FEN FAKÜLTESİ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</a:rPr>
              <a:t>BİYOLOJİ BÖLÜMÜ</a:t>
            </a:r>
            <a:endParaRPr lang="tr-TR" sz="2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ARZU\Desktop\Biyomimikri\dersler- biomimicry\8. hafta - böcekler ve diğer hayvanlar\fotoğraflar\moda 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782706"/>
            <a:ext cx="1625095" cy="1421958"/>
          </a:xfrm>
          <a:prstGeom prst="rect">
            <a:avLst/>
          </a:prstGeom>
          <a:noFill/>
        </p:spPr>
      </p:pic>
      <p:pic>
        <p:nvPicPr>
          <p:cNvPr id="6" name="Picture 2" descr="C:\Users\ARZU\Desktop\dogadan-esinlenerek-yapilan-icatlar-yusufcuk-696x3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82157">
            <a:off x="457557" y="568808"/>
            <a:ext cx="2407310" cy="1203655"/>
          </a:xfrm>
          <a:prstGeom prst="rect">
            <a:avLst/>
          </a:prstGeom>
          <a:noFill/>
        </p:spPr>
      </p:pic>
      <p:pic>
        <p:nvPicPr>
          <p:cNvPr id="7" name="Picture 2" descr="C:\Users\ARZU\Desktop\dogadan-esinlenerek-yapilan-icatlar-ari-petekleri-696x34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692696"/>
            <a:ext cx="2663976" cy="1331988"/>
          </a:xfrm>
          <a:prstGeom prst="rect">
            <a:avLst/>
          </a:prstGeom>
          <a:noFill/>
        </p:spPr>
      </p:pic>
      <p:pic>
        <p:nvPicPr>
          <p:cNvPr id="4098" name="Picture 2" descr="C:\Users\ARZU\Desktop\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4581128"/>
            <a:ext cx="1701525" cy="1440000"/>
          </a:xfrm>
          <a:prstGeom prst="rect">
            <a:avLst/>
          </a:prstGeom>
          <a:noFill/>
        </p:spPr>
      </p:pic>
      <p:pic>
        <p:nvPicPr>
          <p:cNvPr id="8" name="Picture 2" descr="C:\Users\ARZU\Desktop\honeycomb tir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5013176"/>
            <a:ext cx="2634147" cy="144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Robot arılar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err="1" smtClean="0"/>
              <a:t>Heli</a:t>
            </a:r>
            <a:r>
              <a:rPr lang="tr-TR" b="1" dirty="0" smtClean="0"/>
              <a:t>k</a:t>
            </a:r>
            <a:r>
              <a:rPr lang="en-US" b="1" dirty="0" err="1" smtClean="0"/>
              <a:t>opter</a:t>
            </a:r>
            <a:r>
              <a:rPr lang="tr-TR" b="1" dirty="0" smtClean="0"/>
              <a:t> = Yusufçuk böceği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Münih Olimpiyat Stadı = Yusufçuk böceği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Çiy Bankası = </a:t>
            </a:r>
            <a:r>
              <a:rPr lang="tr-TR" b="1" dirty="0" err="1" smtClean="0"/>
              <a:t>Namib</a:t>
            </a:r>
            <a:r>
              <a:rPr lang="tr-TR" b="1" dirty="0" smtClean="0"/>
              <a:t> böceği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Boyasız Giysiler = Kuş tüyleri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Moda= </a:t>
            </a:r>
            <a:r>
              <a:rPr lang="tr-TR" b="1" i="1" dirty="0" err="1" smtClean="0"/>
              <a:t>Insecta</a:t>
            </a:r>
            <a:r>
              <a:rPr lang="tr-TR" b="1" i="1" dirty="0" smtClean="0"/>
              <a:t> </a:t>
            </a:r>
            <a:r>
              <a:rPr lang="tr-TR" b="1" i="1" dirty="0" err="1" smtClean="0"/>
              <a:t>Mirabilis</a:t>
            </a:r>
            <a:r>
              <a:rPr lang="tr-TR" b="1" i="1" dirty="0" smtClean="0"/>
              <a:t> 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err="1" smtClean="0"/>
              <a:t>Termit</a:t>
            </a:r>
            <a:r>
              <a:rPr lang="en-US" b="1" dirty="0" smtClean="0"/>
              <a:t> </a:t>
            </a:r>
            <a:r>
              <a:rPr lang="tr-TR" b="1" dirty="0" smtClean="0"/>
              <a:t>Yuvası</a:t>
            </a:r>
            <a:r>
              <a:rPr lang="en-US" b="1" dirty="0" smtClean="0"/>
              <a:t> = </a:t>
            </a:r>
            <a:r>
              <a:rPr lang="tr-TR" b="1" dirty="0" err="1" smtClean="0"/>
              <a:t>Eastgate</a:t>
            </a:r>
            <a:r>
              <a:rPr lang="tr-TR" b="1" dirty="0" smtClean="0"/>
              <a:t> Ofis Binası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Sivrisinek iğnesi = Acıtmayan şırınga iğnesi 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Güneş kırıcı modüler daireler = Arı kovanı 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altLang="zh-CN" b="1" dirty="0" smtClean="0">
                <a:ea typeface="ＭＳ Ｐゴシック" pitchFamily="-105" charset="-128"/>
                <a:cs typeface="ＭＳ Ｐゴシック" pitchFamily="-105" charset="-128"/>
              </a:rPr>
              <a:t>Bal peteği = Tekerlek 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Bi</a:t>
            </a:r>
            <a:r>
              <a:rPr lang="tr-TR" b="1" dirty="0" smtClean="0"/>
              <a:t>y</a:t>
            </a:r>
            <a:r>
              <a:rPr lang="en-US" b="1" dirty="0" err="1" smtClean="0"/>
              <a:t>oni</a:t>
            </a:r>
            <a:r>
              <a:rPr lang="tr-TR" b="1" dirty="0" smtClean="0"/>
              <a:t>k k</a:t>
            </a:r>
            <a:r>
              <a:rPr lang="en-US" b="1" dirty="0" err="1" smtClean="0"/>
              <a:t>amera</a:t>
            </a:r>
            <a:r>
              <a:rPr lang="en-US" b="1" dirty="0" smtClean="0"/>
              <a:t> </a:t>
            </a:r>
            <a:r>
              <a:rPr lang="tr-TR" b="1" dirty="0" smtClean="0"/>
              <a:t>= Böcek gözleri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altLang="en-US" b="1" dirty="0" smtClean="0"/>
              <a:t>Paketleme = Arı kovanı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>
                <a:ea typeface="ＭＳ Ｐゴシック" pitchFamily="-105" charset="-128"/>
                <a:cs typeface="ＭＳ Ｐゴシック" pitchFamily="-105" charset="-128"/>
              </a:rPr>
              <a:t>Toyota </a:t>
            </a:r>
            <a:r>
              <a:rPr lang="tr-TR" b="1" dirty="0" smtClean="0">
                <a:ea typeface="ＭＳ Ｐゴシック" pitchFamily="-105" charset="-128"/>
                <a:cs typeface="ＭＳ Ｐゴシック" pitchFamily="-105" charset="-128"/>
              </a:rPr>
              <a:t>gece görüş sistemi = Gübre böcekleri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err="1" smtClean="0">
                <a:ea typeface="ＭＳ Ｐゴシック" pitchFamily="-105" charset="-128"/>
                <a:cs typeface="ＭＳ Ｐゴシック" pitchFamily="-105" charset="-128"/>
              </a:rPr>
              <a:t>Robo</a:t>
            </a:r>
            <a:r>
              <a:rPr lang="tr-TR" b="1" dirty="0" smtClean="0">
                <a:ea typeface="ＭＳ Ｐゴシック" pitchFamily="-105" charset="-128"/>
                <a:cs typeface="ＭＳ Ｐゴシック" pitchFamily="-105" charset="-128"/>
              </a:rPr>
              <a:t>t çekirgeler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J</a:t>
            </a:r>
            <a:r>
              <a:rPr lang="en-US" b="1" dirty="0" err="1" smtClean="0"/>
              <a:t>ames</a:t>
            </a:r>
            <a:r>
              <a:rPr lang="en-US" b="1" dirty="0" smtClean="0"/>
              <a:t> </a:t>
            </a:r>
            <a:r>
              <a:rPr lang="tr-TR" b="1" dirty="0" smtClean="0"/>
              <a:t>W</a:t>
            </a:r>
            <a:r>
              <a:rPr lang="en-US" b="1" dirty="0" smtClean="0"/>
              <a:t>ebb </a:t>
            </a:r>
            <a:r>
              <a:rPr lang="en-US" b="1" dirty="0" err="1" smtClean="0"/>
              <a:t>teles</a:t>
            </a:r>
            <a:r>
              <a:rPr lang="tr-TR" b="1" dirty="0" smtClean="0"/>
              <a:t>k</a:t>
            </a:r>
            <a:r>
              <a:rPr lang="en-US" b="1" dirty="0" smtClean="0"/>
              <a:t>o</a:t>
            </a:r>
            <a:r>
              <a:rPr lang="tr-TR" b="1" dirty="0" smtClean="0"/>
              <a:t>bu = Bal peteği</a:t>
            </a:r>
            <a:endParaRPr lang="tr-TR" b="1" dirty="0"/>
          </a:p>
        </p:txBody>
      </p:sp>
      <p:pic>
        <p:nvPicPr>
          <p:cNvPr id="4" name="Picture 2" descr="C:\Users\ARZU\Downloads\inCollage_20201223_1152478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91359">
            <a:off x="7283353" y="379713"/>
            <a:ext cx="1440000" cy="1440000"/>
          </a:xfrm>
          <a:prstGeom prst="rect">
            <a:avLst/>
          </a:prstGeom>
          <a:noFill/>
        </p:spPr>
      </p:pic>
      <p:pic>
        <p:nvPicPr>
          <p:cNvPr id="5" name="Picture 2" descr="C:\Users\ARZU\Desktop\Biyomimikri\dersler- biomimicry\8. hafta - böcekler ve diğer hayvanlar\sinek-iğ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76672"/>
            <a:ext cx="1732096" cy="1151968"/>
          </a:xfrm>
          <a:prstGeom prst="rect">
            <a:avLst/>
          </a:prstGeom>
          <a:noFill/>
        </p:spPr>
      </p:pic>
      <p:pic>
        <p:nvPicPr>
          <p:cNvPr id="3074" name="Picture 2" descr="C:\Users\ARZU\Desktop\otispostcocrev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2708920"/>
            <a:ext cx="1224136" cy="1834908"/>
          </a:xfrm>
          <a:prstGeom prst="rect">
            <a:avLst/>
          </a:prstGeom>
          <a:noFill/>
        </p:spPr>
      </p:pic>
      <p:pic>
        <p:nvPicPr>
          <p:cNvPr id="6" name="Picture 3" descr="C:\Users\ARZU\Desktop\bee-2276877_1920-768x51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5158036"/>
            <a:ext cx="1931393" cy="1295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2818656" cy="418058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1) Robot arılar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87824" y="1844824"/>
            <a:ext cx="5976664" cy="3600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400" dirty="0" err="1" smtClean="0"/>
              <a:t>Robo</a:t>
            </a:r>
            <a:r>
              <a:rPr lang="tr-TR" sz="1400" dirty="0" smtClean="0"/>
              <a:t>t arılar dünyanın en küçük robotlarıdır. Bir ataşın yaklaşık yarısı büyüklüğündedir ve gramın onda birinden daha hafiftir.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Robot arı fikri, kendi kendine yeten, kendi kendine uçuş yapabilen ve büyük gruplarda koordineli davranış elde edebilen otonom/özerk mikro hava araçları geliştirme fikri ile ortaya çıktı.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Robot arılar üç ana bileşene ayrılır: Gövde, Beyin ve Koloni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Gövde: Kompakt bir şekilde entegre edilmiş güç kaynağından oluşur.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Beyin: Bir arının gözlerini ve antenlerini taklit eden, çevreyi dinamik olarak algılayabilen ve tepki verebilen “akıllı” </a:t>
            </a:r>
            <a:r>
              <a:rPr lang="tr-TR" sz="1400" dirty="0" err="1" smtClean="0"/>
              <a:t>sensörler</a:t>
            </a:r>
            <a:r>
              <a:rPr lang="tr-TR" sz="1400" dirty="0" smtClean="0"/>
              <a:t> ve kontrol elektroniğinden oluşan kısımdır.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Koloninin odak noktası, birçok bağımsız robotu etkili bir birim olarak hareket etmeleri için koordine eder.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Robot arılar; b</a:t>
            </a:r>
            <a:r>
              <a:rPr lang="en-US" sz="1400" dirty="0" err="1" smtClean="0"/>
              <a:t>itki</a:t>
            </a:r>
            <a:r>
              <a:rPr lang="en-US" sz="1400" dirty="0" smtClean="0"/>
              <a:t> </a:t>
            </a:r>
            <a:r>
              <a:rPr lang="en-US" sz="1400" dirty="0" err="1" smtClean="0"/>
              <a:t>tozlaşma</a:t>
            </a:r>
            <a:r>
              <a:rPr lang="tr-TR" sz="1400" dirty="0" smtClean="0"/>
              <a:t>sı</a:t>
            </a:r>
            <a:r>
              <a:rPr lang="en-US" sz="1400" dirty="0" smtClean="0"/>
              <a:t>, </a:t>
            </a:r>
            <a:r>
              <a:rPr lang="en-US" sz="1400" dirty="0" err="1" smtClean="0"/>
              <a:t>arama</a:t>
            </a:r>
            <a:r>
              <a:rPr lang="en-US" sz="1400" dirty="0" smtClean="0"/>
              <a:t> </a:t>
            </a:r>
            <a:r>
              <a:rPr lang="en-US" sz="1400" dirty="0" err="1" smtClean="0"/>
              <a:t>ve</a:t>
            </a:r>
            <a:r>
              <a:rPr lang="en-US" sz="1400" dirty="0" smtClean="0"/>
              <a:t> </a:t>
            </a:r>
            <a:r>
              <a:rPr lang="en-US" sz="1400" dirty="0" err="1" smtClean="0"/>
              <a:t>kurtarma</a:t>
            </a:r>
            <a:r>
              <a:rPr lang="tr-TR" sz="1400" dirty="0" smtClean="0"/>
              <a:t>, </a:t>
            </a:r>
            <a:r>
              <a:rPr lang="en-US" sz="1400" dirty="0" err="1" smtClean="0"/>
              <a:t>göz</a:t>
            </a:r>
            <a:r>
              <a:rPr lang="tr-TR" sz="1400" dirty="0" err="1" smtClean="0"/>
              <a:t>lem</a:t>
            </a:r>
            <a:r>
              <a:rPr lang="tr-TR" sz="1400" dirty="0" smtClean="0"/>
              <a:t>,</a:t>
            </a:r>
            <a:r>
              <a:rPr lang="en-US" sz="1400" dirty="0" smtClean="0"/>
              <a:t> </a:t>
            </a:r>
            <a:r>
              <a:rPr lang="en-US" sz="1400" dirty="0" err="1" smtClean="0"/>
              <a:t>yüksek</a:t>
            </a:r>
            <a:r>
              <a:rPr lang="en-US" sz="1400" dirty="0" smtClean="0"/>
              <a:t> </a:t>
            </a:r>
            <a:r>
              <a:rPr lang="en-US" sz="1400" dirty="0" err="1" smtClean="0"/>
              <a:t>çözünürlüklü</a:t>
            </a:r>
            <a:r>
              <a:rPr lang="en-US" sz="1400" dirty="0" smtClean="0"/>
              <a:t> </a:t>
            </a:r>
            <a:r>
              <a:rPr lang="en-US" sz="1400" dirty="0" err="1" smtClean="0"/>
              <a:t>hava</a:t>
            </a:r>
            <a:r>
              <a:rPr lang="en-US" sz="1400" dirty="0" smtClean="0"/>
              <a:t>, </a:t>
            </a:r>
            <a:r>
              <a:rPr lang="en-US" sz="1400" dirty="0" err="1" smtClean="0"/>
              <a:t>iklim</a:t>
            </a:r>
            <a:r>
              <a:rPr lang="en-US" sz="1400" dirty="0" smtClean="0"/>
              <a:t> </a:t>
            </a:r>
            <a:r>
              <a:rPr lang="en-US" sz="1400" dirty="0" err="1" smtClean="0"/>
              <a:t>ve</a:t>
            </a:r>
            <a:r>
              <a:rPr lang="en-US" sz="1400" dirty="0" smtClean="0"/>
              <a:t> </a:t>
            </a:r>
            <a:r>
              <a:rPr lang="en-US" sz="1400" dirty="0" err="1" smtClean="0"/>
              <a:t>çevre</a:t>
            </a:r>
            <a:r>
              <a:rPr lang="en-US" sz="1400" dirty="0" smtClean="0"/>
              <a:t> </a:t>
            </a:r>
            <a:r>
              <a:rPr lang="en-US" sz="1400" dirty="0" err="1" smtClean="0"/>
              <a:t>izleme</a:t>
            </a:r>
            <a:r>
              <a:rPr lang="tr-TR" sz="1400" dirty="0" smtClean="0"/>
              <a:t>de kullanılabilir.</a:t>
            </a:r>
            <a:endParaRPr lang="en-US" sz="1400" dirty="0" smtClean="0"/>
          </a:p>
        </p:txBody>
      </p:sp>
      <p:pic>
        <p:nvPicPr>
          <p:cNvPr id="1026" name="Picture 2" descr="C:\Users\ARZU\Desktop\robobee-photo2-ful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2640000" cy="1980000"/>
          </a:xfrm>
          <a:prstGeom prst="rect">
            <a:avLst/>
          </a:prstGeom>
          <a:noFill/>
        </p:spPr>
      </p:pic>
      <p:pic>
        <p:nvPicPr>
          <p:cNvPr id="1027" name="Picture 3" descr="C:\Users\ARZU\Desktop\robobee-photo1-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2640000" cy="1980000"/>
          </a:xfrm>
          <a:prstGeom prst="rect">
            <a:avLst/>
          </a:prstGeom>
          <a:noFill/>
        </p:spPr>
      </p:pic>
      <p:pic>
        <p:nvPicPr>
          <p:cNvPr id="1028" name="Picture 4" descr="C:\Users\ARZU\Desktop\robobee-photo3-fu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89555"/>
            <a:ext cx="9144000" cy="1468445"/>
          </a:xfrm>
          <a:prstGeom prst="rect">
            <a:avLst/>
          </a:prstGeom>
          <a:noFill/>
        </p:spPr>
      </p:pic>
      <p:pic>
        <p:nvPicPr>
          <p:cNvPr id="4" name="Picture 2" descr="C:\Users\ARZU\Desktop\30866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260648"/>
            <a:ext cx="2608612" cy="1467344"/>
          </a:xfrm>
          <a:prstGeom prst="rect">
            <a:avLst/>
          </a:prstGeom>
          <a:noFill/>
        </p:spPr>
      </p:pic>
      <p:pic>
        <p:nvPicPr>
          <p:cNvPr id="5" name="Picture 3" descr="C:\Users\ARZU\Desktop\bee-5157915_960_72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10870" y="260648"/>
            <a:ext cx="2185266" cy="14572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2) </a:t>
            </a:r>
            <a:r>
              <a:rPr lang="tr-TR" sz="2800" b="1" dirty="0" err="1" smtClean="0"/>
              <a:t>Yusufcuk</a:t>
            </a:r>
            <a:r>
              <a:rPr lang="tr-TR" sz="2800" b="1" dirty="0" smtClean="0"/>
              <a:t> Böceği ve Helikopter</a:t>
            </a:r>
            <a:endParaRPr lang="tr-TR" sz="2800" dirty="0"/>
          </a:p>
        </p:txBody>
      </p:sp>
      <p:pic>
        <p:nvPicPr>
          <p:cNvPr id="1026" name="Picture 2" descr="C:\Users\ARZU\Desktop\dogadan-esinlenerek-yapilan-icatlar-yusufcuk-696x3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124744"/>
            <a:ext cx="5760000" cy="2880000"/>
          </a:xfrm>
          <a:prstGeom prst="rect">
            <a:avLst/>
          </a:prstGeom>
          <a:noFill/>
        </p:spPr>
      </p:pic>
      <p:sp>
        <p:nvSpPr>
          <p:cNvPr id="4" name="3 Dikdörtgen"/>
          <p:cNvSpPr/>
          <p:nvPr/>
        </p:nvSpPr>
        <p:spPr>
          <a:xfrm>
            <a:off x="395536" y="4221088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Uçuş stili ve denge sistemi ile helikopterler tamamen </a:t>
            </a:r>
            <a:r>
              <a:rPr lang="tr-TR" dirty="0" err="1" smtClean="0"/>
              <a:t>yusufcuktan</a:t>
            </a:r>
            <a:r>
              <a:rPr lang="tr-TR" dirty="0" smtClean="0"/>
              <a:t> esinlenilmiş.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Helikopterin kuyruk tasarımı ve kütle merkezinin konumu </a:t>
            </a:r>
            <a:r>
              <a:rPr lang="tr-TR" dirty="0" err="1" smtClean="0"/>
              <a:t>yusufcuk</a:t>
            </a:r>
            <a:r>
              <a:rPr lang="tr-TR" dirty="0" smtClean="0"/>
              <a:t> incelenerek üretilmektedir.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Ayrıca araştırmacılar </a:t>
            </a:r>
            <a:r>
              <a:rPr lang="tr-TR" dirty="0" err="1" smtClean="0"/>
              <a:t>yusufcuğun</a:t>
            </a:r>
            <a:r>
              <a:rPr lang="tr-TR" dirty="0" smtClean="0"/>
              <a:t> kanatlarındaki hücrelerin uçuş yönünde daha yoğun, arka kısımlarda ise daha seyrek olduğunu keşfetmiş.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Yani ön tarafta oluşan ağırlık kanadın hava akımlarından daha az etkilenmesini sağlıyor.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Bundan esinlenen mühendisler helikopter tasarlanırken bu </a:t>
            </a:r>
            <a:r>
              <a:rPr lang="tr-TR" dirty="0" smtClean="0">
                <a:hlinkClick r:id="rId3"/>
              </a:rPr>
              <a:t>tekniği</a:t>
            </a:r>
            <a:r>
              <a:rPr lang="tr-TR" dirty="0" smtClean="0"/>
              <a:t> kullanmışlar.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63408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3) Münih Olimpiyat Stadı = </a:t>
            </a:r>
            <a:r>
              <a:rPr lang="tr-TR" sz="2400" b="1" dirty="0" err="1" smtClean="0"/>
              <a:t>Yusufcuk</a:t>
            </a:r>
            <a:r>
              <a:rPr lang="tr-TR" sz="2400" b="1" dirty="0" smtClean="0"/>
              <a:t> Böceği</a:t>
            </a:r>
            <a:endParaRPr lang="tr-TR" sz="24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83968" y="3401616"/>
            <a:ext cx="4860032" cy="3051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Yusufcuğun</a:t>
            </a:r>
            <a:r>
              <a:rPr lang="tr-TR" sz="1600" dirty="0" smtClean="0"/>
              <a:t> bir başka boy gösterdiği alan ise </a:t>
            </a:r>
            <a:r>
              <a:rPr lang="tr-TR" sz="1600" dirty="0" smtClean="0">
                <a:hlinkClick r:id="rId2"/>
              </a:rPr>
              <a:t>Münih Olimpiyat Stadı</a:t>
            </a:r>
            <a:r>
              <a:rPr lang="tr-TR" sz="1600" dirty="0" smtClean="0"/>
              <a:t>‘</a:t>
            </a:r>
            <a:r>
              <a:rPr lang="tr-TR" sz="1600" dirty="0" err="1" smtClean="0"/>
              <a:t>nın</a:t>
            </a:r>
            <a:r>
              <a:rPr lang="tr-TR" sz="1600" dirty="0" smtClean="0"/>
              <a:t> çatısı.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Yusufcuğun</a:t>
            </a:r>
            <a:r>
              <a:rPr lang="tr-TR" sz="1600" dirty="0" smtClean="0"/>
              <a:t> 0,3 mikron (</a:t>
            </a:r>
            <a:r>
              <a:rPr lang="tr-TR" sz="1600" dirty="0" err="1" smtClean="0"/>
              <a:t>mm’nin</a:t>
            </a:r>
            <a:r>
              <a:rPr lang="tr-TR" sz="1600" dirty="0" smtClean="0"/>
              <a:t> 1/3000) kalınlığındaki aşırı ince kanatlarındaki parçalı yapı (=1000 bölme) mükemmel bir dayanıklılık sağlıyor. 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smtClean="0"/>
              <a:t>Bu bölmeler sayesinde uçarken kanatta yırtılma olmuyor.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smtClean="0"/>
              <a:t>İnce, dayanıklı ve güneş ışınlarını geçirmesi istenen çatı bu parçalı yapı örnek alınarak inşa edilmiş. 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smtClean="0"/>
              <a:t>Bu da yapay çevre için bir katkı sağlamış oluyor.</a:t>
            </a:r>
          </a:p>
        </p:txBody>
      </p:sp>
      <p:pic>
        <p:nvPicPr>
          <p:cNvPr id="5" name="Picture 2" descr="C:\Users\ARZU\Desktop\munih olimpiyat stadı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628800"/>
            <a:ext cx="3855937" cy="4525963"/>
          </a:xfrm>
          <a:prstGeom prst="rect">
            <a:avLst/>
          </a:prstGeom>
          <a:noFill/>
        </p:spPr>
      </p:pic>
      <p:pic>
        <p:nvPicPr>
          <p:cNvPr id="6" name="Picture 2" descr="C:\Users\ARZU\Desktop\dogadan-esinlenerek-yapilan-icatlar-munih-olimpiyat-stad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980728"/>
            <a:ext cx="5203337" cy="22300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8172450" y="1052513"/>
            <a:ext cx="1223963" cy="2520950"/>
          </a:xfrm>
          <a:prstGeom prst="roundRect">
            <a:avLst>
              <a:gd name="adj" fmla="val 1265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771775" y="6308725"/>
            <a:ext cx="6516688" cy="360363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-180975" y="4437063"/>
            <a:ext cx="4537075" cy="647700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0424" cy="6178698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Bi</a:t>
            </a:r>
            <a:r>
              <a:rPr lang="tr-TR" dirty="0" smtClean="0"/>
              <a:t>y</a:t>
            </a:r>
            <a:r>
              <a:rPr lang="en-GB" dirty="0" err="1" smtClean="0"/>
              <a:t>omimi</a:t>
            </a:r>
            <a:r>
              <a:rPr lang="tr-TR" dirty="0" err="1" smtClean="0"/>
              <a:t>kri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76375" y="260350"/>
            <a:ext cx="7199313" cy="647700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400" dirty="0" smtClean="0"/>
              <a:t>Tasarımcı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5" y="1196975"/>
            <a:ext cx="3816350" cy="3384550"/>
          </a:xfrm>
          <a:prstGeom prst="roundRect">
            <a:avLst>
              <a:gd name="adj" fmla="val 10979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400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580063" y="1196975"/>
            <a:ext cx="3095625" cy="1439863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/>
              <a:t>“Ürün” neyden yapıldı</a:t>
            </a:r>
            <a:r>
              <a:rPr lang="en-GB" sz="2800" dirty="0" smtClean="0"/>
              <a:t>?</a:t>
            </a:r>
            <a:r>
              <a:rPr lang="tr-TR" sz="2800" dirty="0" smtClean="0"/>
              <a:t> Hammaddesi</a:t>
            </a:r>
            <a:endParaRPr lang="en-GB" sz="2800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80063" y="2997200"/>
            <a:ext cx="3095625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dirty="0" smtClean="0">
                <a:solidFill>
                  <a:srgbClr val="000000"/>
                </a:solidFill>
                <a:ea typeface="ＭＳ Ｐゴシック" pitchFamily="34" charset="-128"/>
              </a:rPr>
              <a:t>“Ürün” doğadan nasıl ilham aldı</a:t>
            </a:r>
            <a:r>
              <a:rPr lang="en-GB" sz="2400" dirty="0" smtClean="0">
                <a:solidFill>
                  <a:srgbClr val="000000"/>
                </a:solidFill>
                <a:ea typeface="ＭＳ Ｐゴシック" pitchFamily="34" charset="-128"/>
              </a:rPr>
              <a:t>?</a:t>
            </a:r>
            <a:endParaRPr lang="en-GB" sz="24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7019925" y="4868863"/>
            <a:ext cx="16557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000" dirty="0" smtClean="0"/>
              <a:t>Fotoğraf</a:t>
            </a:r>
            <a:r>
              <a:rPr lang="en-GB" sz="2000" dirty="0" smtClean="0"/>
              <a:t>/</a:t>
            </a:r>
            <a:r>
              <a:rPr lang="tr-TR" sz="2000" dirty="0" err="1" smtClean="0"/>
              <a:t>lar</a:t>
            </a:r>
            <a:endParaRPr lang="en-GB" sz="20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3492500" y="4868863"/>
            <a:ext cx="31670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Bir sistemdeki ürünün döngüsel tasarımı nasıldır?</a:t>
            </a:r>
            <a:endParaRPr lang="en-GB" sz="2400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476375" y="4868863"/>
            <a:ext cx="1727200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 1</a:t>
            </a:r>
            <a:endParaRPr lang="en-GB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dirty="0">
                <a:solidFill>
                  <a:schemeClr val="accent3">
                    <a:lumMod val="50000"/>
                  </a:schemeClr>
                </a:solidFill>
              </a:rPr>
              <a:t>3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051050" y="908050"/>
            <a:ext cx="0" cy="288925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7" idx="1"/>
          </p:cNvCxnSpPr>
          <p:nvPr/>
        </p:nvCxnSpPr>
        <p:spPr>
          <a:xfrm>
            <a:off x="5292725" y="1916113"/>
            <a:ext cx="287338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43888" y="2636838"/>
            <a:ext cx="0" cy="360362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43888" y="4581525"/>
            <a:ext cx="0" cy="287338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0" idx="1"/>
          </p:cNvCxnSpPr>
          <p:nvPr/>
        </p:nvCxnSpPr>
        <p:spPr>
          <a:xfrm>
            <a:off x="3203575" y="5661025"/>
            <a:ext cx="288925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9" idx="1"/>
          </p:cNvCxnSpPr>
          <p:nvPr/>
        </p:nvCxnSpPr>
        <p:spPr>
          <a:xfrm>
            <a:off x="6659563" y="5661025"/>
            <a:ext cx="360362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1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433</Words>
  <Application>Microsoft Office PowerPoint</Application>
  <PresentationFormat>Ekran Gösterisi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Calibri</vt:lpstr>
      <vt:lpstr>Helvetica Neue</vt:lpstr>
      <vt:lpstr>Wingdings</vt:lpstr>
      <vt:lpstr>Ofis Teması</vt:lpstr>
      <vt:lpstr>BÖCEKLERDEN İLHAM ALAN TASARIMLAR</vt:lpstr>
      <vt:lpstr>PowerPoint Sunusu</vt:lpstr>
      <vt:lpstr>1) Robot arılar</vt:lpstr>
      <vt:lpstr>2) Yusufcuk Böceği ve Helikopter</vt:lpstr>
      <vt:lpstr>3) Münih Olimpiyat Stadı = Yusufcuk Böceği</vt:lpstr>
      <vt:lpstr>Biyomimikri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113</cp:revision>
  <dcterms:created xsi:type="dcterms:W3CDTF">2020-11-12T18:11:41Z</dcterms:created>
  <dcterms:modified xsi:type="dcterms:W3CDTF">2021-10-11T13:10:30Z</dcterms:modified>
</cp:coreProperties>
</file>