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9" r:id="rId11"/>
    <p:sldId id="264" r:id="rId12"/>
    <p:sldId id="270" r:id="rId13"/>
    <p:sldId id="271" r:id="rId14"/>
    <p:sldId id="265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620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2C60F6A-BEFE-49C6-9B25-74A6037991E3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7C3BD2-D70B-4AEB-B9E3-79333FB9370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67744" y="4941168"/>
            <a:ext cx="6172200" cy="1371600"/>
          </a:xfrm>
        </p:spPr>
        <p:txBody>
          <a:bodyPr/>
          <a:lstStyle/>
          <a:p>
            <a:r>
              <a:rPr lang="tr-TR" dirty="0" smtClean="0"/>
              <a:t>İDĞAMLAR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İDĞÂM-I MUTECÂNİSEYN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b="1" dirty="0" smtClean="0"/>
              <a:t>ث</a:t>
            </a:r>
            <a:r>
              <a:rPr lang="ar-SA" dirty="0" smtClean="0"/>
              <a:t> </a:t>
            </a:r>
            <a:r>
              <a:rPr lang="tr-TR" dirty="0" smtClean="0"/>
              <a:t> harfinin  </a:t>
            </a:r>
            <a:r>
              <a:rPr lang="ar-SA" b="1" dirty="0" smtClean="0"/>
              <a:t>ذ</a:t>
            </a:r>
            <a:r>
              <a:rPr lang="tr-TR" dirty="0" smtClean="0"/>
              <a:t>  harfine </a:t>
            </a:r>
            <a:r>
              <a:rPr lang="tr-TR" dirty="0" err="1" smtClean="0"/>
              <a:t>idğam</a:t>
            </a:r>
            <a:r>
              <a:rPr lang="tr-TR" dirty="0" smtClean="0"/>
              <a:t> edilmesinin </a:t>
            </a:r>
            <a:r>
              <a:rPr lang="tr-TR" dirty="0" err="1" smtClean="0"/>
              <a:t>Kur’ân</a:t>
            </a:r>
            <a:r>
              <a:rPr lang="tr-TR" dirty="0" smtClean="0"/>
              <a:t> -ı </a:t>
            </a:r>
            <a:r>
              <a:rPr lang="tr-TR" dirty="0" err="1" smtClean="0"/>
              <a:t>Kerîm</a:t>
            </a:r>
            <a:r>
              <a:rPr lang="tr-TR" dirty="0" smtClean="0"/>
              <a:t> ’deki tek örneği   </a:t>
            </a:r>
            <a:r>
              <a:rPr lang="ar-SA" b="1" dirty="0" smtClean="0"/>
              <a:t>يَلْهَثْۜ ذٰلِكَ</a:t>
            </a:r>
            <a:r>
              <a:rPr lang="tr-TR" b="1" dirty="0" smtClean="0"/>
              <a:t>  </a:t>
            </a:r>
            <a:r>
              <a:rPr lang="tr-TR" dirty="0" smtClean="0"/>
              <a:t>(A’raf, 7/176) </a:t>
            </a:r>
            <a:r>
              <a:rPr lang="tr-TR" dirty="0" smtClean="0"/>
              <a:t>ifadesidir.</a:t>
            </a:r>
          </a:p>
          <a:p>
            <a:r>
              <a:rPr lang="tr-TR" u="sng" dirty="0" smtClean="0"/>
              <a:t>Âsım </a:t>
            </a:r>
            <a:r>
              <a:rPr lang="tr-TR" u="sng" dirty="0" smtClean="0"/>
              <a:t>kıraatine göre bu iki kelimenin idğamlı veya </a:t>
            </a:r>
            <a:r>
              <a:rPr lang="tr-TR" u="sng" dirty="0" smtClean="0"/>
              <a:t>i</a:t>
            </a:r>
            <a:r>
              <a:rPr lang="tr-TR" u="sng" dirty="0" smtClean="0"/>
              <a:t>zhârlı </a:t>
            </a:r>
            <a:r>
              <a:rPr lang="tr-TR" u="sng" dirty="0" smtClean="0"/>
              <a:t>olarak iki şekilde okunması caizdir.</a:t>
            </a:r>
          </a:p>
          <a:p>
            <a:pPr lvl="0"/>
            <a:r>
              <a:rPr lang="ar-SA" b="1" dirty="0" smtClean="0"/>
              <a:t>ب</a:t>
            </a:r>
            <a:r>
              <a:rPr lang="tr-TR" dirty="0" smtClean="0"/>
              <a:t>  ve  </a:t>
            </a:r>
            <a:r>
              <a:rPr lang="ar-SA" b="1" dirty="0" smtClean="0"/>
              <a:t>م</a:t>
            </a:r>
            <a:r>
              <a:rPr lang="tr-TR" dirty="0" smtClean="0"/>
              <a:t>  harflerinin </a:t>
            </a:r>
            <a:r>
              <a:rPr lang="tr-TR" dirty="0" err="1" smtClean="0"/>
              <a:t>idğamı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	Kur’ân-ı </a:t>
            </a:r>
            <a:r>
              <a:rPr lang="tr-TR" dirty="0" smtClean="0"/>
              <a:t>Kerîm’de bunun tek örneği  </a:t>
            </a:r>
            <a:r>
              <a:rPr lang="ar-SA" b="1" dirty="0" smtClean="0"/>
              <a:t>يَا بُنَيَّ ارْكَبْۭۗ مَعَنَا</a:t>
            </a:r>
            <a:r>
              <a:rPr lang="tr-TR" b="1" dirty="0" smtClean="0"/>
              <a:t>  </a:t>
            </a:r>
            <a:r>
              <a:rPr lang="tr-TR" dirty="0" smtClean="0"/>
              <a:t>(Hûd, </a:t>
            </a:r>
            <a:r>
              <a:rPr lang="tr-TR" dirty="0" smtClean="0"/>
              <a:t>11/42) âyetidir</a:t>
            </a:r>
            <a:r>
              <a:rPr lang="tr-TR" dirty="0" smtClean="0"/>
              <a:t>. </a:t>
            </a:r>
            <a:endParaRPr lang="tr-TR" dirty="0" smtClean="0"/>
          </a:p>
          <a:p>
            <a:r>
              <a:rPr lang="tr-TR" u="sng" dirty="0" smtClean="0"/>
              <a:t>Âsım </a:t>
            </a:r>
            <a:r>
              <a:rPr lang="tr-TR" u="sng" dirty="0" smtClean="0"/>
              <a:t>kıraatinde hem idğamlı hem de </a:t>
            </a:r>
            <a:r>
              <a:rPr lang="tr-TR" u="sng" dirty="0" smtClean="0"/>
              <a:t>i</a:t>
            </a:r>
            <a:r>
              <a:rPr lang="tr-TR" u="sng" dirty="0" smtClean="0"/>
              <a:t>zhârlı </a:t>
            </a:r>
            <a:r>
              <a:rPr lang="tr-TR" u="sng" dirty="0" smtClean="0"/>
              <a:t>okunuşu caizdir. Ancak </a:t>
            </a:r>
            <a:r>
              <a:rPr lang="tr-TR" u="sng" dirty="0" err="1" smtClean="0"/>
              <a:t>idğamlı</a:t>
            </a:r>
            <a:r>
              <a:rPr lang="tr-TR" u="sng" dirty="0" smtClean="0"/>
              <a:t> okunuşu tercih edilmiştir.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İDĞÂM-I </a:t>
            </a:r>
            <a:r>
              <a:rPr lang="tr-TR" dirty="0" smtClean="0"/>
              <a:t>MUTEKÂRİBEYN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Çıkış </a:t>
            </a:r>
            <a:r>
              <a:rPr lang="tr-TR" dirty="0"/>
              <a:t>yerleri ve sıfatları birbirine yakın olan harflerin idğamına İdğâm-ı </a:t>
            </a:r>
            <a:r>
              <a:rPr lang="tr-TR" dirty="0" smtClean="0"/>
              <a:t>mutekâribeyn </a:t>
            </a:r>
            <a:r>
              <a:rPr lang="tr-TR" dirty="0"/>
              <a:t>denir. İdğâm-ı </a:t>
            </a:r>
            <a:r>
              <a:rPr lang="tr-TR" dirty="0" smtClean="0"/>
              <a:t>mutekâribeyn’i </a:t>
            </a:r>
            <a:r>
              <a:rPr lang="tr-TR" dirty="0"/>
              <a:t>doğuran harfleri iki grupta ele almak gerekir</a:t>
            </a:r>
            <a:r>
              <a:rPr lang="tr-TR" dirty="0" smtClean="0"/>
              <a:t>:</a:t>
            </a:r>
          </a:p>
          <a:p>
            <a:pPr algn="just"/>
            <a:r>
              <a:rPr lang="tr-TR" dirty="0" smtClean="0"/>
              <a:t> </a:t>
            </a:r>
            <a:r>
              <a:rPr lang="ar-SA" b="1" dirty="0" smtClean="0"/>
              <a:t>ل</a:t>
            </a:r>
            <a:r>
              <a:rPr lang="tr-TR" dirty="0" smtClean="0"/>
              <a:t>  </a:t>
            </a:r>
            <a:r>
              <a:rPr lang="tr-TR" dirty="0"/>
              <a:t>ve </a:t>
            </a:r>
            <a:r>
              <a:rPr lang="ar-SA" b="1" dirty="0"/>
              <a:t>ر</a:t>
            </a:r>
            <a:r>
              <a:rPr lang="tr-TR" dirty="0"/>
              <a:t>  harfleri arasında ortaya çıkan </a:t>
            </a:r>
            <a:r>
              <a:rPr lang="tr-TR" dirty="0" err="1"/>
              <a:t>idğam</a:t>
            </a:r>
            <a:r>
              <a:rPr lang="tr-TR" dirty="0" smtClean="0"/>
              <a:t>:</a:t>
            </a:r>
          </a:p>
          <a:p>
            <a:pPr algn="just"/>
            <a:endParaRPr lang="tr-TR" dirty="0"/>
          </a:p>
          <a:p>
            <a:pPr algn="just" rtl="1">
              <a:buNone/>
            </a:pPr>
            <a:r>
              <a:rPr lang="tr-TR" b="1" dirty="0" smtClean="0"/>
              <a:t>	</a:t>
            </a:r>
            <a:r>
              <a:rPr lang="ar-SA" b="1" dirty="0" smtClean="0"/>
              <a:t>قُلْ </a:t>
            </a:r>
            <a:r>
              <a:rPr lang="ar-SA" b="1" dirty="0"/>
              <a:t>رَبِّ</a:t>
            </a:r>
            <a:r>
              <a:rPr lang="tr-TR" dirty="0"/>
              <a:t>  </a:t>
            </a:r>
            <a:r>
              <a:rPr lang="tr-TR" b="1" dirty="0"/>
              <a:t>      </a:t>
            </a:r>
            <a:r>
              <a:rPr lang="ar-SA" b="1" dirty="0"/>
              <a:t>بَلْ رَفَعَهُ </a:t>
            </a:r>
            <a:r>
              <a:rPr lang="ar-SA" b="1" dirty="0" err="1"/>
              <a:t>اللّ</a:t>
            </a:r>
            <a:r>
              <a:rPr lang="ar-SA" b="1" dirty="0"/>
              <a:t>ٰهُ</a:t>
            </a:r>
            <a:r>
              <a:rPr lang="tr-TR" b="1" dirty="0"/>
              <a:t>    </a:t>
            </a:r>
            <a:r>
              <a:rPr lang="tr-TR" dirty="0"/>
              <a:t> 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dirty="0" smtClean="0"/>
              <a:t>örneklerinde </a:t>
            </a:r>
            <a:r>
              <a:rPr lang="tr-TR" dirty="0"/>
              <a:t>olduğu gibi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Örneklerde olduğu gibi 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ar-SA" b="1" dirty="0" smtClean="0">
                <a:solidFill>
                  <a:srgbClr val="FF0000"/>
                </a:solidFill>
              </a:rPr>
              <a:t>ل</a:t>
            </a:r>
            <a:r>
              <a:rPr lang="tr-TR" dirty="0" smtClean="0">
                <a:solidFill>
                  <a:srgbClr val="FF0000"/>
                </a:solidFill>
              </a:rPr>
              <a:t>  </a:t>
            </a:r>
            <a:r>
              <a:rPr lang="tr-TR" dirty="0" smtClean="0">
                <a:solidFill>
                  <a:srgbClr val="FF0000"/>
                </a:solidFill>
              </a:rPr>
              <a:t>harfi önce </a:t>
            </a:r>
            <a:r>
              <a:rPr lang="ar-SA" b="1" dirty="0" smtClean="0">
                <a:solidFill>
                  <a:srgbClr val="FF0000"/>
                </a:solidFill>
              </a:rPr>
              <a:t>ر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harfi sonra gelmek zorundadır.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67600" cy="652934"/>
          </a:xfrm>
        </p:spPr>
        <p:txBody>
          <a:bodyPr/>
          <a:lstStyle/>
          <a:p>
            <a:r>
              <a:rPr lang="tr-TR" dirty="0" smtClean="0"/>
              <a:t>İDĞÂM-I </a:t>
            </a:r>
            <a:r>
              <a:rPr lang="tr-TR" dirty="0" smtClean="0"/>
              <a:t>MUTEKÂRİBEYN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/>
          </a:bodyPr>
          <a:lstStyle/>
          <a:p>
            <a:pPr algn="just"/>
            <a:r>
              <a:rPr lang="ar-SA" b="1" dirty="0" smtClean="0"/>
              <a:t>ق</a:t>
            </a:r>
            <a:r>
              <a:rPr lang="tr-TR" dirty="0" smtClean="0"/>
              <a:t>  ve   </a:t>
            </a:r>
            <a:r>
              <a:rPr lang="ar-SA" b="1" dirty="0" smtClean="0"/>
              <a:t>ك</a:t>
            </a:r>
            <a:r>
              <a:rPr lang="tr-TR" dirty="0" smtClean="0"/>
              <a:t>  harflerinin idğamı</a:t>
            </a:r>
            <a:r>
              <a:rPr lang="tr-TR" dirty="0" smtClean="0"/>
              <a:t>: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 harflerin </a:t>
            </a:r>
            <a:r>
              <a:rPr lang="tr-TR" dirty="0" err="1" smtClean="0"/>
              <a:t>idğamının</a:t>
            </a:r>
            <a:r>
              <a:rPr lang="tr-TR" dirty="0" smtClean="0"/>
              <a:t> </a:t>
            </a:r>
            <a:r>
              <a:rPr lang="tr-TR" dirty="0" err="1" smtClean="0"/>
              <a:t>Kur’ân’daki</a:t>
            </a:r>
            <a:r>
              <a:rPr lang="tr-TR" dirty="0" smtClean="0"/>
              <a:t> tek örneği      </a:t>
            </a:r>
            <a:r>
              <a:rPr lang="ar-SA" b="1" dirty="0" smtClean="0"/>
              <a:t>اَلَمْ نَخْلُقْكُمْ</a:t>
            </a:r>
            <a:r>
              <a:rPr lang="ar-SA" dirty="0" smtClean="0"/>
              <a:t> </a:t>
            </a:r>
            <a:r>
              <a:rPr lang="tr-TR" dirty="0" smtClean="0"/>
              <a:t>(Murselât, 77/20) ifadesidir.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67600" cy="652934"/>
          </a:xfrm>
        </p:spPr>
        <p:txBody>
          <a:bodyPr/>
          <a:lstStyle/>
          <a:p>
            <a:r>
              <a:rPr lang="tr-TR" dirty="0" smtClean="0"/>
              <a:t>İDĞÂM-I ŞEMSİYYE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Lâm-ı ta’rif’in, kendisinden sonra gelen 14 şemsî harfe idğâm edilerek okunmasına idğâm-ı şemsiyye denir.   </a:t>
            </a:r>
            <a:r>
              <a:rPr lang="ar-SA" dirty="0" smtClean="0"/>
              <a:t>  </a:t>
            </a:r>
            <a:endParaRPr lang="tr-TR" dirty="0" smtClean="0"/>
          </a:p>
          <a:p>
            <a:pPr algn="just" rtl="1">
              <a:buNone/>
            </a:pPr>
            <a:r>
              <a:rPr lang="tr-TR" b="1" dirty="0" smtClean="0"/>
              <a:t>  </a:t>
            </a:r>
            <a:r>
              <a:rPr lang="ar-SA" b="1" dirty="0" smtClean="0"/>
              <a:t>ت   ث   د   ذ   ر   ز   س   ش   ص   ض   ط   ظ   ل   ن</a:t>
            </a:r>
            <a:r>
              <a:rPr lang="tr-TR" b="1" dirty="0" smtClean="0"/>
              <a:t>   </a:t>
            </a:r>
          </a:p>
          <a:p>
            <a:pPr algn="just">
              <a:buNone/>
            </a:pPr>
            <a:r>
              <a:rPr lang="tr-TR" dirty="0" smtClean="0"/>
              <a:t>	harfleri şemsî harflerdir. </a:t>
            </a:r>
            <a:endParaRPr lang="tr-TR" dirty="0" smtClean="0"/>
          </a:p>
          <a:p>
            <a:pPr algn="just">
              <a:buNone/>
            </a:pPr>
            <a:endParaRPr lang="tr-TR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SA" b="1" dirty="0" smtClean="0"/>
              <a:t>اَلتَّٓ</a:t>
            </a:r>
            <a:r>
              <a:rPr lang="ar-SA" b="1" dirty="0" err="1" smtClean="0"/>
              <a:t>ائِبُونَ</a:t>
            </a:r>
            <a:r>
              <a:rPr lang="ar-SA" b="1" dirty="0" smtClean="0"/>
              <a:t> </a:t>
            </a:r>
            <a:r>
              <a:rPr lang="tr-TR" b="1" dirty="0" smtClean="0"/>
              <a:t>   </a:t>
            </a:r>
            <a:r>
              <a:rPr lang="ar-SA" b="1" dirty="0" smtClean="0"/>
              <a:t>   </a:t>
            </a:r>
            <a:r>
              <a:rPr lang="ar-SA" b="1" dirty="0" err="1" smtClean="0"/>
              <a:t>الثَّوَابُۜ</a:t>
            </a:r>
            <a:r>
              <a:rPr lang="ar-SA" b="1" dirty="0" smtClean="0"/>
              <a:t>  </a:t>
            </a:r>
            <a:r>
              <a:rPr lang="tr-TR" b="1" dirty="0" smtClean="0"/>
              <a:t>	</a:t>
            </a:r>
            <a:r>
              <a:rPr lang="ar-SA" b="1" dirty="0" smtClean="0"/>
              <a:t>  </a:t>
            </a:r>
            <a:r>
              <a:rPr lang="ar-SA" b="1" dirty="0" err="1" smtClean="0"/>
              <a:t>الدُّنْيَاۚ</a:t>
            </a:r>
            <a:r>
              <a:rPr lang="ar-SA" b="1" dirty="0" smtClean="0"/>
              <a:t>   </a:t>
            </a:r>
            <a:r>
              <a:rPr lang="tr-TR" b="1" dirty="0" smtClean="0"/>
              <a:t>		</a:t>
            </a:r>
            <a:r>
              <a:rPr lang="ar-SA" b="1" dirty="0" smtClean="0"/>
              <a:t> </a:t>
            </a:r>
            <a:r>
              <a:rPr lang="ar-SA" b="1" dirty="0" err="1" smtClean="0"/>
              <a:t>وَالذَّارِيَاتِ</a:t>
            </a:r>
            <a:r>
              <a:rPr lang="ar-SA" b="1" dirty="0" smtClean="0"/>
              <a:t>   </a:t>
            </a:r>
            <a:r>
              <a:rPr lang="tr-TR" b="1" dirty="0" smtClean="0"/>
              <a:t>	</a:t>
            </a:r>
            <a:r>
              <a:rPr lang="ar-SA" b="1" dirty="0" smtClean="0"/>
              <a:t> اَلرَّحْمٰنِ</a:t>
            </a:r>
            <a:endParaRPr lang="tr-TR" b="1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SA" b="1" dirty="0" err="1" smtClean="0"/>
              <a:t>الزَّك</a:t>
            </a:r>
            <a:r>
              <a:rPr lang="ar-SA" b="1" dirty="0" smtClean="0"/>
              <a:t>ٰ</a:t>
            </a:r>
            <a:r>
              <a:rPr lang="ar-SA" b="1" dirty="0" err="1" smtClean="0"/>
              <a:t>وةَ</a:t>
            </a:r>
            <a:r>
              <a:rPr lang="ar-SA" b="1" dirty="0" smtClean="0"/>
              <a:t>  </a:t>
            </a:r>
            <a:r>
              <a:rPr lang="tr-TR" b="1" dirty="0" smtClean="0"/>
              <a:t>   </a:t>
            </a:r>
            <a:r>
              <a:rPr lang="tr-TR" b="1" dirty="0" smtClean="0"/>
              <a:t> </a:t>
            </a:r>
            <a:r>
              <a:rPr lang="tr-TR" b="1" dirty="0" smtClean="0"/>
              <a:t>  </a:t>
            </a:r>
            <a:r>
              <a:rPr lang="ar-SA" b="1" dirty="0" smtClean="0"/>
              <a:t>السَّم۪يعُ  </a:t>
            </a:r>
            <a:r>
              <a:rPr lang="tr-TR" b="1" dirty="0" smtClean="0"/>
              <a:t>	</a:t>
            </a:r>
            <a:r>
              <a:rPr lang="ar-SA" b="1" dirty="0" smtClean="0"/>
              <a:t>  </a:t>
            </a:r>
            <a:r>
              <a:rPr lang="ar-SA" b="1" dirty="0" smtClean="0"/>
              <a:t>الشَّاكِر۪ينَ   </a:t>
            </a:r>
            <a:r>
              <a:rPr lang="tr-TR" b="1" dirty="0" smtClean="0"/>
              <a:t>	</a:t>
            </a:r>
            <a:r>
              <a:rPr lang="ar-SA" b="1" dirty="0" smtClean="0"/>
              <a:t> </a:t>
            </a:r>
            <a:r>
              <a:rPr lang="ar-SA" b="1" dirty="0" smtClean="0"/>
              <a:t>الصَّدَقَاتِ   </a:t>
            </a:r>
            <a:r>
              <a:rPr lang="tr-TR" b="1" dirty="0" smtClean="0"/>
              <a:t>	</a:t>
            </a:r>
            <a:r>
              <a:rPr lang="ar-SA" b="1" dirty="0" smtClean="0"/>
              <a:t> </a:t>
            </a:r>
            <a:r>
              <a:rPr lang="ar-SA" b="1" dirty="0" smtClean="0"/>
              <a:t>وَالنَّاسِ     </a:t>
            </a:r>
            <a:endParaRPr lang="tr-TR" b="1" dirty="0" smtClean="0"/>
          </a:p>
          <a:p>
            <a:pPr algn="just">
              <a:buNone/>
            </a:pPr>
            <a:r>
              <a:rPr lang="tr-TR" dirty="0" smtClean="0"/>
              <a:t>örneklerinde olduğu gibi</a:t>
            </a:r>
            <a:r>
              <a:rPr lang="tr-TR" dirty="0" smtClean="0"/>
              <a:t>.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Yukarıdaki örneklerde </a:t>
            </a:r>
            <a:r>
              <a:rPr lang="tr-TR" i="1" dirty="0" smtClean="0"/>
              <a:t>lâm-ı </a:t>
            </a:r>
            <a:r>
              <a:rPr lang="tr-TR" i="1" dirty="0" err="1" smtClean="0"/>
              <a:t>ta’rif</a:t>
            </a:r>
            <a:r>
              <a:rPr lang="tr-TR" i="1" dirty="0" smtClean="0"/>
              <a:t> </a:t>
            </a:r>
            <a:r>
              <a:rPr lang="tr-TR" dirty="0" smtClean="0"/>
              <a:t>okunmaz şemsî harfler şeddeli olarak okunur.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İDĞÂM-I ŞEMSİYYE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/>
              <a:t>İdğâm</a:t>
            </a:r>
            <a:r>
              <a:rPr lang="tr-TR" dirty="0"/>
              <a:t>-ı </a:t>
            </a:r>
            <a:r>
              <a:rPr lang="tr-TR" dirty="0" err="1"/>
              <a:t>şemsiyye</a:t>
            </a:r>
            <a:r>
              <a:rPr lang="tr-TR" dirty="0"/>
              <a:t> </a:t>
            </a:r>
            <a:r>
              <a:rPr lang="tr-TR" dirty="0" err="1"/>
              <a:t>ğunneli</a:t>
            </a:r>
            <a:r>
              <a:rPr lang="tr-TR" dirty="0"/>
              <a:t> veya </a:t>
            </a:r>
            <a:r>
              <a:rPr lang="tr-TR" dirty="0" err="1"/>
              <a:t>ğunnesiz</a:t>
            </a:r>
            <a:r>
              <a:rPr lang="tr-TR" dirty="0"/>
              <a:t> olmak üzere ikiye ayrılır:</a:t>
            </a:r>
          </a:p>
          <a:p>
            <a:pPr algn="just"/>
            <a:r>
              <a:rPr lang="tr-TR" b="1" dirty="0"/>
              <a:t>1.</a:t>
            </a:r>
            <a:r>
              <a:rPr lang="tr-TR" b="1" dirty="0" err="1"/>
              <a:t>İdğâm</a:t>
            </a:r>
            <a:r>
              <a:rPr lang="tr-TR" b="1" dirty="0"/>
              <a:t>-ı </a:t>
            </a:r>
            <a:r>
              <a:rPr lang="tr-TR" b="1" dirty="0" err="1"/>
              <a:t>şemsiyye</a:t>
            </a:r>
            <a:r>
              <a:rPr lang="tr-TR" b="1" dirty="0"/>
              <a:t> </a:t>
            </a:r>
            <a:r>
              <a:rPr lang="tr-TR" b="1" dirty="0" err="1"/>
              <a:t>maalğunne</a:t>
            </a:r>
            <a:r>
              <a:rPr lang="tr-TR" b="1" dirty="0"/>
              <a:t>: </a:t>
            </a:r>
            <a:r>
              <a:rPr lang="tr-TR" i="1" dirty="0"/>
              <a:t>Lâm-ı </a:t>
            </a:r>
            <a:r>
              <a:rPr lang="tr-TR" i="1" dirty="0" err="1"/>
              <a:t>ta’rif’</a:t>
            </a:r>
            <a:r>
              <a:rPr lang="tr-TR" dirty="0" err="1"/>
              <a:t>ten</a:t>
            </a:r>
            <a:r>
              <a:rPr lang="tr-TR" dirty="0"/>
              <a:t> sonra   </a:t>
            </a:r>
            <a:r>
              <a:rPr lang="ar-SA" b="1" dirty="0"/>
              <a:t>ن</a:t>
            </a:r>
            <a:r>
              <a:rPr lang="tr-TR" dirty="0"/>
              <a:t>  harfi geldiğinde </a:t>
            </a:r>
            <a:r>
              <a:rPr lang="tr-TR" dirty="0" err="1"/>
              <a:t>idğâm</a:t>
            </a:r>
            <a:r>
              <a:rPr lang="tr-TR" dirty="0"/>
              <a:t>-ı </a:t>
            </a:r>
            <a:r>
              <a:rPr lang="tr-TR" dirty="0" err="1"/>
              <a:t>şemsiyye</a:t>
            </a:r>
            <a:r>
              <a:rPr lang="tr-TR" dirty="0"/>
              <a:t> </a:t>
            </a:r>
            <a:r>
              <a:rPr lang="tr-TR" dirty="0" err="1"/>
              <a:t>maalğunne</a:t>
            </a:r>
            <a:r>
              <a:rPr lang="tr-TR" dirty="0"/>
              <a:t> olur.     </a:t>
            </a:r>
            <a:r>
              <a:rPr lang="ar-SA" b="1" dirty="0"/>
              <a:t>النَّع۪يمِ</a:t>
            </a:r>
            <a:r>
              <a:rPr lang="tr-TR" b="1" dirty="0"/>
              <a:t>    </a:t>
            </a:r>
            <a:r>
              <a:rPr lang="ar-SA" b="1" dirty="0"/>
              <a:t>وَالنَّاسِ</a:t>
            </a:r>
            <a:r>
              <a:rPr lang="tr-TR" b="1" dirty="0"/>
              <a:t>    </a:t>
            </a:r>
            <a:r>
              <a:rPr lang="ar-SA" b="1" dirty="0"/>
              <a:t>اَلنَّجْمُ</a:t>
            </a:r>
            <a:r>
              <a:rPr lang="tr-TR" dirty="0"/>
              <a:t>   örneklerinde olduğu gibi.</a:t>
            </a:r>
          </a:p>
          <a:p>
            <a:pPr algn="just"/>
            <a:r>
              <a:rPr lang="tr-TR" b="1" dirty="0"/>
              <a:t>2.</a:t>
            </a:r>
            <a:r>
              <a:rPr lang="tr-TR" b="1" dirty="0" err="1"/>
              <a:t>İdğâm</a:t>
            </a:r>
            <a:r>
              <a:rPr lang="tr-TR" b="1" dirty="0"/>
              <a:t>-ı </a:t>
            </a:r>
            <a:r>
              <a:rPr lang="tr-TR" b="1" dirty="0" err="1"/>
              <a:t>şemsiyye</a:t>
            </a:r>
            <a:r>
              <a:rPr lang="tr-TR" b="1" dirty="0"/>
              <a:t> </a:t>
            </a:r>
            <a:r>
              <a:rPr lang="tr-TR" b="1" dirty="0" err="1"/>
              <a:t>bilâğunne</a:t>
            </a:r>
            <a:r>
              <a:rPr lang="tr-TR" b="1" dirty="0"/>
              <a:t>: </a:t>
            </a:r>
            <a:r>
              <a:rPr lang="tr-TR" i="1" dirty="0"/>
              <a:t>Lâm-ı </a:t>
            </a:r>
            <a:r>
              <a:rPr lang="tr-TR" i="1" dirty="0" err="1"/>
              <a:t>ta’rif’</a:t>
            </a:r>
            <a:r>
              <a:rPr lang="tr-TR" dirty="0" err="1"/>
              <a:t>ten</a:t>
            </a:r>
            <a:r>
              <a:rPr lang="tr-TR" dirty="0"/>
              <a:t> sonra   </a:t>
            </a:r>
            <a:r>
              <a:rPr lang="ar-SA" b="1" dirty="0"/>
              <a:t>ن</a:t>
            </a:r>
            <a:r>
              <a:rPr lang="tr-TR" dirty="0"/>
              <a:t>  harfi dışında şemsî harflerden biri geldiğinde </a:t>
            </a:r>
            <a:r>
              <a:rPr lang="tr-TR" dirty="0" err="1"/>
              <a:t>idğâm</a:t>
            </a:r>
            <a:r>
              <a:rPr lang="tr-TR" dirty="0"/>
              <a:t>-ı </a:t>
            </a:r>
            <a:r>
              <a:rPr lang="tr-TR" dirty="0" err="1"/>
              <a:t>şemsiyye</a:t>
            </a:r>
            <a:r>
              <a:rPr lang="tr-TR" dirty="0"/>
              <a:t> </a:t>
            </a:r>
            <a:r>
              <a:rPr lang="tr-TR" dirty="0" err="1"/>
              <a:t>bilâğunne</a:t>
            </a:r>
            <a:r>
              <a:rPr lang="tr-TR" dirty="0"/>
              <a:t> olur.  </a:t>
            </a:r>
          </a:p>
          <a:p>
            <a:pPr algn="just"/>
            <a:r>
              <a:rPr lang="ar-SA" b="1" dirty="0"/>
              <a:t>   وَالذَّارِيَاتِ    اَلرَّحْمٰنِ    الزَّكٰوةَ    السَّم۪يعُ  </a:t>
            </a:r>
            <a:r>
              <a:rPr lang="tr-TR" dirty="0"/>
              <a:t>örneklerinde olduğu gibi.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83568" y="1268760"/>
            <a:ext cx="7467600" cy="487375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2800" b="1" dirty="0" err="1"/>
              <a:t>İdğam’ın</a:t>
            </a:r>
            <a:r>
              <a:rPr lang="tr-TR" sz="2800" b="1" dirty="0"/>
              <a:t> </a:t>
            </a:r>
            <a:r>
              <a:rPr lang="tr-TR" sz="2800" b="1" dirty="0" smtClean="0"/>
              <a:t>Tanımı</a:t>
            </a:r>
          </a:p>
          <a:p>
            <a:pPr marL="514350" indent="-514350">
              <a:buFont typeface="+mj-lt"/>
              <a:buAutoNum type="arabicPeriod"/>
            </a:pPr>
            <a:endParaRPr lang="tr-TR" sz="2800" dirty="0"/>
          </a:p>
          <a:p>
            <a:pPr marL="514350" indent="-514350">
              <a:buFont typeface="+mj-lt"/>
              <a:buAutoNum type="arabicPeriod"/>
            </a:pPr>
            <a:r>
              <a:rPr lang="tr-TR" sz="2800" b="1" dirty="0" err="1"/>
              <a:t>Tenvin</a:t>
            </a:r>
            <a:r>
              <a:rPr lang="tr-TR" sz="2800" b="1" dirty="0"/>
              <a:t> ve </a:t>
            </a:r>
            <a:r>
              <a:rPr lang="tr-TR" sz="2800" b="1" dirty="0" err="1"/>
              <a:t>Sâkin</a:t>
            </a:r>
            <a:r>
              <a:rPr lang="tr-TR" sz="2800" b="1" dirty="0"/>
              <a:t> </a:t>
            </a:r>
            <a:r>
              <a:rPr lang="tr-TR" sz="2800" b="1" dirty="0" err="1"/>
              <a:t>Nûnlu</a:t>
            </a:r>
            <a:r>
              <a:rPr lang="tr-TR" sz="2800" b="1" dirty="0"/>
              <a:t> </a:t>
            </a:r>
            <a:r>
              <a:rPr lang="tr-TR" sz="2800" b="1" dirty="0" err="1"/>
              <a:t>İdğamlar</a:t>
            </a:r>
            <a:endParaRPr lang="tr-TR" sz="2800" dirty="0"/>
          </a:p>
          <a:p>
            <a:pPr marL="914400" lvl="1" indent="-514350">
              <a:buFont typeface="+mj-lt"/>
              <a:buAutoNum type="alphaLcPeriod"/>
            </a:pPr>
            <a:r>
              <a:rPr lang="tr-TR" sz="2400" dirty="0" err="1"/>
              <a:t>Ğunnesiz</a:t>
            </a:r>
            <a:r>
              <a:rPr lang="tr-TR" sz="2400" dirty="0"/>
              <a:t> </a:t>
            </a:r>
            <a:r>
              <a:rPr lang="tr-TR" sz="2400" dirty="0" err="1"/>
              <a:t>İdğam</a:t>
            </a:r>
            <a:r>
              <a:rPr lang="tr-TR" sz="2400" dirty="0"/>
              <a:t> (</a:t>
            </a:r>
            <a:r>
              <a:rPr lang="tr-TR" sz="2400" dirty="0" err="1"/>
              <a:t>İdğâm</a:t>
            </a:r>
            <a:r>
              <a:rPr lang="tr-TR" sz="2400" dirty="0"/>
              <a:t>-ı </a:t>
            </a:r>
            <a:r>
              <a:rPr lang="tr-TR" sz="2400" dirty="0" err="1"/>
              <a:t>bilağunne</a:t>
            </a:r>
            <a:r>
              <a:rPr lang="tr-TR" sz="2400" dirty="0"/>
              <a:t>)</a:t>
            </a:r>
          </a:p>
          <a:p>
            <a:pPr marL="914400" lvl="1" indent="-514350">
              <a:buFont typeface="+mj-lt"/>
              <a:buAutoNum type="alphaLcPeriod"/>
            </a:pPr>
            <a:r>
              <a:rPr lang="tr-TR" sz="2400" dirty="0" err="1"/>
              <a:t>Ğunneli</a:t>
            </a:r>
            <a:r>
              <a:rPr lang="tr-TR" sz="2400" dirty="0"/>
              <a:t> </a:t>
            </a:r>
            <a:r>
              <a:rPr lang="tr-TR" sz="2400" dirty="0" err="1"/>
              <a:t>İdğam</a:t>
            </a:r>
            <a:r>
              <a:rPr lang="tr-TR" sz="2400" dirty="0"/>
              <a:t>(</a:t>
            </a:r>
            <a:r>
              <a:rPr lang="tr-TR" sz="2400" dirty="0" err="1"/>
              <a:t>İdğâm</a:t>
            </a:r>
            <a:r>
              <a:rPr lang="tr-TR" sz="2400" dirty="0"/>
              <a:t>-ı </a:t>
            </a:r>
            <a:r>
              <a:rPr lang="tr-TR" sz="2400" dirty="0" err="1"/>
              <a:t>maalğunne</a:t>
            </a:r>
            <a:r>
              <a:rPr lang="tr-TR" sz="2400" dirty="0" smtClean="0"/>
              <a:t>)</a:t>
            </a:r>
          </a:p>
          <a:p>
            <a:pPr marL="914400" lvl="1" indent="-514350">
              <a:buNone/>
            </a:pPr>
            <a:endParaRPr lang="tr-TR" sz="2400" dirty="0"/>
          </a:p>
          <a:p>
            <a:pPr marL="514350" indent="-514350">
              <a:buFont typeface="+mj-lt"/>
              <a:buAutoNum type="arabicPeriod"/>
            </a:pPr>
            <a:r>
              <a:rPr lang="tr-TR" sz="2800" b="1" dirty="0"/>
              <a:t>Harflerin </a:t>
            </a:r>
            <a:r>
              <a:rPr lang="tr-TR" sz="2800" b="1" dirty="0" err="1"/>
              <a:t>İdğamı</a:t>
            </a:r>
            <a:endParaRPr lang="tr-TR" sz="2800" dirty="0"/>
          </a:p>
          <a:p>
            <a:pPr marL="914400" lvl="1" indent="-514350">
              <a:buFont typeface="+mj-lt"/>
              <a:buAutoNum type="alphaLcPeriod"/>
            </a:pPr>
            <a:r>
              <a:rPr lang="tr-TR" sz="2400" dirty="0" err="1"/>
              <a:t>İdğâm</a:t>
            </a:r>
            <a:r>
              <a:rPr lang="tr-TR" sz="2400" dirty="0"/>
              <a:t>-ı </a:t>
            </a:r>
            <a:r>
              <a:rPr lang="tr-TR" sz="2400" dirty="0" err="1"/>
              <a:t>Misleyn</a:t>
            </a:r>
            <a:endParaRPr lang="tr-TR" sz="2400" dirty="0"/>
          </a:p>
          <a:p>
            <a:pPr marL="914400" lvl="1" indent="-514350">
              <a:buFont typeface="+mj-lt"/>
              <a:buAutoNum type="alphaLcPeriod"/>
            </a:pPr>
            <a:r>
              <a:rPr lang="tr-TR" sz="2400" dirty="0" err="1"/>
              <a:t>İdğâm</a:t>
            </a:r>
            <a:r>
              <a:rPr lang="tr-TR" sz="2400" dirty="0"/>
              <a:t>-ı </a:t>
            </a:r>
            <a:r>
              <a:rPr lang="tr-TR" sz="2400" dirty="0" err="1"/>
              <a:t>Mutecâniseyn</a:t>
            </a:r>
            <a:r>
              <a:rPr lang="tr-TR" sz="2400" dirty="0"/>
              <a:t> </a:t>
            </a:r>
          </a:p>
          <a:p>
            <a:pPr marL="914400" lvl="1" indent="-514350">
              <a:buFont typeface="+mj-lt"/>
              <a:buAutoNum type="alphaLcPeriod"/>
            </a:pPr>
            <a:r>
              <a:rPr lang="tr-TR" sz="2400" dirty="0" err="1"/>
              <a:t>İdğâm</a:t>
            </a:r>
            <a:r>
              <a:rPr lang="tr-TR" sz="2400" dirty="0"/>
              <a:t>-ı </a:t>
            </a:r>
            <a:r>
              <a:rPr lang="tr-TR" sz="2400" dirty="0" err="1"/>
              <a:t>Mutekâribeyn</a:t>
            </a:r>
            <a:endParaRPr lang="tr-TR" sz="2400" dirty="0"/>
          </a:p>
          <a:p>
            <a:pPr marL="914400" lvl="1" indent="-514350">
              <a:buFont typeface="+mj-lt"/>
              <a:buAutoNum type="alphaLcPeriod"/>
            </a:pPr>
            <a:r>
              <a:rPr lang="tr-TR" sz="2400" dirty="0" err="1"/>
              <a:t>İdğâm</a:t>
            </a:r>
            <a:r>
              <a:rPr lang="tr-TR" sz="2400" dirty="0"/>
              <a:t>-ı </a:t>
            </a:r>
            <a:r>
              <a:rPr lang="tr-TR" sz="2400" dirty="0" err="1"/>
              <a:t>Şemsiyye</a:t>
            </a:r>
            <a:r>
              <a:rPr lang="tr-TR" sz="2400" dirty="0"/>
              <a:t> </a:t>
            </a:r>
          </a:p>
        </p:txBody>
      </p:sp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tr-TR" dirty="0" smtClean="0"/>
              <a:t>İçindekiler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İDĞAM’IN TANIMI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/>
              <a:t>İdğam</a:t>
            </a:r>
            <a:r>
              <a:rPr lang="tr-TR" dirty="0"/>
              <a:t>, önceki </a:t>
            </a:r>
            <a:r>
              <a:rPr lang="tr-TR" dirty="0" err="1"/>
              <a:t>sâkin</a:t>
            </a:r>
            <a:r>
              <a:rPr lang="tr-TR" dirty="0"/>
              <a:t> sonraki harekeli iki harfin birbirine katılarak şeddeli okunmasıdır. İki harfin sesleri tek sese dönüşmüşse buna tam </a:t>
            </a:r>
            <a:r>
              <a:rPr lang="tr-TR" dirty="0" err="1"/>
              <a:t>idğam</a:t>
            </a:r>
            <a:r>
              <a:rPr lang="tr-TR" dirty="0"/>
              <a:t>; </a:t>
            </a:r>
            <a:r>
              <a:rPr lang="tr-TR" dirty="0" err="1"/>
              <a:t>sâkin</a:t>
            </a:r>
            <a:r>
              <a:rPr lang="tr-TR" dirty="0"/>
              <a:t> olan birincinin sesi ikinciye tam olarak dönüşmezse buna da </a:t>
            </a:r>
            <a:r>
              <a:rPr lang="tr-TR" dirty="0" err="1"/>
              <a:t>nâkıs</a:t>
            </a:r>
            <a:r>
              <a:rPr lang="tr-TR" dirty="0"/>
              <a:t> </a:t>
            </a:r>
            <a:r>
              <a:rPr lang="tr-TR" dirty="0" err="1"/>
              <a:t>idğam</a:t>
            </a:r>
            <a:r>
              <a:rPr lang="tr-TR" dirty="0"/>
              <a:t> denir.     </a:t>
            </a:r>
            <a:r>
              <a:rPr lang="ar-SA" b="1" dirty="0"/>
              <a:t>اَلَمْ</a:t>
            </a:r>
            <a:r>
              <a:rPr lang="ar-SA" dirty="0"/>
              <a:t> </a:t>
            </a:r>
            <a:r>
              <a:rPr lang="ar-SA" b="1" dirty="0"/>
              <a:t>نَخْلُقْكُمْ</a:t>
            </a:r>
            <a:r>
              <a:rPr lang="tr-TR" b="1" dirty="0"/>
              <a:t>  </a:t>
            </a:r>
            <a:r>
              <a:rPr lang="tr-TR" dirty="0"/>
              <a:t> ve    </a:t>
            </a:r>
            <a:r>
              <a:rPr lang="ar-SA" b="1" dirty="0"/>
              <a:t>اَحَطْتُ</a:t>
            </a:r>
            <a:r>
              <a:rPr lang="tr-TR" dirty="0"/>
              <a:t>    örneklerindeki </a:t>
            </a:r>
            <a:r>
              <a:rPr lang="tr-TR" dirty="0" err="1"/>
              <a:t>idğamlar</a:t>
            </a:r>
            <a:r>
              <a:rPr lang="tr-TR" dirty="0"/>
              <a:t> bu türdendir. </a:t>
            </a:r>
            <a:endParaRPr lang="tr-TR" dirty="0" smtClean="0"/>
          </a:p>
          <a:p>
            <a:pPr algn="just">
              <a:buNone/>
            </a:pPr>
            <a:endParaRPr lang="tr-TR" dirty="0"/>
          </a:p>
          <a:p>
            <a:pPr algn="just"/>
            <a:r>
              <a:rPr lang="tr-TR" dirty="0" err="1"/>
              <a:t>İdğamlar</a:t>
            </a:r>
            <a:r>
              <a:rPr lang="tr-TR" dirty="0"/>
              <a:t> iki grupta incelenebilir. Bunlar, </a:t>
            </a:r>
            <a:r>
              <a:rPr lang="tr-TR" dirty="0" err="1"/>
              <a:t>tenvin</a:t>
            </a:r>
            <a:r>
              <a:rPr lang="tr-TR" dirty="0"/>
              <a:t> ve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nûn’un</a:t>
            </a:r>
            <a:r>
              <a:rPr lang="tr-TR" dirty="0"/>
              <a:t> dahil olduğu </a:t>
            </a:r>
            <a:r>
              <a:rPr lang="tr-TR" dirty="0" err="1"/>
              <a:t>idğamlar</a:t>
            </a:r>
            <a:r>
              <a:rPr lang="tr-TR" dirty="0"/>
              <a:t> ve harflerin </a:t>
            </a:r>
            <a:r>
              <a:rPr lang="tr-TR" dirty="0" err="1"/>
              <a:t>idğamıdır</a:t>
            </a:r>
            <a:r>
              <a:rPr lang="tr-TR" dirty="0"/>
              <a:t>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Tenvin</a:t>
            </a:r>
            <a:r>
              <a:rPr lang="tr-TR" b="1" dirty="0" smtClean="0"/>
              <a:t> ve </a:t>
            </a:r>
            <a:r>
              <a:rPr lang="tr-TR" b="1" dirty="0" err="1" smtClean="0"/>
              <a:t>Sâkin</a:t>
            </a:r>
            <a:r>
              <a:rPr lang="tr-TR" b="1" dirty="0" smtClean="0"/>
              <a:t> </a:t>
            </a:r>
            <a:r>
              <a:rPr lang="tr-TR" b="1" dirty="0" err="1" smtClean="0"/>
              <a:t>Nûnlu</a:t>
            </a:r>
            <a:r>
              <a:rPr lang="tr-TR" b="1" dirty="0" smtClean="0"/>
              <a:t> </a:t>
            </a:r>
            <a:r>
              <a:rPr lang="tr-TR" b="1" dirty="0" err="1" smtClean="0"/>
              <a:t>İdğamlar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	</a:t>
            </a:r>
            <a:r>
              <a:rPr lang="tr-TR" sz="3100" dirty="0" err="1" smtClean="0"/>
              <a:t>Tenvin</a:t>
            </a:r>
            <a:r>
              <a:rPr lang="tr-TR" sz="3100" dirty="0" smtClean="0"/>
              <a:t> ve </a:t>
            </a:r>
            <a:r>
              <a:rPr lang="tr-TR" sz="3100" dirty="0" err="1" smtClean="0"/>
              <a:t>sâkin</a:t>
            </a:r>
            <a:r>
              <a:rPr lang="tr-TR" sz="3100" dirty="0" smtClean="0"/>
              <a:t> </a:t>
            </a:r>
            <a:r>
              <a:rPr lang="tr-TR" sz="3100" dirty="0" err="1" smtClean="0"/>
              <a:t>nûn’un</a:t>
            </a:r>
            <a:r>
              <a:rPr lang="tr-TR" sz="3100" dirty="0" smtClean="0"/>
              <a:t> neden olduğu </a:t>
            </a:r>
            <a:r>
              <a:rPr lang="tr-TR" sz="3100" dirty="0" err="1" smtClean="0"/>
              <a:t>idğamlar</a:t>
            </a:r>
            <a:r>
              <a:rPr lang="tr-TR" sz="3100" dirty="0" smtClean="0"/>
              <a:t> </a:t>
            </a:r>
            <a:r>
              <a:rPr lang="tr-TR" sz="3100" dirty="0" err="1" smtClean="0"/>
              <a:t>ğunnesiz</a:t>
            </a:r>
            <a:r>
              <a:rPr lang="tr-TR" sz="3100" dirty="0" smtClean="0"/>
              <a:t> ve </a:t>
            </a:r>
            <a:r>
              <a:rPr lang="tr-TR" sz="3100" dirty="0" err="1" smtClean="0"/>
              <a:t>ğunneli</a:t>
            </a:r>
            <a:r>
              <a:rPr lang="tr-TR" sz="3100" dirty="0"/>
              <a:t> </a:t>
            </a:r>
            <a:r>
              <a:rPr lang="tr-TR" sz="3100" dirty="0" err="1" smtClean="0"/>
              <a:t>idğamlardır</a:t>
            </a:r>
            <a:r>
              <a:rPr lang="tr-TR" sz="3100" dirty="0" smtClean="0"/>
              <a:t>.</a:t>
            </a:r>
          </a:p>
          <a:p>
            <a:pPr algn="just">
              <a:buNone/>
            </a:pPr>
            <a:endParaRPr lang="tr-TR" sz="3100" dirty="0" smtClean="0"/>
          </a:p>
          <a:p>
            <a:pPr algn="just"/>
            <a:r>
              <a:rPr lang="tr-TR" sz="3100" dirty="0" smtClean="0"/>
              <a:t>	</a:t>
            </a:r>
            <a:r>
              <a:rPr lang="tr-TR" sz="3100" dirty="0" err="1" smtClean="0"/>
              <a:t>Ğunnesiz</a:t>
            </a:r>
            <a:r>
              <a:rPr lang="tr-TR" sz="3100" dirty="0" smtClean="0"/>
              <a:t> </a:t>
            </a:r>
            <a:r>
              <a:rPr lang="tr-TR" sz="3100" dirty="0" err="1"/>
              <a:t>İdğam</a:t>
            </a:r>
            <a:r>
              <a:rPr lang="tr-TR" sz="3100" dirty="0"/>
              <a:t> (</a:t>
            </a:r>
            <a:r>
              <a:rPr lang="tr-TR" sz="3100" dirty="0" err="1"/>
              <a:t>İdğâm</a:t>
            </a:r>
            <a:r>
              <a:rPr lang="tr-TR" sz="3100" dirty="0"/>
              <a:t>-ı </a:t>
            </a:r>
            <a:r>
              <a:rPr lang="tr-TR" sz="3100" dirty="0" err="1"/>
              <a:t>bilağunne</a:t>
            </a:r>
            <a:r>
              <a:rPr lang="tr-TR" sz="3100" dirty="0"/>
              <a:t>)’</a:t>
            </a:r>
            <a:r>
              <a:rPr lang="tr-TR" sz="3100" dirty="0" err="1"/>
              <a:t>ın</a:t>
            </a:r>
            <a:r>
              <a:rPr lang="tr-TR" sz="3100" dirty="0"/>
              <a:t> harfleri </a:t>
            </a:r>
            <a:r>
              <a:rPr lang="ar-SA" sz="3100" dirty="0"/>
              <a:t>    </a:t>
            </a:r>
            <a:r>
              <a:rPr lang="ar-SA" sz="3100" b="1" dirty="0"/>
              <a:t>ل</a:t>
            </a:r>
            <a:r>
              <a:rPr lang="tr-TR" sz="3100" dirty="0"/>
              <a:t>ve     </a:t>
            </a:r>
            <a:r>
              <a:rPr lang="ar-SA" sz="3100" b="1" dirty="0"/>
              <a:t>ر</a:t>
            </a:r>
            <a:r>
              <a:rPr lang="tr-TR" sz="3100" dirty="0"/>
              <a:t>   harfleridir.  Kelime </a:t>
            </a:r>
            <a:r>
              <a:rPr lang="tr-TR" sz="3100" dirty="0" err="1"/>
              <a:t>tenvinli</a:t>
            </a:r>
            <a:r>
              <a:rPr lang="tr-TR" sz="3100" dirty="0"/>
              <a:t> veya </a:t>
            </a:r>
            <a:r>
              <a:rPr lang="tr-TR" sz="3100" dirty="0" err="1"/>
              <a:t>sâkin</a:t>
            </a:r>
            <a:r>
              <a:rPr lang="tr-TR" sz="3100" dirty="0"/>
              <a:t> </a:t>
            </a:r>
            <a:r>
              <a:rPr lang="tr-TR" sz="3100" dirty="0" err="1"/>
              <a:t>nûn’lu</a:t>
            </a:r>
            <a:r>
              <a:rPr lang="tr-TR" sz="3100" dirty="0"/>
              <a:t> bir harfle biter, bir sonraki kelime de   </a:t>
            </a:r>
            <a:r>
              <a:rPr lang="ar-SA" sz="3100" b="1" dirty="0"/>
              <a:t>ل</a:t>
            </a:r>
            <a:r>
              <a:rPr lang="tr-TR" sz="3100" dirty="0"/>
              <a:t>   veya   </a:t>
            </a:r>
            <a:r>
              <a:rPr lang="ar-SA" sz="3100" b="1" dirty="0"/>
              <a:t>ر</a:t>
            </a:r>
            <a:r>
              <a:rPr lang="tr-TR" sz="3100" dirty="0"/>
              <a:t>  harfiyle başlarsa </a:t>
            </a:r>
            <a:r>
              <a:rPr lang="tr-TR" sz="3100" dirty="0" err="1"/>
              <a:t>ğunnesiz</a:t>
            </a:r>
            <a:r>
              <a:rPr lang="tr-TR" sz="3100" dirty="0"/>
              <a:t> </a:t>
            </a:r>
            <a:r>
              <a:rPr lang="tr-TR" sz="3100" dirty="0" err="1"/>
              <a:t>idğam</a:t>
            </a:r>
            <a:r>
              <a:rPr lang="tr-TR" sz="3100" dirty="0"/>
              <a:t> yapılır. </a:t>
            </a:r>
            <a:r>
              <a:rPr lang="ar-SA" sz="3100" dirty="0"/>
              <a:t>  </a:t>
            </a:r>
            <a:endParaRPr lang="tr-TR" sz="3100" dirty="0" smtClean="0"/>
          </a:p>
          <a:p>
            <a:pPr algn="just" rtl="1">
              <a:buNone/>
            </a:pPr>
            <a:endParaRPr lang="tr-TR" sz="3100" b="1" dirty="0"/>
          </a:p>
          <a:p>
            <a:pPr algn="just" rtl="1">
              <a:buNone/>
            </a:pPr>
            <a:r>
              <a:rPr lang="tr-TR" sz="3100" b="1" dirty="0" smtClean="0"/>
              <a:t>	</a:t>
            </a:r>
            <a:r>
              <a:rPr lang="ar-SA" sz="3100" b="1" dirty="0" smtClean="0"/>
              <a:t>مِنْ </a:t>
            </a:r>
            <a:r>
              <a:rPr lang="ar-SA" sz="3100" b="1" dirty="0"/>
              <a:t>رَبِّهِمْ</a:t>
            </a:r>
            <a:r>
              <a:rPr lang="tr-TR" sz="3100" b="1" dirty="0"/>
              <a:t>     </a:t>
            </a:r>
            <a:r>
              <a:rPr lang="ar-SA" sz="3100" b="1" dirty="0"/>
              <a:t>هُدًى لِلْمُتَّق۪ينَۙ</a:t>
            </a:r>
            <a:r>
              <a:rPr lang="tr-TR" sz="3100" b="1" dirty="0"/>
              <a:t>     </a:t>
            </a:r>
            <a:r>
              <a:rPr lang="ar-SA" sz="3100" b="1" dirty="0"/>
              <a:t>غَفُورٌ رَح۪يمٌ</a:t>
            </a:r>
            <a:r>
              <a:rPr lang="tr-TR" sz="3100" b="1" dirty="0"/>
              <a:t>      </a:t>
            </a:r>
            <a:r>
              <a:rPr lang="ar-SA" sz="3100" b="1" dirty="0"/>
              <a:t>مُحَمَّدٌ رَسُولُ اللّٰهِۜ</a:t>
            </a:r>
            <a:r>
              <a:rPr lang="tr-TR" sz="3100" b="1" dirty="0"/>
              <a:t>       </a:t>
            </a:r>
            <a:r>
              <a:rPr lang="ar-SA" sz="3100" b="1" dirty="0"/>
              <a:t>خَيْرًا لَهُمْۜ</a:t>
            </a:r>
            <a:r>
              <a:rPr lang="tr-TR" sz="3100" b="1" dirty="0"/>
              <a:t>  </a:t>
            </a:r>
            <a:endParaRPr lang="tr-TR" sz="3100" b="1" dirty="0" smtClean="0"/>
          </a:p>
          <a:p>
            <a:pPr algn="just" rtl="1">
              <a:buNone/>
            </a:pPr>
            <a:endParaRPr lang="tr-TR" sz="3100" b="1" dirty="0" smtClean="0"/>
          </a:p>
          <a:p>
            <a:pPr algn="just" rtl="1">
              <a:buNone/>
            </a:pPr>
            <a:r>
              <a:rPr lang="tr-TR" sz="3100" b="1" dirty="0" smtClean="0"/>
              <a:t>    </a:t>
            </a:r>
            <a:r>
              <a:rPr lang="ar-SA" sz="3100" b="1" dirty="0"/>
              <a:t>تَوَّابٌ رَح۪يمٌ</a:t>
            </a:r>
            <a:r>
              <a:rPr lang="tr-TR" sz="3100" b="1" dirty="0"/>
              <a:t>      </a:t>
            </a:r>
            <a:r>
              <a:rPr lang="ar-SA" sz="3100" b="1" dirty="0"/>
              <a:t>مِنْ لَدُنْكَ</a:t>
            </a:r>
            <a:r>
              <a:rPr lang="tr-TR" sz="3100" b="1" dirty="0"/>
              <a:t>  </a:t>
            </a:r>
          </a:p>
          <a:p>
            <a:pPr algn="just">
              <a:buNone/>
            </a:pPr>
            <a:endParaRPr lang="tr-TR" sz="3100" dirty="0" smtClean="0"/>
          </a:p>
          <a:p>
            <a:pPr algn="just">
              <a:buNone/>
            </a:pPr>
            <a:r>
              <a:rPr lang="tr-TR" sz="3100" dirty="0" smtClean="0"/>
              <a:t>	örneklerinde </a:t>
            </a:r>
            <a:r>
              <a:rPr lang="tr-TR" sz="3100" dirty="0"/>
              <a:t>olduğu gibi. </a:t>
            </a:r>
            <a:endParaRPr lang="tr-TR" sz="31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Tenvin</a:t>
            </a:r>
            <a:r>
              <a:rPr lang="tr-TR" b="1" dirty="0" smtClean="0"/>
              <a:t> ve </a:t>
            </a:r>
            <a:r>
              <a:rPr lang="tr-TR" b="1" dirty="0" err="1" smtClean="0"/>
              <a:t>Sâkin</a:t>
            </a:r>
            <a:r>
              <a:rPr lang="tr-TR" b="1" dirty="0" smtClean="0"/>
              <a:t> </a:t>
            </a:r>
            <a:r>
              <a:rPr lang="tr-TR" b="1" dirty="0" err="1" smtClean="0"/>
              <a:t>Nûnlu</a:t>
            </a:r>
            <a:r>
              <a:rPr lang="tr-TR" b="1" dirty="0" smtClean="0"/>
              <a:t> </a:t>
            </a:r>
            <a:r>
              <a:rPr lang="tr-TR" b="1" dirty="0" err="1" smtClean="0"/>
              <a:t>İdğamlar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	</a:t>
            </a:r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dirty="0" err="1" smtClean="0"/>
              <a:t>Ğunneli</a:t>
            </a:r>
            <a:r>
              <a:rPr lang="tr-TR" dirty="0" smtClean="0"/>
              <a:t> </a:t>
            </a:r>
            <a:r>
              <a:rPr lang="tr-TR" dirty="0" err="1" smtClean="0"/>
              <a:t>İdğam</a:t>
            </a:r>
            <a:r>
              <a:rPr lang="tr-TR" dirty="0" smtClean="0"/>
              <a:t> (</a:t>
            </a:r>
            <a:r>
              <a:rPr lang="tr-TR" dirty="0" err="1" smtClean="0"/>
              <a:t>İdğâm</a:t>
            </a:r>
            <a:r>
              <a:rPr lang="tr-TR" dirty="0" smtClean="0"/>
              <a:t>-ı </a:t>
            </a:r>
            <a:r>
              <a:rPr lang="tr-TR" dirty="0" err="1" smtClean="0"/>
              <a:t>maalğunne</a:t>
            </a:r>
            <a:r>
              <a:rPr lang="tr-TR" dirty="0" smtClean="0"/>
              <a:t>)’</a:t>
            </a:r>
            <a:r>
              <a:rPr lang="tr-TR" dirty="0" err="1" smtClean="0"/>
              <a:t>ın</a:t>
            </a:r>
            <a:r>
              <a:rPr lang="tr-TR" dirty="0" smtClean="0"/>
              <a:t> harfleri    </a:t>
            </a:r>
            <a:r>
              <a:rPr lang="ar-SA" b="1" dirty="0" smtClean="0"/>
              <a:t>و</a:t>
            </a:r>
            <a:r>
              <a:rPr lang="tr-TR" b="1" dirty="0" smtClean="0"/>
              <a:t>    </a:t>
            </a:r>
            <a:r>
              <a:rPr lang="ar-SA" b="1" dirty="0" smtClean="0"/>
              <a:t>ن</a:t>
            </a:r>
            <a:r>
              <a:rPr lang="tr-TR" b="1" dirty="0" smtClean="0"/>
              <a:t>    </a:t>
            </a:r>
            <a:r>
              <a:rPr lang="ar-SA" b="1" dirty="0" smtClean="0"/>
              <a:t>م</a:t>
            </a:r>
            <a:r>
              <a:rPr lang="tr-TR" b="1" dirty="0" smtClean="0"/>
              <a:t>    </a:t>
            </a:r>
            <a:r>
              <a:rPr lang="ar-SA" b="1" dirty="0" smtClean="0"/>
              <a:t>ي</a:t>
            </a:r>
            <a:r>
              <a:rPr lang="tr-TR" dirty="0" smtClean="0"/>
              <a:t>   harfleridir. Kelime </a:t>
            </a:r>
            <a:r>
              <a:rPr lang="tr-TR" dirty="0" err="1" smtClean="0"/>
              <a:t>tenvinle</a:t>
            </a:r>
            <a:r>
              <a:rPr lang="tr-TR" dirty="0" smtClean="0"/>
              <a:t> veya </a:t>
            </a:r>
            <a:r>
              <a:rPr lang="tr-TR" dirty="0" err="1" smtClean="0"/>
              <a:t>sâkin</a:t>
            </a:r>
            <a:r>
              <a:rPr lang="tr-TR" dirty="0" smtClean="0"/>
              <a:t> </a:t>
            </a:r>
            <a:r>
              <a:rPr lang="tr-TR" dirty="0" err="1" smtClean="0"/>
              <a:t>nûn</a:t>
            </a:r>
            <a:r>
              <a:rPr lang="tr-TR" dirty="0" smtClean="0"/>
              <a:t> la biter, bir sonraki kelime de yukarıdaki harflerden biriyle başlarsa bu kelimeler arasında </a:t>
            </a:r>
            <a:r>
              <a:rPr lang="tr-TR" dirty="0" err="1" smtClean="0"/>
              <a:t>ğunneli</a:t>
            </a:r>
            <a:r>
              <a:rPr lang="tr-TR" dirty="0" smtClean="0"/>
              <a:t> </a:t>
            </a:r>
            <a:r>
              <a:rPr lang="tr-TR" dirty="0" err="1" smtClean="0"/>
              <a:t>idğam</a:t>
            </a:r>
            <a:r>
              <a:rPr lang="tr-TR" dirty="0" smtClean="0"/>
              <a:t> olur. </a:t>
            </a:r>
          </a:p>
          <a:p>
            <a:pPr algn="just" rtl="1">
              <a:buNone/>
            </a:pPr>
            <a:endParaRPr lang="tr-TR" b="1" dirty="0" smtClean="0"/>
          </a:p>
          <a:p>
            <a:pPr algn="just" rtl="1">
              <a:buNone/>
            </a:pPr>
            <a:r>
              <a:rPr lang="ar-SA" b="1" dirty="0" smtClean="0"/>
              <a:t>فَمَنْ يَعْمَلْ</a:t>
            </a:r>
            <a:r>
              <a:rPr lang="tr-TR" b="1" dirty="0" smtClean="0"/>
              <a:t>     </a:t>
            </a:r>
            <a:r>
              <a:rPr lang="ar-SA" b="1" dirty="0" smtClean="0"/>
              <a:t>مَنْ يَشَٓاءُۜ</a:t>
            </a:r>
            <a:r>
              <a:rPr lang="tr-TR" b="1" dirty="0" smtClean="0"/>
              <a:t>       </a:t>
            </a:r>
            <a:r>
              <a:rPr lang="ar-SA" b="1" dirty="0" smtClean="0"/>
              <a:t>خَيْرٌ وَاَبْقٰى</a:t>
            </a:r>
            <a:r>
              <a:rPr lang="tr-TR" b="1" dirty="0" smtClean="0"/>
              <a:t>	 </a:t>
            </a:r>
            <a:r>
              <a:rPr lang="ar-SA" b="1" dirty="0" smtClean="0"/>
              <a:t>مِنْ وَرَٓاءِ الْحُجُرَاتِ   </a:t>
            </a:r>
            <a:r>
              <a:rPr lang="tr-TR" b="1" dirty="0" smtClean="0"/>
              <a:t>  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	örneklerinde olduğu gibi. 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580926"/>
          </a:xfrm>
        </p:spPr>
        <p:txBody>
          <a:bodyPr/>
          <a:lstStyle/>
          <a:p>
            <a:r>
              <a:rPr lang="tr-TR" b="1" dirty="0" err="1" smtClean="0"/>
              <a:t>Tenvin</a:t>
            </a:r>
            <a:r>
              <a:rPr lang="tr-TR" b="1" dirty="0" smtClean="0"/>
              <a:t> ve </a:t>
            </a:r>
            <a:r>
              <a:rPr lang="tr-TR" b="1" dirty="0" err="1" smtClean="0"/>
              <a:t>Sâkin</a:t>
            </a:r>
            <a:r>
              <a:rPr lang="tr-TR" b="1" dirty="0" smtClean="0"/>
              <a:t> </a:t>
            </a:r>
            <a:r>
              <a:rPr lang="tr-TR" b="1" dirty="0" err="1" smtClean="0"/>
              <a:t>Nûnlu</a:t>
            </a:r>
            <a:r>
              <a:rPr lang="tr-TR" b="1" dirty="0" smtClean="0"/>
              <a:t> </a:t>
            </a:r>
            <a:r>
              <a:rPr lang="tr-TR" b="1" dirty="0" err="1" smtClean="0"/>
              <a:t>İdğamlar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7704856" cy="5877272"/>
          </a:xfrm>
        </p:spPr>
        <p:txBody>
          <a:bodyPr>
            <a:noAutofit/>
          </a:bodyPr>
          <a:lstStyle/>
          <a:p>
            <a:pPr algn="just"/>
            <a:r>
              <a:rPr lang="tr-TR" dirty="0" smtClean="0"/>
              <a:t>	</a:t>
            </a:r>
            <a:r>
              <a:rPr lang="tr-TR" dirty="0" err="1" smtClean="0"/>
              <a:t>Ğunne</a:t>
            </a:r>
            <a:r>
              <a:rPr lang="tr-TR" dirty="0" smtClean="0"/>
              <a:t>, gizli </a:t>
            </a:r>
            <a:r>
              <a:rPr lang="tr-TR" dirty="0" err="1" smtClean="0"/>
              <a:t>nûn</a:t>
            </a:r>
            <a:r>
              <a:rPr lang="tr-TR" dirty="0" smtClean="0"/>
              <a:t> demektir ve genizden seslendirilir. </a:t>
            </a:r>
          </a:p>
          <a:p>
            <a:pPr algn="just"/>
            <a:r>
              <a:rPr lang="tr-TR" dirty="0" smtClean="0"/>
              <a:t>	</a:t>
            </a:r>
            <a:r>
              <a:rPr lang="tr-TR" dirty="0" err="1" smtClean="0"/>
              <a:t>Ğunneli</a:t>
            </a:r>
            <a:r>
              <a:rPr lang="tr-TR" dirty="0" smtClean="0"/>
              <a:t> </a:t>
            </a:r>
            <a:r>
              <a:rPr lang="tr-TR" dirty="0" err="1" smtClean="0"/>
              <a:t>İdğam</a:t>
            </a:r>
            <a:r>
              <a:rPr lang="tr-TR" dirty="0" smtClean="0"/>
              <a:t> (</a:t>
            </a:r>
            <a:r>
              <a:rPr lang="tr-TR" dirty="0" err="1" smtClean="0"/>
              <a:t>İdğâm</a:t>
            </a:r>
            <a:r>
              <a:rPr lang="tr-TR" dirty="0" smtClean="0"/>
              <a:t>-ı </a:t>
            </a:r>
            <a:r>
              <a:rPr lang="tr-TR" dirty="0" err="1" smtClean="0"/>
              <a:t>maalğunne</a:t>
            </a:r>
            <a:r>
              <a:rPr lang="tr-TR" dirty="0" smtClean="0"/>
              <a:t>)’da </a:t>
            </a:r>
            <a:r>
              <a:rPr lang="tr-TR" dirty="0" err="1" smtClean="0"/>
              <a:t>idğam</a:t>
            </a:r>
            <a:r>
              <a:rPr lang="tr-TR" dirty="0" smtClean="0"/>
              <a:t> iki biçimde gerçekleşir:</a:t>
            </a:r>
          </a:p>
          <a:p>
            <a:pPr algn="just"/>
            <a:r>
              <a:rPr lang="tr-TR" dirty="0" smtClean="0"/>
              <a:t>	</a:t>
            </a:r>
            <a:r>
              <a:rPr lang="tr-TR" dirty="0" err="1" smtClean="0"/>
              <a:t>Sâkin</a:t>
            </a:r>
            <a:r>
              <a:rPr lang="tr-TR" dirty="0" smtClean="0"/>
              <a:t> </a:t>
            </a:r>
            <a:r>
              <a:rPr lang="tr-TR" dirty="0" err="1" smtClean="0"/>
              <a:t>nûn</a:t>
            </a:r>
            <a:r>
              <a:rPr lang="tr-TR" dirty="0" smtClean="0"/>
              <a:t> veya </a:t>
            </a:r>
            <a:r>
              <a:rPr lang="tr-TR" dirty="0" err="1" smtClean="0"/>
              <a:t>tenvinden</a:t>
            </a:r>
            <a:r>
              <a:rPr lang="tr-TR" dirty="0" smtClean="0"/>
              <a:t> sonra    </a:t>
            </a:r>
            <a:r>
              <a:rPr lang="ar-SA" b="1" dirty="0" smtClean="0"/>
              <a:t>ن</a:t>
            </a:r>
            <a:r>
              <a:rPr lang="tr-TR" dirty="0" smtClean="0"/>
              <a:t>  veya   </a:t>
            </a:r>
            <a:r>
              <a:rPr lang="ar-SA" b="1" dirty="0" smtClean="0"/>
              <a:t>م</a:t>
            </a:r>
            <a:r>
              <a:rPr lang="tr-TR" dirty="0" smtClean="0"/>
              <a:t>    geldiğinde, </a:t>
            </a:r>
            <a:r>
              <a:rPr lang="tr-TR" dirty="0" err="1" smtClean="0"/>
              <a:t>ğunneli</a:t>
            </a:r>
            <a:r>
              <a:rPr lang="tr-TR" dirty="0" smtClean="0"/>
              <a:t> tam </a:t>
            </a:r>
            <a:r>
              <a:rPr lang="tr-TR" dirty="0" err="1" smtClean="0"/>
              <a:t>idğam</a:t>
            </a:r>
            <a:r>
              <a:rPr lang="tr-TR" dirty="0" smtClean="0"/>
              <a:t> olur. </a:t>
            </a:r>
          </a:p>
          <a:p>
            <a:pPr algn="just"/>
            <a:r>
              <a:rPr lang="tr-TR" dirty="0" smtClean="0"/>
              <a:t>	</a:t>
            </a:r>
            <a:r>
              <a:rPr lang="tr-TR" dirty="0" err="1" smtClean="0"/>
              <a:t>Sâkin</a:t>
            </a:r>
            <a:r>
              <a:rPr lang="tr-TR" dirty="0" smtClean="0"/>
              <a:t> </a:t>
            </a:r>
            <a:r>
              <a:rPr lang="tr-TR" dirty="0" err="1" smtClean="0"/>
              <a:t>nûn</a:t>
            </a:r>
            <a:r>
              <a:rPr lang="tr-TR" dirty="0" smtClean="0"/>
              <a:t> veya </a:t>
            </a:r>
            <a:r>
              <a:rPr lang="tr-TR" dirty="0" err="1" smtClean="0"/>
              <a:t>tenvinden</a:t>
            </a:r>
            <a:r>
              <a:rPr lang="tr-TR" dirty="0" smtClean="0"/>
              <a:t> sonra  </a:t>
            </a:r>
            <a:r>
              <a:rPr lang="ar-SA" b="1" dirty="0" smtClean="0"/>
              <a:t>و</a:t>
            </a:r>
            <a:r>
              <a:rPr lang="tr-TR" dirty="0" smtClean="0"/>
              <a:t>  veya   </a:t>
            </a:r>
            <a:r>
              <a:rPr lang="ar-SA" b="1" dirty="0" smtClean="0"/>
              <a:t>ي</a:t>
            </a:r>
            <a:r>
              <a:rPr lang="tr-TR" dirty="0" smtClean="0"/>
              <a:t>  gelirse ğunneli nâkıs idğam </a:t>
            </a:r>
            <a:r>
              <a:rPr lang="tr-TR" dirty="0" smtClean="0"/>
              <a:t>olur.</a:t>
            </a:r>
            <a:endParaRPr lang="tr-TR" dirty="0" smtClean="0"/>
          </a:p>
          <a:p>
            <a:pPr marL="273050" indent="-273050" algn="just"/>
            <a:r>
              <a:rPr lang="tr-TR" dirty="0" smtClean="0"/>
              <a:t>        Ğunneli </a:t>
            </a:r>
            <a:r>
              <a:rPr lang="tr-TR" dirty="0" smtClean="0"/>
              <a:t>İdğam (İdğâm-ı maalğunne) icra edilirken süre ğunnesiz idğamın icra süresinden daha uzundur. </a:t>
            </a:r>
          </a:p>
          <a:p>
            <a:pPr algn="just"/>
            <a:r>
              <a:rPr lang="tr-TR" i="1" dirty="0" smtClean="0"/>
              <a:t>	</a:t>
            </a:r>
            <a:r>
              <a:rPr lang="tr-TR" i="1" dirty="0" err="1" smtClean="0"/>
              <a:t>Ğunneli</a:t>
            </a:r>
            <a:r>
              <a:rPr lang="tr-TR" i="1" dirty="0" smtClean="0"/>
              <a:t> </a:t>
            </a:r>
            <a:r>
              <a:rPr lang="tr-TR" i="1" dirty="0" err="1" smtClean="0"/>
              <a:t>Nâkıs</a:t>
            </a:r>
            <a:r>
              <a:rPr lang="tr-TR" i="1" dirty="0" smtClean="0"/>
              <a:t> </a:t>
            </a:r>
            <a:r>
              <a:rPr lang="tr-TR" i="1" dirty="0" err="1" smtClean="0"/>
              <a:t>İdğam’</a:t>
            </a:r>
            <a:r>
              <a:rPr lang="tr-TR" dirty="0" err="1" smtClean="0"/>
              <a:t>da</a:t>
            </a:r>
            <a:r>
              <a:rPr lang="tr-TR" dirty="0" smtClean="0"/>
              <a:t> </a:t>
            </a:r>
            <a:r>
              <a:rPr lang="tr-TR" dirty="0" err="1" smtClean="0"/>
              <a:t>sâkin</a:t>
            </a:r>
            <a:r>
              <a:rPr lang="tr-TR" dirty="0" smtClean="0"/>
              <a:t> </a:t>
            </a:r>
            <a:r>
              <a:rPr lang="tr-TR" dirty="0" err="1" smtClean="0"/>
              <a:t>nûn</a:t>
            </a:r>
            <a:r>
              <a:rPr lang="tr-TR" dirty="0" smtClean="0"/>
              <a:t> ile  </a:t>
            </a:r>
            <a:r>
              <a:rPr lang="ar-SA" b="1" dirty="0" smtClean="0"/>
              <a:t>و</a:t>
            </a:r>
            <a:r>
              <a:rPr lang="tr-TR" dirty="0" smtClean="0"/>
              <a:t>  ve  </a:t>
            </a:r>
            <a:r>
              <a:rPr lang="ar-SA" b="1" dirty="0" smtClean="0"/>
              <a:t>ي</a:t>
            </a:r>
            <a:r>
              <a:rPr lang="tr-TR" dirty="0" smtClean="0"/>
              <a:t>  harfleri ayrı kelimelerde bulunmalıdır. </a:t>
            </a:r>
            <a:r>
              <a:rPr lang="tr-TR" dirty="0" err="1" smtClean="0"/>
              <a:t>Sâkin</a:t>
            </a:r>
            <a:r>
              <a:rPr lang="tr-TR" dirty="0" smtClean="0"/>
              <a:t> </a:t>
            </a:r>
            <a:r>
              <a:rPr lang="tr-TR" dirty="0" err="1" smtClean="0"/>
              <a:t>nûn</a:t>
            </a:r>
            <a:r>
              <a:rPr lang="tr-TR" dirty="0" smtClean="0"/>
              <a:t> ile bu iki harf aynı kelimede yan yana gelirse </a:t>
            </a:r>
            <a:r>
              <a:rPr lang="tr-TR" dirty="0" err="1" smtClean="0"/>
              <a:t>idğam</a:t>
            </a:r>
            <a:r>
              <a:rPr lang="tr-TR" dirty="0" smtClean="0"/>
              <a:t> yapılmaz, </a:t>
            </a:r>
            <a:r>
              <a:rPr lang="tr-TR" dirty="0" err="1" smtClean="0"/>
              <a:t>İzhâr</a:t>
            </a:r>
            <a:r>
              <a:rPr lang="tr-TR" dirty="0" smtClean="0"/>
              <a:t> yapılır.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HARFLERİN İDĞAMI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	Harflerin </a:t>
            </a:r>
            <a:r>
              <a:rPr lang="tr-TR" dirty="0" err="1"/>
              <a:t>İdğamı</a:t>
            </a:r>
            <a:r>
              <a:rPr lang="tr-TR" dirty="0"/>
              <a:t>, </a:t>
            </a:r>
            <a:r>
              <a:rPr lang="tr-TR" dirty="0" err="1"/>
              <a:t>tenvin</a:t>
            </a:r>
            <a:r>
              <a:rPr lang="tr-TR" dirty="0"/>
              <a:t> ve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nûn’un</a:t>
            </a:r>
            <a:r>
              <a:rPr lang="tr-TR" dirty="0"/>
              <a:t> yer almadığı </a:t>
            </a:r>
            <a:r>
              <a:rPr lang="tr-TR" dirty="0" err="1"/>
              <a:t>idğamlardır</a:t>
            </a:r>
            <a:r>
              <a:rPr lang="tr-TR" dirty="0"/>
              <a:t>. </a:t>
            </a:r>
          </a:p>
          <a:p>
            <a:pPr algn="just"/>
            <a:r>
              <a:rPr lang="tr-TR" dirty="0" smtClean="0"/>
              <a:t>	Mahreçleri </a:t>
            </a:r>
            <a:r>
              <a:rPr lang="tr-TR" dirty="0"/>
              <a:t>ve sıfatları aynı olan iki harften </a:t>
            </a:r>
            <a:r>
              <a:rPr lang="tr-TR" dirty="0" err="1"/>
              <a:t>sâkin</a:t>
            </a:r>
            <a:r>
              <a:rPr lang="tr-TR" dirty="0"/>
              <a:t> olanın harekeli olan ikincisine </a:t>
            </a:r>
            <a:r>
              <a:rPr lang="tr-TR" dirty="0" err="1"/>
              <a:t>idğam</a:t>
            </a:r>
            <a:r>
              <a:rPr lang="tr-TR" dirty="0"/>
              <a:t> edilmesine </a:t>
            </a:r>
            <a:r>
              <a:rPr lang="tr-TR" dirty="0" err="1">
                <a:solidFill>
                  <a:srgbClr val="FF0000"/>
                </a:solidFill>
              </a:rPr>
              <a:t>İdğâm</a:t>
            </a:r>
            <a:r>
              <a:rPr lang="tr-TR" dirty="0">
                <a:solidFill>
                  <a:srgbClr val="FF0000"/>
                </a:solidFill>
              </a:rPr>
              <a:t>-ı </a:t>
            </a:r>
            <a:r>
              <a:rPr lang="tr-TR" dirty="0" err="1">
                <a:solidFill>
                  <a:srgbClr val="FF0000"/>
                </a:solidFill>
              </a:rPr>
              <a:t>misleyn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denir. </a:t>
            </a:r>
            <a:endParaRPr lang="tr-TR" dirty="0" smtClean="0"/>
          </a:p>
          <a:p>
            <a:pPr algn="just" rtl="1">
              <a:buNone/>
            </a:pPr>
            <a:endParaRPr lang="tr-TR" b="1" dirty="0"/>
          </a:p>
          <a:p>
            <a:pPr algn="just" rtl="1">
              <a:lnSpc>
                <a:spcPct val="150000"/>
              </a:lnSpc>
              <a:buNone/>
            </a:pPr>
            <a:r>
              <a:rPr lang="tr-TR" b="1" dirty="0" smtClean="0"/>
              <a:t>	</a:t>
            </a:r>
            <a:r>
              <a:rPr lang="ar-SA" b="1" dirty="0" smtClean="0"/>
              <a:t>فَمَا </a:t>
            </a:r>
            <a:r>
              <a:rPr lang="ar-SA" b="1" dirty="0"/>
              <a:t>رَبِحَتْ </a:t>
            </a:r>
            <a:r>
              <a:rPr lang="ar-SA" b="1" dirty="0" smtClean="0"/>
              <a:t>تِجَارَتُهُمْ</a:t>
            </a:r>
            <a:r>
              <a:rPr lang="tr-TR" b="1" dirty="0" smtClean="0"/>
              <a:t>	  </a:t>
            </a:r>
            <a:r>
              <a:rPr lang="ar-SA" b="1" dirty="0"/>
              <a:t>عَلَيْكُمْ مَوْثِقًا</a:t>
            </a:r>
            <a:r>
              <a:rPr lang="tr-TR" b="1" dirty="0"/>
              <a:t>  </a:t>
            </a:r>
            <a:r>
              <a:rPr lang="tr-TR" b="1" dirty="0" smtClean="0"/>
              <a:t>	  </a:t>
            </a:r>
            <a:r>
              <a:rPr lang="ar-SA" b="1" dirty="0"/>
              <a:t>وَاذْكُرْ </a:t>
            </a:r>
            <a:r>
              <a:rPr lang="ar-SA" b="1" dirty="0" smtClean="0"/>
              <a:t>رَبَّكَ</a:t>
            </a:r>
            <a:endParaRPr lang="tr-TR" b="1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tr-TR" b="1" dirty="0" smtClean="0"/>
              <a:t>	</a:t>
            </a:r>
            <a:r>
              <a:rPr lang="ar-SA" b="1" dirty="0" smtClean="0"/>
              <a:t>وَلَا </a:t>
            </a:r>
            <a:r>
              <a:rPr lang="ar-SA" b="1" dirty="0"/>
              <a:t>يَغْتَبْ بَعْضُكُمْ </a:t>
            </a:r>
            <a:r>
              <a:rPr lang="ar-SA" b="1" dirty="0" smtClean="0"/>
              <a:t>بَعْضًا   </a:t>
            </a:r>
            <a:r>
              <a:rPr lang="tr-TR" b="1" dirty="0" smtClean="0"/>
              <a:t>    </a:t>
            </a:r>
            <a:r>
              <a:rPr lang="ar-SA" b="1" dirty="0"/>
              <a:t>إِذ ذَّهَبَ</a:t>
            </a:r>
            <a:r>
              <a:rPr lang="tr-TR" b="1" dirty="0"/>
              <a:t> </a:t>
            </a:r>
            <a:r>
              <a:rPr lang="tr-TR" b="1" dirty="0" smtClean="0"/>
              <a:t>	  </a:t>
            </a:r>
            <a:r>
              <a:rPr lang="ar-SA" b="1" dirty="0" err="1" smtClean="0"/>
              <a:t>وَيَز</a:t>
            </a:r>
            <a:r>
              <a:rPr lang="ar-SA" b="1" dirty="0" smtClean="0"/>
              <a:t>۪يدَهُمْ </a:t>
            </a:r>
            <a:r>
              <a:rPr lang="ar-SA" b="1" dirty="0"/>
              <a:t>مِنْ فَضْلِه۪ۜ</a:t>
            </a:r>
            <a:endParaRPr lang="tr-TR" b="1" dirty="0"/>
          </a:p>
          <a:p>
            <a:pPr algn="just">
              <a:buNone/>
            </a:pPr>
            <a:r>
              <a:rPr lang="tr-TR" dirty="0" smtClean="0"/>
              <a:t>	</a:t>
            </a:r>
          </a:p>
          <a:p>
            <a:pPr algn="just">
              <a:buNone/>
            </a:pPr>
            <a:r>
              <a:rPr lang="tr-TR" dirty="0" smtClean="0"/>
              <a:t>	örneklerinde </a:t>
            </a:r>
            <a:r>
              <a:rPr lang="tr-TR" dirty="0"/>
              <a:t>olduğu gibi.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İDĞÂM-I MİSLEYN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err="1"/>
              <a:t>İdğâm</a:t>
            </a:r>
            <a:r>
              <a:rPr lang="tr-TR" dirty="0"/>
              <a:t>-ı </a:t>
            </a:r>
            <a:r>
              <a:rPr lang="tr-TR" dirty="0" err="1"/>
              <a:t>misleyn</a:t>
            </a:r>
            <a:r>
              <a:rPr lang="tr-TR" dirty="0"/>
              <a:t>, </a:t>
            </a:r>
            <a:r>
              <a:rPr lang="tr-TR" dirty="0" err="1"/>
              <a:t>ğunneli</a:t>
            </a:r>
            <a:r>
              <a:rPr lang="tr-TR" dirty="0"/>
              <a:t> ve </a:t>
            </a:r>
            <a:r>
              <a:rPr lang="tr-TR" dirty="0" err="1"/>
              <a:t>ğunnesiz</a:t>
            </a:r>
            <a:r>
              <a:rPr lang="tr-TR" dirty="0"/>
              <a:t> olarak gerçekleşir.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nûn’dan</a:t>
            </a:r>
            <a:r>
              <a:rPr lang="tr-TR" dirty="0"/>
              <a:t> sonra harekeli </a:t>
            </a:r>
            <a:r>
              <a:rPr lang="tr-TR" dirty="0" err="1"/>
              <a:t>nûn</a:t>
            </a:r>
            <a:r>
              <a:rPr lang="tr-TR" dirty="0"/>
              <a:t> ve </a:t>
            </a:r>
            <a:r>
              <a:rPr lang="tr-TR" dirty="0" err="1"/>
              <a:t>sâkin</a:t>
            </a:r>
            <a:r>
              <a:rPr lang="tr-TR" dirty="0"/>
              <a:t> mimden sonra harekeli mim gelirse </a:t>
            </a:r>
            <a:r>
              <a:rPr lang="tr-TR" dirty="0" err="1"/>
              <a:t>idğam</a:t>
            </a:r>
            <a:r>
              <a:rPr lang="tr-TR" dirty="0"/>
              <a:t> </a:t>
            </a:r>
            <a:r>
              <a:rPr lang="tr-TR" dirty="0" err="1"/>
              <a:t>ğunneli</a:t>
            </a:r>
            <a:r>
              <a:rPr lang="tr-TR" dirty="0"/>
              <a:t> yapılır. Buna </a:t>
            </a:r>
            <a:r>
              <a:rPr lang="tr-TR" dirty="0" err="1"/>
              <a:t>İdğâm</a:t>
            </a:r>
            <a:r>
              <a:rPr lang="tr-TR" dirty="0"/>
              <a:t>-ı </a:t>
            </a:r>
            <a:r>
              <a:rPr lang="tr-TR" dirty="0" err="1"/>
              <a:t>misleyn</a:t>
            </a:r>
            <a:r>
              <a:rPr lang="tr-TR" dirty="0"/>
              <a:t> </a:t>
            </a:r>
            <a:r>
              <a:rPr lang="tr-TR" dirty="0" err="1"/>
              <a:t>maalğunne</a:t>
            </a:r>
            <a:r>
              <a:rPr lang="tr-TR" dirty="0"/>
              <a:t> denir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 rtl="1">
              <a:lnSpc>
                <a:spcPct val="160000"/>
              </a:lnSpc>
              <a:buNone/>
            </a:pPr>
            <a:r>
              <a:rPr lang="tr-TR" b="1" dirty="0" smtClean="0"/>
              <a:t>	</a:t>
            </a:r>
            <a:r>
              <a:rPr lang="ar-SA" b="1" dirty="0" smtClean="0"/>
              <a:t>وَمَنْ </a:t>
            </a:r>
            <a:r>
              <a:rPr lang="ar-SA" b="1" dirty="0" smtClean="0"/>
              <a:t>نُعَمِّرْهُ</a:t>
            </a:r>
            <a:r>
              <a:rPr lang="tr-TR" b="1" dirty="0" smtClean="0"/>
              <a:t>	  </a:t>
            </a:r>
            <a:r>
              <a:rPr lang="tr-TR" b="1" dirty="0" smtClean="0"/>
              <a:t> </a:t>
            </a:r>
            <a:r>
              <a:rPr lang="ar-SA" b="1" dirty="0" smtClean="0"/>
              <a:t>مِنْ </a:t>
            </a:r>
            <a:r>
              <a:rPr lang="ar-SA" b="1" dirty="0" smtClean="0"/>
              <a:t>نَارٍۚ</a:t>
            </a:r>
            <a:endParaRPr lang="tr-TR" b="1" dirty="0" smtClean="0"/>
          </a:p>
          <a:p>
            <a:pPr algn="just" rtl="1">
              <a:lnSpc>
                <a:spcPct val="160000"/>
              </a:lnSpc>
              <a:buNone/>
            </a:pPr>
            <a:r>
              <a:rPr lang="tr-TR" b="1" dirty="0" smtClean="0"/>
              <a:t>   </a:t>
            </a:r>
            <a:r>
              <a:rPr lang="ar-SA" b="1" dirty="0"/>
              <a:t>كَمْ مِنْ فِئَةٍ</a:t>
            </a:r>
            <a:r>
              <a:rPr lang="tr-TR" b="1" dirty="0"/>
              <a:t>  </a:t>
            </a:r>
            <a:r>
              <a:rPr lang="tr-TR" b="1" dirty="0" smtClean="0"/>
              <a:t>	   </a:t>
            </a:r>
            <a:r>
              <a:rPr lang="ar-SA" b="1" dirty="0"/>
              <a:t>وَيَز۪يدَهُمْ مِنْ </a:t>
            </a:r>
            <a:r>
              <a:rPr lang="ar-SA" b="1" dirty="0" err="1" smtClean="0"/>
              <a:t>فَضْلِه۪ۜ</a:t>
            </a:r>
            <a:endParaRPr lang="tr-TR" b="1" dirty="0"/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dirty="0" smtClean="0"/>
              <a:t>örneklerinde </a:t>
            </a:r>
            <a:r>
              <a:rPr lang="tr-TR" dirty="0"/>
              <a:t>olduğu gibi</a:t>
            </a:r>
            <a:r>
              <a:rPr lang="tr-TR" dirty="0" smtClean="0"/>
              <a:t>.</a:t>
            </a:r>
          </a:p>
          <a:p>
            <a:pPr algn="just">
              <a:buNone/>
            </a:pPr>
            <a:endParaRPr lang="tr-TR" dirty="0"/>
          </a:p>
          <a:p>
            <a:pPr algn="just"/>
            <a:r>
              <a:rPr lang="ar-SA" dirty="0"/>
              <a:t>ن</a:t>
            </a:r>
            <a:r>
              <a:rPr lang="tr-TR" dirty="0"/>
              <a:t>  ve  </a:t>
            </a:r>
            <a:r>
              <a:rPr lang="ar-SA" dirty="0"/>
              <a:t>م</a:t>
            </a:r>
            <a:r>
              <a:rPr lang="tr-TR" dirty="0"/>
              <a:t>  harflerinin dışındaki harfleri birbirine </a:t>
            </a:r>
            <a:r>
              <a:rPr lang="tr-TR" dirty="0" err="1"/>
              <a:t>idğam</a:t>
            </a:r>
            <a:r>
              <a:rPr lang="tr-TR" dirty="0"/>
              <a:t> edildiğinde </a:t>
            </a:r>
            <a:r>
              <a:rPr lang="tr-TR" dirty="0" err="1"/>
              <a:t>ğunnesiz</a:t>
            </a:r>
            <a:r>
              <a:rPr lang="tr-TR" dirty="0"/>
              <a:t> </a:t>
            </a:r>
            <a:r>
              <a:rPr lang="tr-TR" dirty="0" err="1"/>
              <a:t>idğam</a:t>
            </a:r>
            <a:r>
              <a:rPr lang="tr-TR" dirty="0"/>
              <a:t> yapılır. Buna da </a:t>
            </a:r>
            <a:r>
              <a:rPr lang="tr-TR" dirty="0" err="1"/>
              <a:t>İdğâm</a:t>
            </a:r>
            <a:r>
              <a:rPr lang="tr-TR" dirty="0"/>
              <a:t>-ı </a:t>
            </a:r>
            <a:r>
              <a:rPr lang="tr-TR" dirty="0" err="1"/>
              <a:t>misleyn</a:t>
            </a:r>
            <a:r>
              <a:rPr lang="tr-TR" dirty="0"/>
              <a:t> </a:t>
            </a:r>
            <a:r>
              <a:rPr lang="tr-TR" dirty="0" err="1"/>
              <a:t>bilâğunne</a:t>
            </a:r>
            <a:r>
              <a:rPr lang="tr-TR" dirty="0"/>
              <a:t> denir.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İDĞÂM-I MUTECÂNİSEYN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Mahreçleri aynı, sıfatları farklı iki harften, </a:t>
            </a:r>
            <a:r>
              <a:rPr lang="tr-TR" dirty="0" err="1"/>
              <a:t>sâkin</a:t>
            </a:r>
            <a:r>
              <a:rPr lang="tr-TR" dirty="0"/>
              <a:t> olanın harekeli olana </a:t>
            </a:r>
            <a:r>
              <a:rPr lang="tr-TR" dirty="0" err="1"/>
              <a:t>idğam</a:t>
            </a:r>
            <a:r>
              <a:rPr lang="tr-TR" dirty="0"/>
              <a:t> edilmesine </a:t>
            </a:r>
            <a:r>
              <a:rPr lang="tr-TR" dirty="0" err="1"/>
              <a:t>İdğâm</a:t>
            </a:r>
            <a:r>
              <a:rPr lang="tr-TR" dirty="0"/>
              <a:t>-ı </a:t>
            </a:r>
            <a:r>
              <a:rPr lang="tr-TR" dirty="0" err="1"/>
              <a:t>mutecâniseyn</a:t>
            </a:r>
            <a:r>
              <a:rPr lang="tr-TR" dirty="0"/>
              <a:t> denir. </a:t>
            </a:r>
          </a:p>
          <a:p>
            <a:pPr algn="just"/>
            <a:r>
              <a:rPr lang="tr-TR" dirty="0" err="1"/>
              <a:t>İdğâm</a:t>
            </a:r>
            <a:r>
              <a:rPr lang="tr-TR" dirty="0"/>
              <a:t>-ı </a:t>
            </a:r>
            <a:r>
              <a:rPr lang="tr-TR" dirty="0" err="1"/>
              <a:t>mutecâniseyn’i</a:t>
            </a:r>
            <a:r>
              <a:rPr lang="tr-TR" dirty="0"/>
              <a:t> mahreçlerine göre üç grupta inceleyebiliriz:</a:t>
            </a:r>
          </a:p>
          <a:p>
            <a:pPr algn="just"/>
            <a:r>
              <a:rPr lang="tr-TR" dirty="0" smtClean="0"/>
              <a:t> </a:t>
            </a:r>
            <a:r>
              <a:rPr lang="ar-SA" b="1" dirty="0"/>
              <a:t>ط</a:t>
            </a:r>
            <a:r>
              <a:rPr lang="tr-TR" b="1" dirty="0"/>
              <a:t> ,  </a:t>
            </a:r>
            <a:r>
              <a:rPr lang="ar-SA" b="1" dirty="0"/>
              <a:t>د</a:t>
            </a:r>
            <a:r>
              <a:rPr lang="tr-TR" b="1" dirty="0"/>
              <a:t>   </a:t>
            </a:r>
            <a:r>
              <a:rPr lang="tr-TR" dirty="0"/>
              <a:t>ve  </a:t>
            </a:r>
            <a:r>
              <a:rPr lang="ar-SA" b="1" dirty="0"/>
              <a:t>ت</a:t>
            </a:r>
            <a:r>
              <a:rPr lang="tr-TR" dirty="0"/>
              <a:t>   harfleri arasındaki </a:t>
            </a:r>
            <a:r>
              <a:rPr lang="tr-TR" dirty="0" err="1"/>
              <a:t>idğamlar</a:t>
            </a:r>
            <a:r>
              <a:rPr lang="tr-TR" dirty="0"/>
              <a:t>:</a:t>
            </a:r>
          </a:p>
          <a:p>
            <a:pPr algn="just" rtl="1">
              <a:buNone/>
            </a:pPr>
            <a:r>
              <a:rPr lang="ar-SA" b="1" dirty="0"/>
              <a:t>وَدَّتْ طَٓائِفَةٌ</a:t>
            </a:r>
            <a:r>
              <a:rPr lang="tr-TR" b="1" dirty="0"/>
              <a:t>       </a:t>
            </a:r>
            <a:r>
              <a:rPr lang="ar-SA" b="1" dirty="0"/>
              <a:t>مَا عَبَدْتُمْۙ</a:t>
            </a:r>
            <a:r>
              <a:rPr lang="tr-TR" b="1" dirty="0"/>
              <a:t>      </a:t>
            </a:r>
            <a:r>
              <a:rPr lang="ar-SA" b="1" dirty="0"/>
              <a:t>وَقَالَتْ طَٓائِفَةٌ</a:t>
            </a:r>
            <a:r>
              <a:rPr lang="tr-TR" b="1" dirty="0"/>
              <a:t>      </a:t>
            </a:r>
            <a:r>
              <a:rPr lang="ar-SA" b="1" dirty="0"/>
              <a:t>لَئِنْ بَسَطْتَ</a:t>
            </a:r>
            <a:r>
              <a:rPr lang="tr-TR" b="1" dirty="0"/>
              <a:t>   </a:t>
            </a:r>
            <a:r>
              <a:rPr lang="tr-TR" b="1" dirty="0" smtClean="0"/>
              <a:t>		</a:t>
            </a:r>
          </a:p>
          <a:p>
            <a:pPr algn="just" rtl="1">
              <a:buNone/>
            </a:pPr>
            <a:r>
              <a:rPr lang="tr-TR" b="1" dirty="0" smtClean="0"/>
              <a:t>  </a:t>
            </a:r>
            <a:r>
              <a:rPr lang="ar-SA" b="1" dirty="0"/>
              <a:t>فَلَمَّٓا اَثْقَلَتْ دَعَوَا اللّٰهَ</a:t>
            </a:r>
            <a:endParaRPr lang="tr-TR" b="1" dirty="0"/>
          </a:p>
          <a:p>
            <a:pPr algn="just">
              <a:buNone/>
            </a:pPr>
            <a:r>
              <a:rPr lang="tr-TR" dirty="0" smtClean="0"/>
              <a:t>	örneklerinde </a:t>
            </a:r>
            <a:r>
              <a:rPr lang="tr-TR" dirty="0"/>
              <a:t>olduğu gibi.</a:t>
            </a:r>
          </a:p>
          <a:p>
            <a:pPr lvl="0" algn="just"/>
            <a:r>
              <a:rPr lang="ar-SA" b="1" dirty="0"/>
              <a:t>ظ</a:t>
            </a:r>
            <a:r>
              <a:rPr lang="tr-TR" b="1" dirty="0"/>
              <a:t> , </a:t>
            </a:r>
            <a:r>
              <a:rPr lang="ar-SA" b="1" dirty="0"/>
              <a:t>ذ</a:t>
            </a:r>
            <a:r>
              <a:rPr lang="tr-TR" b="1" dirty="0"/>
              <a:t>  </a:t>
            </a:r>
            <a:r>
              <a:rPr lang="tr-TR" dirty="0"/>
              <a:t>ve  </a:t>
            </a:r>
            <a:r>
              <a:rPr lang="ar-SA" b="1" dirty="0"/>
              <a:t>ث</a:t>
            </a:r>
            <a:r>
              <a:rPr lang="tr-TR" dirty="0"/>
              <a:t>  harfleri arasındaki </a:t>
            </a:r>
            <a:r>
              <a:rPr lang="tr-TR" dirty="0" err="1"/>
              <a:t>idğamlar</a:t>
            </a:r>
            <a:endParaRPr lang="tr-TR" dirty="0"/>
          </a:p>
          <a:p>
            <a:pPr algn="just" rtl="1">
              <a:buNone/>
            </a:pPr>
            <a:r>
              <a:rPr lang="ar-SA" b="1" dirty="0"/>
              <a:t>اِذْ ظَلَمُٓوا</a:t>
            </a:r>
            <a:r>
              <a:rPr lang="tr-TR" b="1" dirty="0"/>
              <a:t>       </a:t>
            </a:r>
            <a:r>
              <a:rPr lang="ar-SA" b="1" dirty="0"/>
              <a:t>اِذْ ظَلَمْتُمْ</a:t>
            </a:r>
            <a:r>
              <a:rPr lang="tr-TR" b="1" dirty="0"/>
              <a:t>      </a:t>
            </a:r>
            <a:r>
              <a:rPr lang="ar-SA" b="1" dirty="0"/>
              <a:t>يَلْهَثْۜ ذٰلِكَ</a:t>
            </a:r>
            <a:endParaRPr lang="tr-TR" b="1" dirty="0"/>
          </a:p>
          <a:p>
            <a:pPr algn="just">
              <a:buNone/>
            </a:pPr>
            <a:r>
              <a:rPr lang="tr-TR" dirty="0" smtClean="0"/>
              <a:t>	örneklerinde </a:t>
            </a:r>
            <a:r>
              <a:rPr lang="tr-TR" dirty="0"/>
              <a:t>olduğu gibi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132</TotalTime>
  <Words>389</Words>
  <Application>Microsoft Office PowerPoint</Application>
  <PresentationFormat>عرض على الشاشة (3:4)‏</PresentationFormat>
  <Paragraphs>100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Cumba</vt:lpstr>
      <vt:lpstr>الشريحة 1</vt:lpstr>
      <vt:lpstr>İçindekiler</vt:lpstr>
      <vt:lpstr>İDĞAM’IN TANIMI</vt:lpstr>
      <vt:lpstr>Tenvin ve Sâkin Nûnlu İdğamlar </vt:lpstr>
      <vt:lpstr>Tenvin ve Sâkin Nûnlu İdğamlar</vt:lpstr>
      <vt:lpstr>Tenvin ve Sâkin Nûnlu İdğamlar</vt:lpstr>
      <vt:lpstr>HARFLERİN İDĞAMI</vt:lpstr>
      <vt:lpstr>İDĞÂM-I MİSLEYN</vt:lpstr>
      <vt:lpstr>İDĞÂM-I MUTECÂNİSEYN</vt:lpstr>
      <vt:lpstr>İDĞÂM-I MUTECÂNİSEYN</vt:lpstr>
      <vt:lpstr>İDĞÂM-I MUTEKÂRİBEYN</vt:lpstr>
      <vt:lpstr>İDĞÂM-I MUTEKÂRİBEYN</vt:lpstr>
      <vt:lpstr>İDĞÂM-I ŞEMSİYYE</vt:lpstr>
      <vt:lpstr>İDĞÂM-I ŞEMSİYYE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ÜNİTE 1</dc:title>
  <dc:creator>user</dc:creator>
  <cp:lastModifiedBy>Hasan Yücel</cp:lastModifiedBy>
  <cp:revision>14</cp:revision>
  <dcterms:created xsi:type="dcterms:W3CDTF">2012-01-27T08:16:43Z</dcterms:created>
  <dcterms:modified xsi:type="dcterms:W3CDTF">2019-10-08T10:02:45Z</dcterms:modified>
</cp:coreProperties>
</file>