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805C-F13B-6D43-8C8B-A076173280F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BCD06-BE5E-3141-BF24-32DBD9D6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6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FDCC4-6591-A04B-9949-92B5BDC107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4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2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0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1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6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7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A3AA-15A5-4645-9710-F6F628D5315D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BBE5-A535-094B-9FE1-E94E9A2B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242" y="609601"/>
            <a:ext cx="8723844" cy="42672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SOSYAL ANTROPOLOJİYE </a:t>
            </a:r>
            <a:r>
              <a:rPr lang="en-US" b="1" dirty="0" smtClean="0">
                <a:solidFill>
                  <a:srgbClr val="FF0000"/>
                </a:solidFill>
              </a:rPr>
              <a:t>GİRİŞ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Uygulamalı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Antropoloji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753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mbria"/>
                <a:cs typeface="Cambria"/>
              </a:rPr>
              <a:t>Tanım</a:t>
            </a:r>
          </a:p>
          <a:p>
            <a:r>
              <a:rPr lang="tr-TR" dirty="0" smtClean="0">
                <a:latin typeface="Cambria"/>
                <a:cs typeface="Cambria"/>
              </a:rPr>
              <a:t>Uygulamalı </a:t>
            </a:r>
            <a:r>
              <a:rPr lang="tr-TR" dirty="0">
                <a:latin typeface="Cambria"/>
                <a:cs typeface="Cambria"/>
              </a:rPr>
              <a:t>antropolojinin en önemli aracı </a:t>
            </a:r>
            <a:r>
              <a:rPr lang="tr-TR" i="1" dirty="0" err="1">
                <a:latin typeface="Cambria"/>
                <a:cs typeface="Cambria"/>
              </a:rPr>
              <a:t>etnografik</a:t>
            </a:r>
            <a:r>
              <a:rPr lang="tr-TR" dirty="0">
                <a:latin typeface="Cambria"/>
                <a:cs typeface="Cambria"/>
              </a:rPr>
              <a:t> yöntemdir. </a:t>
            </a:r>
            <a:endParaRPr lang="tr-TR" dirty="0" smtClean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Başlangıç </a:t>
            </a:r>
            <a:r>
              <a:rPr lang="en-US" dirty="0" err="1">
                <a:latin typeface="Cambria"/>
                <a:cs typeface="Cambria"/>
              </a:rPr>
              <a:t>Yılları</a:t>
            </a:r>
            <a:r>
              <a:rPr lang="en-US" dirty="0">
                <a:latin typeface="Cambria"/>
                <a:cs typeface="Cambria"/>
              </a:rPr>
              <a:t>: </a:t>
            </a:r>
            <a:r>
              <a:rPr lang="en-US" dirty="0" err="1">
                <a:latin typeface="Cambria"/>
                <a:cs typeface="Cambria"/>
              </a:rPr>
              <a:t>Bronislaw</a:t>
            </a:r>
            <a:r>
              <a:rPr lang="en-US" dirty="0">
                <a:latin typeface="Cambria"/>
                <a:cs typeface="Cambria"/>
              </a:rPr>
              <a:t> Malinowski </a:t>
            </a:r>
            <a:r>
              <a:rPr lang="en-US" dirty="0" err="1">
                <a:latin typeface="Cambria"/>
                <a:cs typeface="Cambria"/>
              </a:rPr>
              <a:t>ve</a:t>
            </a:r>
            <a:r>
              <a:rPr lang="en-US" dirty="0">
                <a:latin typeface="Cambria"/>
                <a:cs typeface="Cambria"/>
              </a:rPr>
              <a:t> 2. </a:t>
            </a:r>
            <a:r>
              <a:rPr lang="en-US" dirty="0" err="1">
                <a:latin typeface="Cambria"/>
                <a:cs typeface="Cambria"/>
              </a:rPr>
              <a:t>Dünya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Savaşı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Amerikan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uygulamaları</a:t>
            </a:r>
            <a:endParaRPr lang="tr-TR" dirty="0">
              <a:latin typeface="Cambria"/>
              <a:cs typeface="Cambria"/>
            </a:endParaRPr>
          </a:p>
          <a:p>
            <a:r>
              <a:rPr lang="tr-TR" dirty="0">
                <a:latin typeface="Cambria"/>
                <a:cs typeface="Cambria"/>
              </a:rPr>
              <a:t>Akademik </a:t>
            </a:r>
            <a:r>
              <a:rPr lang="tr-TR" dirty="0" smtClean="0">
                <a:latin typeface="Cambria"/>
                <a:cs typeface="Cambria"/>
              </a:rPr>
              <a:t>Antropoloji</a:t>
            </a:r>
            <a:endParaRPr lang="tr-TR" dirty="0">
              <a:latin typeface="Cambria"/>
              <a:cs typeface="Cambria"/>
            </a:endParaRPr>
          </a:p>
          <a:p>
            <a:pPr lvl="0"/>
            <a:r>
              <a:rPr lang="tr-TR" dirty="0" smtClean="0">
                <a:latin typeface="Cambria"/>
                <a:cs typeface="Cambria"/>
              </a:rPr>
              <a:t>Uygulamalı </a:t>
            </a:r>
            <a:r>
              <a:rPr lang="tr-TR" dirty="0">
                <a:latin typeface="Cambria"/>
                <a:cs typeface="Cambria"/>
              </a:rPr>
              <a:t>antropolojinin hedefi; </a:t>
            </a:r>
          </a:p>
          <a:p>
            <a:endParaRPr lang="en-US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851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829"/>
            <a:ext cx="8229600" cy="6386636"/>
          </a:xfrm>
        </p:spPr>
        <p:txBody>
          <a:bodyPr>
            <a:normAutofit/>
          </a:bodyPr>
          <a:lstStyle/>
          <a:p>
            <a:r>
              <a:rPr lang="tr-TR" dirty="0">
                <a:latin typeface="Cambria"/>
                <a:cs typeface="Cambria"/>
              </a:rPr>
              <a:t>Günümüz Uygulamalı Antropolojisi </a:t>
            </a:r>
          </a:p>
          <a:p>
            <a:r>
              <a:rPr lang="tr-TR" dirty="0" smtClean="0">
                <a:latin typeface="Cambria"/>
                <a:cs typeface="Cambria"/>
              </a:rPr>
              <a:t>Kalkınma Antropolojisi</a:t>
            </a:r>
            <a:r>
              <a:rPr lang="tr-TR" dirty="0">
                <a:latin typeface="Cambria"/>
                <a:cs typeface="Cambria"/>
              </a:rPr>
              <a:t>: </a:t>
            </a:r>
            <a:r>
              <a:rPr lang="tr-TR" dirty="0" smtClean="0">
                <a:latin typeface="Cambria"/>
                <a:cs typeface="Cambria"/>
              </a:rPr>
              <a:t>Ekonomik </a:t>
            </a:r>
            <a:r>
              <a:rPr lang="tr-TR" dirty="0">
                <a:latin typeface="Cambria"/>
                <a:cs typeface="Cambria"/>
              </a:rPr>
              <a:t>kalkınmanın sosyokültürel </a:t>
            </a:r>
            <a:r>
              <a:rPr lang="tr-TR" dirty="0" smtClean="0">
                <a:latin typeface="Cambria"/>
                <a:cs typeface="Cambria"/>
              </a:rPr>
              <a:t>boyutu</a:t>
            </a:r>
          </a:p>
          <a:p>
            <a:pPr marL="0" indent="0">
              <a:buNone/>
            </a:pPr>
            <a:r>
              <a:rPr lang="tr-TR" dirty="0">
                <a:latin typeface="Cambria"/>
                <a:cs typeface="Cambria"/>
              </a:rPr>
              <a:t>	</a:t>
            </a:r>
            <a:r>
              <a:rPr lang="tr-TR" dirty="0" smtClean="0">
                <a:latin typeface="Cambria"/>
                <a:cs typeface="Cambria"/>
              </a:rPr>
              <a:t>	Kent </a:t>
            </a:r>
            <a:r>
              <a:rPr lang="tr-TR" dirty="0">
                <a:latin typeface="Cambria"/>
                <a:cs typeface="Cambria"/>
              </a:rPr>
              <a:t>antropolojisi: </a:t>
            </a:r>
            <a:r>
              <a:rPr lang="tr-TR" dirty="0" smtClean="0">
                <a:latin typeface="Cambria"/>
                <a:cs typeface="Cambria"/>
              </a:rPr>
              <a:t>Kentleşme </a:t>
            </a:r>
            <a:r>
              <a:rPr lang="tr-TR" dirty="0">
                <a:latin typeface="Cambria"/>
                <a:cs typeface="Cambria"/>
              </a:rPr>
              <a:t>ve şehir </a:t>
            </a:r>
            <a:r>
              <a:rPr lang="tr-TR" dirty="0" smtClean="0">
                <a:latin typeface="Cambria"/>
                <a:cs typeface="Cambria"/>
              </a:rPr>
              <a:t>			yaşamının 	</a:t>
            </a:r>
            <a:r>
              <a:rPr lang="tr-TR" dirty="0" err="1" smtClean="0">
                <a:latin typeface="Cambria"/>
                <a:cs typeface="Cambria"/>
              </a:rPr>
              <a:t>etnografik</a:t>
            </a: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dirty="0">
                <a:latin typeface="Cambria"/>
                <a:cs typeface="Cambria"/>
              </a:rPr>
              <a:t>ve </a:t>
            </a:r>
            <a:r>
              <a:rPr lang="tr-TR" dirty="0" smtClean="0">
                <a:latin typeface="Cambria"/>
                <a:cs typeface="Cambria"/>
              </a:rPr>
              <a:t>kültür-aşırı 			incelenmesidir</a:t>
            </a:r>
            <a:r>
              <a:rPr lang="tr-TR" dirty="0">
                <a:latin typeface="Cambria"/>
                <a:cs typeface="Cambria"/>
              </a:rPr>
              <a:t>. </a:t>
            </a:r>
            <a:endParaRPr lang="tr-TR" dirty="0" smtClean="0">
              <a:latin typeface="Cambria"/>
              <a:cs typeface="Cambria"/>
            </a:endParaRPr>
          </a:p>
          <a:p>
            <a:r>
              <a:rPr lang="tr-TR" dirty="0" smtClean="0">
                <a:latin typeface="Cambria"/>
                <a:cs typeface="Cambria"/>
              </a:rPr>
              <a:t>Kültürel Kaynak Yönetimi: Bir </a:t>
            </a:r>
            <a:r>
              <a:rPr lang="tr-TR" dirty="0">
                <a:latin typeface="Cambria"/>
                <a:cs typeface="Cambria"/>
              </a:rPr>
              <a:t>bölgenin kalkınma </a:t>
            </a:r>
            <a:r>
              <a:rPr lang="tr-TR" dirty="0" smtClean="0">
                <a:latin typeface="Cambria"/>
                <a:cs typeface="Cambria"/>
              </a:rPr>
              <a:t>ile etkileşim noktaları.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421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5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Antropolojinin</a:t>
            </a:r>
            <a:r>
              <a:rPr lang="en-US" b="1" dirty="0" smtClean="0"/>
              <a:t> </a:t>
            </a:r>
            <a:r>
              <a:rPr lang="en-US" b="1" dirty="0" err="1" smtClean="0"/>
              <a:t>Tanımı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Kapsamı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38" y="1900100"/>
            <a:ext cx="8621211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ambria"/>
                <a:cs typeface="Cambria"/>
              </a:rPr>
              <a:t>İnsan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türünün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yakın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atalarının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incelenmesi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bilimidir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Holistiktir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dirty="0" err="1">
                <a:latin typeface="Cambria"/>
                <a:cs typeface="Cambria"/>
              </a:rPr>
              <a:t>B</a:t>
            </a:r>
            <a:r>
              <a:rPr lang="en-US" dirty="0" err="1" smtClean="0">
                <a:latin typeface="Cambria"/>
                <a:cs typeface="Cambria"/>
              </a:rPr>
              <a:t>ütüncüldür</a:t>
            </a:r>
            <a:r>
              <a:rPr lang="en-US" dirty="0" smtClean="0">
                <a:latin typeface="Cambria"/>
                <a:cs typeface="Cambria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	</a:t>
            </a:r>
            <a:r>
              <a:rPr lang="en-US" dirty="0" smtClean="0">
                <a:latin typeface="Cambria"/>
                <a:cs typeface="Cambria"/>
              </a:rPr>
              <a:t>			</a:t>
            </a:r>
            <a:r>
              <a:rPr lang="en-US" dirty="0" err="1" smtClean="0">
                <a:latin typeface="Cambria"/>
                <a:cs typeface="Cambria"/>
              </a:rPr>
              <a:t>Bilim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olarak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miladı</a:t>
            </a:r>
            <a:r>
              <a:rPr lang="en-US" dirty="0" smtClean="0">
                <a:latin typeface="Cambria"/>
                <a:cs typeface="Cambria"/>
              </a:rPr>
              <a:t> 19. </a:t>
            </a:r>
            <a:r>
              <a:rPr lang="en-US" dirty="0" err="1" smtClean="0">
                <a:latin typeface="Cambria"/>
                <a:cs typeface="Cambria"/>
              </a:rPr>
              <a:t>yy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başlarıdır</a:t>
            </a:r>
            <a:r>
              <a:rPr lang="en-US" dirty="0" smtClean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	 </a:t>
            </a:r>
            <a:r>
              <a:rPr lang="en-US" dirty="0" smtClean="0">
                <a:latin typeface="Cambria"/>
                <a:cs typeface="Cambria"/>
              </a:rPr>
              <a:t>             </a:t>
            </a:r>
            <a:r>
              <a:rPr lang="en-US" dirty="0" err="1" smtClean="0">
                <a:latin typeface="Comic Sans MS"/>
                <a:cs typeface="Comic Sans MS"/>
              </a:rPr>
              <a:t>Neyi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merak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etmiş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olabilirler</a:t>
            </a:r>
            <a:r>
              <a:rPr lang="en-US" dirty="0" smtClean="0">
                <a:latin typeface="Comic Sans MS"/>
                <a:cs typeface="Comic Sans MS"/>
              </a:rPr>
              <a:t>?</a:t>
            </a:r>
          </a:p>
          <a:p>
            <a:endParaRPr lang="en-US" dirty="0">
              <a:latin typeface="Cambria"/>
              <a:cs typeface="Cambria"/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914400" y="3422630"/>
            <a:ext cx="914400" cy="346347"/>
          </a:xfrm>
          <a:prstGeom prst="bentConnector3">
            <a:avLst>
              <a:gd name="adj1" fmla="val 4821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6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Antropolojinin</a:t>
            </a:r>
            <a:r>
              <a:rPr lang="en-US" b="1" dirty="0" smtClean="0">
                <a:solidFill>
                  <a:srgbClr val="FF0000"/>
                </a:solidFill>
              </a:rPr>
              <a:t> Alt </a:t>
            </a:r>
            <a:r>
              <a:rPr lang="en-US" b="1" dirty="0" err="1" smtClean="0">
                <a:solidFill>
                  <a:srgbClr val="FF0000"/>
                </a:solidFill>
              </a:rPr>
              <a:t>Disiplinleri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ambria"/>
                <a:cs typeface="Cambria"/>
              </a:rPr>
              <a:t>Kültürel</a:t>
            </a:r>
            <a:r>
              <a:rPr lang="en-US" sz="32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ambria"/>
                <a:cs typeface="Cambria"/>
              </a:rPr>
              <a:t>Antropoloji</a:t>
            </a:r>
            <a:endParaRPr lang="en-US" sz="32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İnsan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toplumu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kültürünün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karşılaştırılmalı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kültür-aşırı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incelenmesi</a:t>
            </a:r>
            <a:r>
              <a:rPr lang="en-US" dirty="0" smtClean="0">
                <a:latin typeface="Cambria"/>
                <a:cs typeface="Cambria"/>
              </a:rPr>
              <a:t>. </a:t>
            </a:r>
          </a:p>
          <a:p>
            <a:r>
              <a:rPr lang="en-US" dirty="0" err="1" smtClean="0">
                <a:latin typeface="Cambria"/>
                <a:cs typeface="Cambria"/>
              </a:rPr>
              <a:t>İki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faaliyet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türü</a:t>
            </a:r>
            <a:r>
              <a:rPr lang="en-US" dirty="0" smtClean="0">
                <a:latin typeface="Cambria"/>
                <a:cs typeface="Cambria"/>
              </a:rPr>
              <a:t>: </a:t>
            </a:r>
            <a:r>
              <a:rPr lang="en-US" dirty="0" err="1" smtClean="0">
                <a:latin typeface="Cambria"/>
                <a:cs typeface="Cambria"/>
              </a:rPr>
              <a:t>Etnografi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Etnoloji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b="1" dirty="0" err="1" smtClean="0">
                <a:latin typeface="Cambria"/>
                <a:cs typeface="Cambria"/>
              </a:rPr>
              <a:t>Etnografi</a:t>
            </a:r>
            <a:r>
              <a:rPr lang="en-US" dirty="0" smtClean="0">
                <a:latin typeface="Cambria"/>
                <a:cs typeface="Cambria"/>
              </a:rPr>
              <a:t>: </a:t>
            </a:r>
            <a:r>
              <a:rPr lang="en-US" dirty="0" err="1" smtClean="0">
                <a:latin typeface="Cambria"/>
                <a:cs typeface="Cambria"/>
              </a:rPr>
              <a:t>Belirli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bir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kültürel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ortamda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yürütülen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saha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çalışmasıdır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Tanımlayıcıdır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Belirli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bir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topluma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özeldir</a:t>
            </a:r>
            <a:r>
              <a:rPr lang="en-US" dirty="0" smtClean="0">
                <a:latin typeface="Cambria"/>
                <a:cs typeface="Cambria"/>
              </a:rPr>
              <a:t>.</a:t>
            </a:r>
          </a:p>
          <a:p>
            <a:r>
              <a:rPr lang="en-US" b="1" dirty="0" err="1" smtClean="0">
                <a:latin typeface="Cambria"/>
                <a:cs typeface="Cambria"/>
              </a:rPr>
              <a:t>Etnoloji</a:t>
            </a:r>
            <a:r>
              <a:rPr lang="en-US" dirty="0" smtClean="0">
                <a:latin typeface="Cambria"/>
                <a:cs typeface="Cambria"/>
              </a:rPr>
              <a:t>: </a:t>
            </a:r>
            <a:r>
              <a:rPr lang="en-US" dirty="0" err="1" smtClean="0">
                <a:latin typeface="Cambria"/>
                <a:cs typeface="Cambria"/>
              </a:rPr>
              <a:t>Sosyokültürel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benzerlik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farklılıkların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incelenmesidir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Araştırmacıların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elde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ettikleri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veriler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üzerinden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dirty="0" err="1" smtClean="0">
                <a:latin typeface="Cambria"/>
                <a:cs typeface="Cambria"/>
              </a:rPr>
              <a:t>özelden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genele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sentez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yapma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işidir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Karşılaştırmalı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kültüraşırıdır</a:t>
            </a:r>
            <a:r>
              <a:rPr lang="en-US" dirty="0" smtClean="0">
                <a:latin typeface="Cambria"/>
                <a:cs typeface="Cambria"/>
              </a:rPr>
              <a:t>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238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67" y="724756"/>
            <a:ext cx="8787990" cy="6362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0000"/>
                </a:solidFill>
                <a:latin typeface="Cambria"/>
                <a:cs typeface="Cambria"/>
              </a:rPr>
              <a:t>Arkeolojik</a:t>
            </a:r>
            <a:r>
              <a:rPr lang="en-US" sz="40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ambria"/>
                <a:cs typeface="Cambria"/>
              </a:rPr>
              <a:t>Antropoloji</a:t>
            </a:r>
            <a:endParaRPr lang="en-US" sz="40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32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r>
              <a:rPr lang="en-US" sz="3400" dirty="0" err="1" smtClean="0">
                <a:latin typeface="Cambria"/>
                <a:cs typeface="Cambria"/>
              </a:rPr>
              <a:t>Fiziksel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kalıntılar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üzerinden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insan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davranışlarının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incelenmesidir</a:t>
            </a:r>
            <a:r>
              <a:rPr lang="en-US" sz="3400" dirty="0" smtClean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sz="3400" dirty="0" smtClean="0">
              <a:latin typeface="Cambria"/>
              <a:cs typeface="Cambria"/>
            </a:endParaRPr>
          </a:p>
          <a:p>
            <a:r>
              <a:rPr lang="en-US" sz="3400" dirty="0" err="1" smtClean="0">
                <a:latin typeface="Cambria"/>
                <a:cs typeface="Cambria"/>
              </a:rPr>
              <a:t>Çöpoloji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değil</a:t>
            </a:r>
            <a:r>
              <a:rPr lang="en-US" sz="3400" dirty="0" smtClean="0">
                <a:latin typeface="Cambria"/>
                <a:cs typeface="Cambria"/>
              </a:rPr>
              <a:t>, </a:t>
            </a:r>
            <a:r>
              <a:rPr lang="en-US" sz="3400" dirty="0" err="1" smtClean="0">
                <a:latin typeface="Cambria"/>
                <a:cs typeface="Cambria"/>
              </a:rPr>
              <a:t>Arkeoloji</a:t>
            </a:r>
            <a:r>
              <a:rPr lang="en-US" sz="3400" dirty="0" smtClean="0">
                <a:latin typeface="Cambria"/>
                <a:cs typeface="Cambria"/>
              </a:rPr>
              <a:t> !!! </a:t>
            </a:r>
            <a:endParaRPr lang="en-US" sz="3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400" dirty="0">
                <a:latin typeface="Cambria"/>
                <a:cs typeface="Cambria"/>
              </a:rPr>
              <a:t>	</a:t>
            </a:r>
            <a:r>
              <a:rPr lang="en-US" sz="3400" dirty="0" err="1" smtClean="0">
                <a:latin typeface="Cambria"/>
                <a:cs typeface="Cambria"/>
              </a:rPr>
              <a:t>Buluntular</a:t>
            </a:r>
            <a:r>
              <a:rPr lang="en-US" sz="3400" dirty="0" smtClean="0">
                <a:latin typeface="Cambria"/>
                <a:cs typeface="Cambria"/>
              </a:rPr>
              <a:t>, o </a:t>
            </a:r>
            <a:r>
              <a:rPr lang="en-US" sz="3400" dirty="0" err="1" smtClean="0">
                <a:latin typeface="Cambria"/>
                <a:cs typeface="Cambria"/>
              </a:rPr>
              <a:t>toplumu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anlamamıza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yarayan</a:t>
            </a:r>
            <a:r>
              <a:rPr lang="en-US" sz="3400" dirty="0" smtClean="0">
                <a:latin typeface="Cambria"/>
                <a:cs typeface="Cambria"/>
              </a:rPr>
              <a:t> </a:t>
            </a:r>
            <a:r>
              <a:rPr lang="en-US" sz="3400" dirty="0" err="1" smtClean="0">
                <a:latin typeface="Cambria"/>
                <a:cs typeface="Cambria"/>
              </a:rPr>
              <a:t>işaretlerdir</a:t>
            </a:r>
            <a:r>
              <a:rPr lang="en-US" sz="3400" dirty="0" smtClean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i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i="1" dirty="0" err="1" smtClean="0">
                <a:latin typeface="Cambria"/>
                <a:cs typeface="Cambria"/>
              </a:rPr>
              <a:t>Arkeolojinin</a:t>
            </a:r>
            <a:r>
              <a:rPr lang="en-US" i="1" dirty="0" smtClean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klasik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teorisi</a:t>
            </a:r>
            <a:r>
              <a:rPr lang="en-US" i="1" dirty="0">
                <a:latin typeface="Cambria"/>
                <a:cs typeface="Cambria"/>
              </a:rPr>
              <a:t>, </a:t>
            </a:r>
            <a:r>
              <a:rPr lang="en-US" i="1" dirty="0" err="1">
                <a:latin typeface="Cambria"/>
                <a:cs typeface="Cambria"/>
              </a:rPr>
              <a:t>dinin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ortaya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çıkışının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tarımsal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hayata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geçişten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sonra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olduğunu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ifade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ederken</a:t>
            </a:r>
            <a:r>
              <a:rPr lang="en-US" i="1" dirty="0">
                <a:latin typeface="Cambria"/>
                <a:cs typeface="Cambria"/>
              </a:rPr>
              <a:t>, </a:t>
            </a:r>
            <a:r>
              <a:rPr lang="en-US" i="1" dirty="0" err="1">
                <a:latin typeface="Cambria"/>
                <a:cs typeface="Cambria"/>
              </a:rPr>
              <a:t>m.ö</a:t>
            </a:r>
            <a:r>
              <a:rPr lang="en-US" i="1" dirty="0">
                <a:latin typeface="Cambria"/>
                <a:cs typeface="Cambria"/>
              </a:rPr>
              <a:t> 12.000 </a:t>
            </a:r>
            <a:r>
              <a:rPr lang="en-US" i="1" dirty="0" err="1">
                <a:latin typeface="Cambria"/>
                <a:cs typeface="Cambria"/>
              </a:rPr>
              <a:t>ve</a:t>
            </a:r>
            <a:r>
              <a:rPr lang="en-US" i="1" dirty="0">
                <a:latin typeface="Cambria"/>
                <a:cs typeface="Cambria"/>
              </a:rPr>
              <a:t> m.ö.9.000 </a:t>
            </a:r>
            <a:r>
              <a:rPr lang="en-US" i="1" dirty="0" err="1">
                <a:latin typeface="Cambria"/>
                <a:cs typeface="Cambria"/>
              </a:rPr>
              <a:t>yılları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arasında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insanlarda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dinsel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inancının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olmadığını</a:t>
            </a:r>
            <a:r>
              <a:rPr lang="en-US" i="1" dirty="0">
                <a:latin typeface="Cambria"/>
                <a:cs typeface="Cambria"/>
              </a:rPr>
              <a:t> da </a:t>
            </a:r>
            <a:r>
              <a:rPr lang="en-US" i="1" dirty="0" err="1" smtClean="0">
                <a:latin typeface="Cambria"/>
                <a:cs typeface="Cambria"/>
              </a:rPr>
              <a:t>savunuyordu</a:t>
            </a:r>
            <a:r>
              <a:rPr lang="en-US" i="1" dirty="0" smtClean="0">
                <a:latin typeface="Cambria"/>
                <a:cs typeface="Cambria"/>
              </a:rPr>
              <a:t>. </a:t>
            </a:r>
            <a:r>
              <a:rPr lang="en-US" i="1" dirty="0" err="1" smtClean="0">
                <a:latin typeface="Cambria"/>
                <a:cs typeface="Cambria"/>
              </a:rPr>
              <a:t>Göbeklitepe</a:t>
            </a:r>
            <a:r>
              <a:rPr lang="en-US" i="1" dirty="0" smtClean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ile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birlikte</a:t>
            </a:r>
            <a:r>
              <a:rPr lang="en-US" i="1" dirty="0">
                <a:latin typeface="Cambria"/>
                <a:cs typeface="Cambria"/>
              </a:rPr>
              <a:t>, </a:t>
            </a:r>
            <a:r>
              <a:rPr lang="en-US" i="1" dirty="0" err="1">
                <a:latin typeface="Cambria"/>
                <a:cs typeface="Cambria"/>
              </a:rPr>
              <a:t>dinlerin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ortaya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çıkış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tarihi</a:t>
            </a:r>
            <a:r>
              <a:rPr lang="en-US" i="1" dirty="0">
                <a:latin typeface="Cambria"/>
                <a:cs typeface="Cambria"/>
              </a:rPr>
              <a:t>, </a:t>
            </a:r>
            <a:r>
              <a:rPr lang="en-US" i="1" dirty="0" err="1">
                <a:latin typeface="Cambria"/>
                <a:cs typeface="Cambria"/>
              </a:rPr>
              <a:t>bizzat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bilim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kanalıyla</a:t>
            </a:r>
            <a:r>
              <a:rPr lang="en-US" i="1" dirty="0">
                <a:latin typeface="Cambria"/>
                <a:cs typeface="Cambria"/>
              </a:rPr>
              <a:t> m.ö.11.500’e </a:t>
            </a:r>
            <a:r>
              <a:rPr lang="en-US" i="1" dirty="0" err="1">
                <a:latin typeface="Cambria"/>
                <a:cs typeface="Cambria"/>
              </a:rPr>
              <a:t>kadar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çekilmiştir</a:t>
            </a:r>
            <a:r>
              <a:rPr lang="en-US" i="1" dirty="0"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51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Antropolojinin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Merkezi</a:t>
            </a:r>
            <a:r>
              <a:rPr lang="en-US" b="1" dirty="0" smtClean="0">
                <a:solidFill>
                  <a:srgbClr val="FF0000"/>
                </a:solidFill>
              </a:rPr>
              <a:t>: KÜLTÜR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9350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Cambria"/>
                <a:cs typeface="Cambria"/>
              </a:rPr>
              <a:t>Kültür Nedir? </a:t>
            </a:r>
            <a:endParaRPr lang="tr-TR" sz="32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sz="2200" dirty="0" smtClean="0">
                <a:latin typeface="Cambria"/>
                <a:cs typeface="Cambria"/>
              </a:rPr>
              <a:t>Bilgilerin</a:t>
            </a:r>
            <a:r>
              <a:rPr lang="tr-TR" sz="2200" dirty="0">
                <a:latin typeface="Cambria"/>
                <a:cs typeface="Cambria"/>
              </a:rPr>
              <a:t>, inançların, sanatların değerlerin, kuralların, örf ve adetlerin, </a:t>
            </a:r>
            <a:r>
              <a:rPr lang="tr-TR" sz="2200" u="sng" dirty="0">
                <a:latin typeface="Cambria"/>
                <a:cs typeface="Cambria"/>
              </a:rPr>
              <a:t>toplumun üyesi olan insan tarafından sonradan kazanılmış bütün kapasite ve alışkanlıkların </a:t>
            </a:r>
            <a:r>
              <a:rPr lang="tr-TR" sz="2200" u="sng" dirty="0" smtClean="0">
                <a:latin typeface="Cambria"/>
                <a:cs typeface="Cambria"/>
              </a:rPr>
              <a:t>tümü (E. </a:t>
            </a:r>
            <a:r>
              <a:rPr lang="tr-TR" sz="2200" u="sng" dirty="0" err="1" smtClean="0">
                <a:latin typeface="Cambria"/>
                <a:cs typeface="Cambria"/>
              </a:rPr>
              <a:t>Tylor</a:t>
            </a:r>
            <a:r>
              <a:rPr lang="tr-TR" sz="2200" u="sng" dirty="0" smtClean="0">
                <a:latin typeface="Cambria"/>
                <a:cs typeface="Cambria"/>
              </a:rPr>
              <a:t>)</a:t>
            </a:r>
          </a:p>
          <a:p>
            <a:r>
              <a:rPr lang="tr-TR" sz="3200" b="1" dirty="0" smtClean="0">
                <a:solidFill>
                  <a:srgbClr val="FF0000"/>
                </a:solidFill>
                <a:latin typeface="Cambria"/>
                <a:cs typeface="Cambria"/>
              </a:rPr>
              <a:t>Kültürün Bileşenleri</a:t>
            </a:r>
          </a:p>
          <a:p>
            <a:pPr marL="0" indent="0">
              <a:buNone/>
            </a:pPr>
            <a:r>
              <a:rPr lang="tr-TR" sz="2200" b="1" dirty="0">
                <a:solidFill>
                  <a:srgbClr val="FF0000"/>
                </a:solidFill>
                <a:latin typeface="Cambria"/>
                <a:cs typeface="Cambria"/>
              </a:rPr>
              <a:t>Semboller:</a:t>
            </a:r>
            <a:r>
              <a:rPr lang="tr-TR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200" dirty="0">
                <a:latin typeface="Cambria"/>
                <a:cs typeface="Cambria"/>
              </a:rPr>
              <a:t>Sembol, bir kültürü paylaşan insanlar tarafından bilinen ve özel anlamı olan her şeydir. </a:t>
            </a:r>
            <a:endParaRPr lang="tr-TR" sz="22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sz="2200" b="1" dirty="0">
                <a:solidFill>
                  <a:srgbClr val="FF0000"/>
                </a:solidFill>
                <a:latin typeface="Cambria"/>
                <a:cs typeface="Cambria"/>
              </a:rPr>
              <a:t>Dil:</a:t>
            </a:r>
            <a:r>
              <a:rPr lang="tr-TR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200" dirty="0">
                <a:latin typeface="Cambria"/>
                <a:cs typeface="Cambria"/>
              </a:rPr>
              <a:t>Sadece iletişim aracı olarak düşünülmemelidir; aynı zamanda kültür aktarımının bir aracıdır. </a:t>
            </a:r>
            <a:endParaRPr lang="tr-TR" sz="22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sz="2200" b="1" dirty="0">
                <a:solidFill>
                  <a:srgbClr val="FF0000"/>
                </a:solidFill>
                <a:latin typeface="Cambria"/>
                <a:cs typeface="Cambria"/>
              </a:rPr>
              <a:t>Değerler:</a:t>
            </a:r>
            <a:r>
              <a:rPr lang="tr-TR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200" dirty="0">
                <a:latin typeface="Cambria"/>
                <a:cs typeface="Cambria"/>
              </a:rPr>
              <a:t>İnsanların toplumun üyesi olmalarından kaynaklanan ve paylaştıkları ortak amaç ve ilkelerdir. </a:t>
            </a:r>
            <a:endParaRPr lang="tr-TR" sz="22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sz="2200" b="1" dirty="0">
                <a:solidFill>
                  <a:srgbClr val="FF0000"/>
                </a:solidFill>
                <a:latin typeface="Cambria"/>
                <a:cs typeface="Cambria"/>
              </a:rPr>
              <a:t>Normlar:</a:t>
            </a:r>
            <a:r>
              <a:rPr lang="tr-TR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200" dirty="0">
                <a:latin typeface="Cambria"/>
                <a:cs typeface="Cambria"/>
              </a:rPr>
              <a:t>Bir toplumun üyelerinin davranışlarını yönlendiren kural ve beklentilerdir. </a:t>
            </a:r>
            <a:endParaRPr lang="en-US" sz="22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5064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39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2445"/>
            <a:ext cx="7956956" cy="6325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rgbClr val="FF0000"/>
                </a:solidFill>
                <a:latin typeface="Cambria"/>
                <a:cs typeface="Cambria"/>
              </a:rPr>
              <a:t>Kültürel Çeşitlilik</a:t>
            </a:r>
            <a:r>
              <a:rPr lang="tr-TR" sz="3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endParaRPr lang="tr-TR" sz="3200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tr-TR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b="1" dirty="0" smtClean="0">
                <a:latin typeface="Cambria"/>
                <a:cs typeface="Cambria"/>
              </a:rPr>
              <a:t>Kültürel </a:t>
            </a:r>
            <a:r>
              <a:rPr lang="tr-TR" b="1" dirty="0">
                <a:latin typeface="Cambria"/>
                <a:cs typeface="Cambria"/>
              </a:rPr>
              <a:t>Değişme:</a:t>
            </a:r>
            <a:r>
              <a:rPr lang="tr-TR" dirty="0">
                <a:latin typeface="Cambria"/>
                <a:cs typeface="Cambria"/>
              </a:rPr>
              <a:t> </a:t>
            </a:r>
            <a:r>
              <a:rPr lang="tr-TR" dirty="0" smtClean="0">
                <a:latin typeface="Cambria"/>
                <a:cs typeface="Cambria"/>
              </a:rPr>
              <a:t>Kültürler sürekli bir değişim içinde olurlar: </a:t>
            </a:r>
            <a:r>
              <a:rPr lang="tr-TR" i="1" dirty="0" smtClean="0">
                <a:latin typeface="Cambria"/>
                <a:cs typeface="Cambria"/>
              </a:rPr>
              <a:t>Serbest ve Zorunlu Kültür Değişmeleri</a:t>
            </a:r>
          </a:p>
          <a:p>
            <a:pPr marL="0" indent="0">
              <a:buNone/>
            </a:pPr>
            <a:endParaRPr lang="tr-TR" i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b="1" dirty="0">
                <a:latin typeface="Cambria"/>
                <a:cs typeface="Cambria"/>
              </a:rPr>
              <a:t>Kültürel Gecikme:</a:t>
            </a:r>
            <a:r>
              <a:rPr lang="tr-TR" dirty="0">
                <a:latin typeface="Cambria"/>
                <a:cs typeface="Cambria"/>
              </a:rPr>
              <a:t> </a:t>
            </a:r>
            <a:r>
              <a:rPr lang="tr-TR" dirty="0" smtClean="0">
                <a:latin typeface="Cambria"/>
                <a:cs typeface="Cambria"/>
              </a:rPr>
              <a:t>Kültürün </a:t>
            </a:r>
            <a:r>
              <a:rPr lang="tr-TR" dirty="0">
                <a:latin typeface="Cambria"/>
                <a:cs typeface="Cambria"/>
              </a:rPr>
              <a:t>çeşitli parçaları aynı hızda değişmeyebilir. Özellikle maddi </a:t>
            </a:r>
            <a:r>
              <a:rPr lang="tr-TR" dirty="0" smtClean="0">
                <a:latin typeface="Cambria"/>
                <a:cs typeface="Cambria"/>
              </a:rPr>
              <a:t>ve </a:t>
            </a:r>
            <a:r>
              <a:rPr lang="tr-TR" dirty="0">
                <a:latin typeface="Cambria"/>
                <a:cs typeface="Cambria"/>
              </a:rPr>
              <a:t>maddi olmayan </a:t>
            </a:r>
            <a:r>
              <a:rPr lang="tr-TR" dirty="0" smtClean="0">
                <a:latin typeface="Cambria"/>
                <a:cs typeface="Cambria"/>
              </a:rPr>
              <a:t>kültür </a:t>
            </a:r>
            <a:r>
              <a:rPr lang="tr-TR" dirty="0">
                <a:latin typeface="Cambria"/>
                <a:cs typeface="Cambria"/>
              </a:rPr>
              <a:t>öğeleri aynı hızda olmadığında bu durum gerçekleşir. </a:t>
            </a: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4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37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06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Alt-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kültür: </a:t>
            </a:r>
            <a:r>
              <a:rPr lang="tr-TR" dirty="0" smtClean="0">
                <a:latin typeface="Cambria"/>
                <a:cs typeface="Cambria"/>
              </a:rPr>
              <a:t>Bütünden </a:t>
            </a:r>
            <a:r>
              <a:rPr lang="tr-TR" dirty="0">
                <a:latin typeface="Cambria"/>
                <a:cs typeface="Cambria"/>
              </a:rPr>
              <a:t>farklı kültür kalıplarıdır. </a:t>
            </a:r>
            <a:r>
              <a:rPr lang="tr-TR" dirty="0" smtClean="0">
                <a:latin typeface="Cambria"/>
                <a:cs typeface="Cambria"/>
              </a:rPr>
              <a:t>Egemen </a:t>
            </a:r>
            <a:r>
              <a:rPr lang="tr-TR" dirty="0">
                <a:latin typeface="Cambria"/>
                <a:cs typeface="Cambria"/>
              </a:rPr>
              <a:t>kültüre tehdit oluşturmaz. </a:t>
            </a: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Karşıt </a:t>
            </a:r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Kültür:</a:t>
            </a:r>
            <a:r>
              <a:rPr lang="tr-TR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dirty="0">
                <a:latin typeface="Cambria"/>
                <a:cs typeface="Cambria"/>
              </a:rPr>
              <a:t>B</a:t>
            </a:r>
            <a:r>
              <a:rPr lang="tr-TR" dirty="0" smtClean="0">
                <a:latin typeface="Cambria"/>
                <a:cs typeface="Cambria"/>
              </a:rPr>
              <a:t>ir </a:t>
            </a:r>
            <a:r>
              <a:rPr lang="tr-TR" dirty="0">
                <a:latin typeface="Cambria"/>
                <a:cs typeface="Cambria"/>
              </a:rPr>
              <a:t>reddiye </a:t>
            </a:r>
            <a:r>
              <a:rPr lang="tr-TR" dirty="0" smtClean="0">
                <a:latin typeface="Cambria"/>
                <a:cs typeface="Cambria"/>
              </a:rPr>
              <a:t>vardır. Alternatif </a:t>
            </a:r>
            <a:r>
              <a:rPr lang="tr-TR" dirty="0">
                <a:latin typeface="Cambria"/>
                <a:cs typeface="Cambria"/>
              </a:rPr>
              <a:t>bir kültürel sistem iddiasındadırlar ve </a:t>
            </a:r>
            <a:r>
              <a:rPr lang="tr-TR" dirty="0" smtClean="0">
                <a:latin typeface="Cambria"/>
                <a:cs typeface="Cambria"/>
              </a:rPr>
              <a:t>genel </a:t>
            </a:r>
            <a:r>
              <a:rPr lang="tr-TR" dirty="0">
                <a:latin typeface="Cambria"/>
                <a:cs typeface="Cambria"/>
              </a:rPr>
              <a:t>kabul gören birçok şeye </a:t>
            </a:r>
            <a:r>
              <a:rPr lang="tr-TR" dirty="0" smtClean="0">
                <a:latin typeface="Cambria"/>
                <a:cs typeface="Cambria"/>
              </a:rPr>
              <a:t>karşıdırlar.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9864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46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Kültürel Bencillik (</a:t>
            </a:r>
            <a:r>
              <a:rPr lang="tr-TR" b="1" dirty="0" err="1">
                <a:solidFill>
                  <a:srgbClr val="FF0000"/>
                </a:solidFill>
                <a:latin typeface="Cambria"/>
                <a:cs typeface="Cambria"/>
              </a:rPr>
              <a:t>Etnosantrisizm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): </a:t>
            </a:r>
            <a:r>
              <a:rPr lang="tr-TR" dirty="0" err="1" smtClean="0">
                <a:latin typeface="Cambria"/>
                <a:cs typeface="Cambria"/>
              </a:rPr>
              <a:t>Etnosentrisizm</a:t>
            </a: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dirty="0">
                <a:latin typeface="Cambria"/>
                <a:cs typeface="Cambria"/>
              </a:rPr>
              <a:t>kişinin kendi kültürünü üstün görmesi, diğerlerini yapay saymasıdır. </a:t>
            </a: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Kültürel Görecelilik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: </a:t>
            </a:r>
            <a:r>
              <a:rPr lang="tr-TR" dirty="0" smtClean="0">
                <a:latin typeface="Cambria"/>
                <a:cs typeface="Cambria"/>
              </a:rPr>
              <a:t>Kültürel </a:t>
            </a:r>
            <a:r>
              <a:rPr lang="tr-TR" dirty="0">
                <a:latin typeface="Cambria"/>
                <a:cs typeface="Cambria"/>
              </a:rPr>
              <a:t>görecelilik ise tam tersidir. Bir kültürü kendi standartlarına göre değerlendirmektir. </a:t>
            </a:r>
          </a:p>
        </p:txBody>
      </p:sp>
    </p:spTree>
    <p:extLst>
      <p:ext uri="{BB962C8B-B14F-4D97-AF65-F5344CB8AC3E}">
        <p14:creationId xmlns:p14="http://schemas.microsoft.com/office/powerpoint/2010/main" val="312066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35592"/>
            <a:ext cx="7992235" cy="6439497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ambria"/>
                <a:cs typeface="Cambria"/>
              </a:rPr>
              <a:t>Kültürleme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: </a:t>
            </a:r>
            <a:r>
              <a:rPr lang="tr-TR" dirty="0">
                <a:latin typeface="Cambria"/>
                <a:cs typeface="Cambria"/>
              </a:rPr>
              <a:t>K</a:t>
            </a:r>
            <a:r>
              <a:rPr lang="tr-TR" dirty="0" smtClean="0">
                <a:latin typeface="Cambria"/>
                <a:cs typeface="Cambria"/>
              </a:rPr>
              <a:t>ültür aktarımı.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Kültürlenme: </a:t>
            </a:r>
            <a:r>
              <a:rPr lang="tr-TR" dirty="0" smtClean="0">
                <a:latin typeface="Cambria"/>
                <a:cs typeface="Cambria"/>
              </a:rPr>
              <a:t>Kültürün öğrenilip nesilden </a:t>
            </a:r>
            <a:r>
              <a:rPr lang="tr-TR" dirty="0" err="1" smtClean="0">
                <a:latin typeface="Cambria"/>
                <a:cs typeface="Cambria"/>
              </a:rPr>
              <a:t>nesile</a:t>
            </a:r>
            <a:r>
              <a:rPr lang="tr-TR" dirty="0" smtClean="0">
                <a:latin typeface="Cambria"/>
                <a:cs typeface="Cambria"/>
              </a:rPr>
              <a:t> aktarılmasını sağlayan süreç.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Kültürleşme (</a:t>
            </a:r>
            <a:r>
              <a:rPr lang="tr-TR" b="1" dirty="0" err="1">
                <a:solidFill>
                  <a:srgbClr val="FF0000"/>
                </a:solidFill>
                <a:latin typeface="Cambria"/>
                <a:cs typeface="Cambria"/>
              </a:rPr>
              <a:t>Akültürasyon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): </a:t>
            </a:r>
            <a:r>
              <a:rPr lang="tr-TR" dirty="0" smtClean="0">
                <a:latin typeface="Cambria"/>
                <a:cs typeface="Cambria"/>
              </a:rPr>
              <a:t>İki </a:t>
            </a:r>
            <a:r>
              <a:rPr lang="tr-TR" dirty="0">
                <a:latin typeface="Cambria"/>
                <a:cs typeface="Cambria"/>
              </a:rPr>
              <a:t>ya da daha çok kültür grubunun etkileşimi (kültür alışverişi) sonucunda kültürlerin belli oranda </a:t>
            </a:r>
            <a:r>
              <a:rPr lang="tr-TR" dirty="0" smtClean="0">
                <a:latin typeface="Cambria"/>
                <a:cs typeface="Cambria"/>
              </a:rPr>
              <a:t>değişmesidir.</a:t>
            </a:r>
          </a:p>
          <a:p>
            <a:pPr marL="0" indent="0">
              <a:buNone/>
            </a:pPr>
            <a:endParaRPr lang="tr-TR" dirty="0" smtClean="0">
              <a:latin typeface="Cambria"/>
              <a:cs typeface="Cambria"/>
            </a:endParaRPr>
          </a:p>
          <a:p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Asimilasyon (Benzeşme): </a:t>
            </a:r>
            <a:r>
              <a:rPr lang="tr-TR" dirty="0" smtClean="0">
                <a:latin typeface="Cambria"/>
                <a:cs typeface="Cambria"/>
              </a:rPr>
              <a:t>Kültürlerden </a:t>
            </a:r>
            <a:r>
              <a:rPr lang="tr-TR" dirty="0">
                <a:latin typeface="Cambria"/>
                <a:cs typeface="Cambria"/>
              </a:rPr>
              <a:t>sadece birinde değişiklik olması </a:t>
            </a:r>
            <a:r>
              <a:rPr lang="tr-TR" dirty="0" smtClean="0">
                <a:latin typeface="Cambria"/>
                <a:cs typeface="Cambria"/>
              </a:rPr>
              <a:t>demektir</a:t>
            </a:r>
            <a:r>
              <a:rPr lang="tr-TR" dirty="0">
                <a:latin typeface="Cambria"/>
                <a:cs typeface="Cambria"/>
              </a:rPr>
              <a:t>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2654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416</Words>
  <Application>Microsoft Macintosh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SOSYAL ANTROPOLOJİYE GİRİŞ</vt:lpstr>
      <vt:lpstr>Antropolojinin Tanımı  ve Kapsamı</vt:lpstr>
      <vt:lpstr>Antropolojinin Alt Disiplinleri</vt:lpstr>
      <vt:lpstr>PowerPoint Presentation</vt:lpstr>
      <vt:lpstr>Antropolojinin Merkezi: KÜLTÜR</vt:lpstr>
      <vt:lpstr>PowerPoint Presentation</vt:lpstr>
      <vt:lpstr>PowerPoint Presentation</vt:lpstr>
      <vt:lpstr>PowerPoint Presentation</vt:lpstr>
      <vt:lpstr>PowerPoint Presentation</vt:lpstr>
      <vt:lpstr>Uygulamalı Antropoloji</vt:lpstr>
      <vt:lpstr>PowerPoint Presentation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ANTROPOLOJİYE GİRİŞ</dc:title>
  <dc:creator>ahmet ahmet</dc:creator>
  <cp:lastModifiedBy>ahmet ahmet</cp:lastModifiedBy>
  <cp:revision>6</cp:revision>
  <dcterms:created xsi:type="dcterms:W3CDTF">2017-11-16T08:30:59Z</dcterms:created>
  <dcterms:modified xsi:type="dcterms:W3CDTF">2018-02-23T12:09:25Z</dcterms:modified>
</cp:coreProperties>
</file>