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7" r:id="rId2"/>
    <p:sldId id="258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9" r:id="rId11"/>
    <p:sldId id="271" r:id="rId12"/>
    <p:sldId id="272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2" d="100"/>
          <a:sy n="72" d="100"/>
        </p:scale>
        <p:origin x="-123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97805C-F13B-6D43-8C8B-A076173280F3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ABCD06-BE5E-3141-BF24-32DBD9D662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869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FDCC4-6591-A04B-9949-92B5BDC1078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0034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0A3AA-15A5-4645-9710-F6F628D5315D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6BBE5-A535-094B-9FE1-E94E9A2B8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144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0A3AA-15A5-4645-9710-F6F628D5315D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6BBE5-A535-094B-9FE1-E94E9A2B8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91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0A3AA-15A5-4645-9710-F6F628D5315D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6BBE5-A535-094B-9FE1-E94E9A2B8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785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0A3AA-15A5-4645-9710-F6F628D5315D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6BBE5-A535-094B-9FE1-E94E9A2B8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321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0A3AA-15A5-4645-9710-F6F628D5315D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6BBE5-A535-094B-9FE1-E94E9A2B8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121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0A3AA-15A5-4645-9710-F6F628D5315D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6BBE5-A535-094B-9FE1-E94E9A2B8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406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0A3AA-15A5-4645-9710-F6F628D5315D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6BBE5-A535-094B-9FE1-E94E9A2B8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015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0A3AA-15A5-4645-9710-F6F628D5315D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6BBE5-A535-094B-9FE1-E94E9A2B8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053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0A3AA-15A5-4645-9710-F6F628D5315D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6BBE5-A535-094B-9FE1-E94E9A2B8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568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0A3AA-15A5-4645-9710-F6F628D5315D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6BBE5-A535-094B-9FE1-E94E9A2B8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122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0A3AA-15A5-4645-9710-F6F628D5315D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6BBE5-A535-094B-9FE1-E94E9A2B8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170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00A3AA-15A5-4645-9710-F6F628D5315D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66BBE5-A535-094B-9FE1-E94E9A2B83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606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2242" y="609601"/>
            <a:ext cx="8723844" cy="4267200"/>
          </a:xfrm>
        </p:spPr>
        <p:txBody>
          <a:bodyPr/>
          <a:lstStyle/>
          <a:p>
            <a:r>
              <a:rPr lang="en-US" b="1" smtClean="0">
                <a:solidFill>
                  <a:srgbClr val="FF0000"/>
                </a:solidFill>
              </a:rPr>
              <a:t>SOSYAL ANTROPOLOJİYE </a:t>
            </a:r>
            <a:r>
              <a:rPr lang="en-US" b="1" dirty="0" smtClean="0">
                <a:solidFill>
                  <a:srgbClr val="FF0000"/>
                </a:solidFill>
              </a:rPr>
              <a:t>GİRİŞ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5194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</a:rPr>
              <a:t>Uygulamalı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Antropoloji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56753"/>
            <a:ext cx="8229600" cy="4525963"/>
          </a:xfrm>
        </p:spPr>
        <p:txBody>
          <a:bodyPr>
            <a:normAutofit/>
          </a:bodyPr>
          <a:lstStyle/>
          <a:p>
            <a:r>
              <a:rPr lang="tr-TR" dirty="0" smtClean="0">
                <a:latin typeface="Cambria"/>
                <a:cs typeface="Cambria"/>
              </a:rPr>
              <a:t>Tanım</a:t>
            </a:r>
          </a:p>
          <a:p>
            <a:r>
              <a:rPr lang="tr-TR" dirty="0" smtClean="0">
                <a:latin typeface="Cambria"/>
                <a:cs typeface="Cambria"/>
              </a:rPr>
              <a:t>Uygulamalı </a:t>
            </a:r>
            <a:r>
              <a:rPr lang="tr-TR" dirty="0">
                <a:latin typeface="Cambria"/>
                <a:cs typeface="Cambria"/>
              </a:rPr>
              <a:t>antropolojinin en önemli aracı </a:t>
            </a:r>
            <a:r>
              <a:rPr lang="tr-TR" i="1" dirty="0" err="1">
                <a:latin typeface="Cambria"/>
                <a:cs typeface="Cambria"/>
              </a:rPr>
              <a:t>etnografik</a:t>
            </a:r>
            <a:r>
              <a:rPr lang="tr-TR" dirty="0">
                <a:latin typeface="Cambria"/>
                <a:cs typeface="Cambria"/>
              </a:rPr>
              <a:t> yöntemdir. </a:t>
            </a:r>
            <a:endParaRPr lang="tr-TR" dirty="0" smtClean="0">
              <a:latin typeface="Cambria"/>
              <a:cs typeface="Cambria"/>
            </a:endParaRPr>
          </a:p>
          <a:p>
            <a:r>
              <a:rPr lang="en-US" dirty="0">
                <a:latin typeface="Cambria"/>
                <a:cs typeface="Cambria"/>
              </a:rPr>
              <a:t>Başlangıç </a:t>
            </a:r>
            <a:r>
              <a:rPr lang="en-US" dirty="0" err="1">
                <a:latin typeface="Cambria"/>
                <a:cs typeface="Cambria"/>
              </a:rPr>
              <a:t>Yılları</a:t>
            </a:r>
            <a:r>
              <a:rPr lang="en-US" dirty="0">
                <a:latin typeface="Cambria"/>
                <a:cs typeface="Cambria"/>
              </a:rPr>
              <a:t>: </a:t>
            </a:r>
            <a:r>
              <a:rPr lang="en-US" dirty="0" err="1">
                <a:latin typeface="Cambria"/>
                <a:cs typeface="Cambria"/>
              </a:rPr>
              <a:t>Bronislaw</a:t>
            </a:r>
            <a:r>
              <a:rPr lang="en-US" dirty="0">
                <a:latin typeface="Cambria"/>
                <a:cs typeface="Cambria"/>
              </a:rPr>
              <a:t> Malinowski </a:t>
            </a:r>
            <a:r>
              <a:rPr lang="en-US" dirty="0" err="1">
                <a:latin typeface="Cambria"/>
                <a:cs typeface="Cambria"/>
              </a:rPr>
              <a:t>ve</a:t>
            </a:r>
            <a:r>
              <a:rPr lang="en-US" dirty="0">
                <a:latin typeface="Cambria"/>
                <a:cs typeface="Cambria"/>
              </a:rPr>
              <a:t> 2. </a:t>
            </a:r>
            <a:r>
              <a:rPr lang="en-US" dirty="0" err="1">
                <a:latin typeface="Cambria"/>
                <a:cs typeface="Cambria"/>
              </a:rPr>
              <a:t>Dünya</a:t>
            </a:r>
            <a:r>
              <a:rPr lang="en-US" dirty="0">
                <a:latin typeface="Cambria"/>
                <a:cs typeface="Cambria"/>
              </a:rPr>
              <a:t> </a:t>
            </a:r>
            <a:r>
              <a:rPr lang="en-US" dirty="0" err="1">
                <a:latin typeface="Cambria"/>
                <a:cs typeface="Cambria"/>
              </a:rPr>
              <a:t>Savaşı</a:t>
            </a:r>
            <a:r>
              <a:rPr lang="en-US" dirty="0">
                <a:latin typeface="Cambria"/>
                <a:cs typeface="Cambria"/>
              </a:rPr>
              <a:t> </a:t>
            </a:r>
            <a:r>
              <a:rPr lang="en-US" dirty="0" err="1">
                <a:latin typeface="Cambria"/>
                <a:cs typeface="Cambria"/>
              </a:rPr>
              <a:t>Amerikan</a:t>
            </a:r>
            <a:r>
              <a:rPr lang="en-US" dirty="0">
                <a:latin typeface="Cambria"/>
                <a:cs typeface="Cambria"/>
              </a:rPr>
              <a:t> </a:t>
            </a:r>
            <a:r>
              <a:rPr lang="en-US" dirty="0" err="1">
                <a:latin typeface="Cambria"/>
                <a:cs typeface="Cambria"/>
              </a:rPr>
              <a:t>uygulamaları</a:t>
            </a:r>
            <a:endParaRPr lang="tr-TR" dirty="0">
              <a:latin typeface="Cambria"/>
              <a:cs typeface="Cambria"/>
            </a:endParaRPr>
          </a:p>
          <a:p>
            <a:r>
              <a:rPr lang="tr-TR" dirty="0">
                <a:latin typeface="Cambria"/>
                <a:cs typeface="Cambria"/>
              </a:rPr>
              <a:t>Akademik </a:t>
            </a:r>
            <a:r>
              <a:rPr lang="tr-TR" dirty="0" smtClean="0">
                <a:latin typeface="Cambria"/>
                <a:cs typeface="Cambria"/>
              </a:rPr>
              <a:t>Antropoloji</a:t>
            </a:r>
            <a:endParaRPr lang="tr-TR" dirty="0">
              <a:latin typeface="Cambria"/>
              <a:cs typeface="Cambria"/>
            </a:endParaRPr>
          </a:p>
          <a:p>
            <a:pPr lvl="0"/>
            <a:r>
              <a:rPr lang="tr-TR" dirty="0" smtClean="0">
                <a:latin typeface="Cambria"/>
                <a:cs typeface="Cambria"/>
              </a:rPr>
              <a:t>Uygulamalı </a:t>
            </a:r>
            <a:r>
              <a:rPr lang="tr-TR" dirty="0">
                <a:latin typeface="Cambria"/>
                <a:cs typeface="Cambria"/>
              </a:rPr>
              <a:t>antropolojinin hedefi; </a:t>
            </a:r>
          </a:p>
          <a:p>
            <a:endParaRPr lang="en-US" dirty="0" smtClean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3851092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1829"/>
            <a:ext cx="8229600" cy="6386636"/>
          </a:xfrm>
        </p:spPr>
        <p:txBody>
          <a:bodyPr>
            <a:normAutofit/>
          </a:bodyPr>
          <a:lstStyle/>
          <a:p>
            <a:r>
              <a:rPr lang="tr-TR" dirty="0">
                <a:latin typeface="Cambria"/>
                <a:cs typeface="Cambria"/>
              </a:rPr>
              <a:t>Günümüz Uygulamalı Antropolojisi </a:t>
            </a:r>
          </a:p>
          <a:p>
            <a:r>
              <a:rPr lang="tr-TR" dirty="0" smtClean="0">
                <a:latin typeface="Cambria"/>
                <a:cs typeface="Cambria"/>
              </a:rPr>
              <a:t>Kalkınma Antropolojisi</a:t>
            </a:r>
            <a:r>
              <a:rPr lang="tr-TR" dirty="0">
                <a:latin typeface="Cambria"/>
                <a:cs typeface="Cambria"/>
              </a:rPr>
              <a:t>: </a:t>
            </a:r>
            <a:r>
              <a:rPr lang="tr-TR" dirty="0" smtClean="0">
                <a:latin typeface="Cambria"/>
                <a:cs typeface="Cambria"/>
              </a:rPr>
              <a:t>Ekonomik </a:t>
            </a:r>
            <a:r>
              <a:rPr lang="tr-TR" dirty="0">
                <a:latin typeface="Cambria"/>
                <a:cs typeface="Cambria"/>
              </a:rPr>
              <a:t>kalkınmanın sosyokültürel </a:t>
            </a:r>
            <a:r>
              <a:rPr lang="tr-TR" dirty="0" smtClean="0">
                <a:latin typeface="Cambria"/>
                <a:cs typeface="Cambria"/>
              </a:rPr>
              <a:t>boyutu</a:t>
            </a:r>
          </a:p>
          <a:p>
            <a:pPr marL="0" indent="0">
              <a:buNone/>
            </a:pPr>
            <a:r>
              <a:rPr lang="tr-TR" dirty="0">
                <a:latin typeface="Cambria"/>
                <a:cs typeface="Cambria"/>
              </a:rPr>
              <a:t>	</a:t>
            </a:r>
            <a:r>
              <a:rPr lang="tr-TR" dirty="0" smtClean="0">
                <a:latin typeface="Cambria"/>
                <a:cs typeface="Cambria"/>
              </a:rPr>
              <a:t>	Kent </a:t>
            </a:r>
            <a:r>
              <a:rPr lang="tr-TR" dirty="0">
                <a:latin typeface="Cambria"/>
                <a:cs typeface="Cambria"/>
              </a:rPr>
              <a:t>antropolojisi: </a:t>
            </a:r>
            <a:r>
              <a:rPr lang="tr-TR" dirty="0" smtClean="0">
                <a:latin typeface="Cambria"/>
                <a:cs typeface="Cambria"/>
              </a:rPr>
              <a:t>Kentleşme </a:t>
            </a:r>
            <a:r>
              <a:rPr lang="tr-TR" dirty="0">
                <a:latin typeface="Cambria"/>
                <a:cs typeface="Cambria"/>
              </a:rPr>
              <a:t>ve şehir </a:t>
            </a:r>
            <a:r>
              <a:rPr lang="tr-TR" dirty="0" smtClean="0">
                <a:latin typeface="Cambria"/>
                <a:cs typeface="Cambria"/>
              </a:rPr>
              <a:t>			yaşamının 	</a:t>
            </a:r>
            <a:r>
              <a:rPr lang="tr-TR" dirty="0" err="1" smtClean="0">
                <a:latin typeface="Cambria"/>
                <a:cs typeface="Cambria"/>
              </a:rPr>
              <a:t>etnografik</a:t>
            </a:r>
            <a:r>
              <a:rPr lang="tr-TR" dirty="0" smtClean="0">
                <a:latin typeface="Cambria"/>
                <a:cs typeface="Cambria"/>
              </a:rPr>
              <a:t> </a:t>
            </a:r>
            <a:r>
              <a:rPr lang="tr-TR" dirty="0">
                <a:latin typeface="Cambria"/>
                <a:cs typeface="Cambria"/>
              </a:rPr>
              <a:t>ve </a:t>
            </a:r>
            <a:r>
              <a:rPr lang="tr-TR" dirty="0" smtClean="0">
                <a:latin typeface="Cambria"/>
                <a:cs typeface="Cambria"/>
              </a:rPr>
              <a:t>kültür-aşırı 			incelenmesidir</a:t>
            </a:r>
            <a:r>
              <a:rPr lang="tr-TR" dirty="0">
                <a:latin typeface="Cambria"/>
                <a:cs typeface="Cambria"/>
              </a:rPr>
              <a:t>. </a:t>
            </a:r>
            <a:endParaRPr lang="tr-TR" dirty="0" smtClean="0">
              <a:latin typeface="Cambria"/>
              <a:cs typeface="Cambria"/>
            </a:endParaRPr>
          </a:p>
          <a:p>
            <a:r>
              <a:rPr lang="tr-TR" dirty="0" smtClean="0">
                <a:latin typeface="Cambria"/>
                <a:cs typeface="Cambria"/>
              </a:rPr>
              <a:t>Kültürel Kaynak Yönetimi: Bir </a:t>
            </a:r>
            <a:r>
              <a:rPr lang="tr-TR" dirty="0">
                <a:latin typeface="Cambria"/>
                <a:cs typeface="Cambria"/>
              </a:rPr>
              <a:t>bölgenin kalkınma </a:t>
            </a:r>
            <a:r>
              <a:rPr lang="tr-TR" dirty="0" smtClean="0">
                <a:latin typeface="Cambria"/>
                <a:cs typeface="Cambria"/>
              </a:rPr>
              <a:t>ile etkileşim noktaları.</a:t>
            </a:r>
            <a:endParaRPr lang="en-US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042182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>
                <a:solidFill>
                  <a:srgbClr val="FF0000"/>
                </a:solidFill>
              </a:rPr>
              <a:t>Yararlanılan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Kaynak</a:t>
            </a:r>
            <a:r>
              <a:rPr lang="en-US" dirty="0" smtClean="0">
                <a:solidFill>
                  <a:srgbClr val="FF0000"/>
                </a:solidFill>
              </a:rPr>
              <a:t>: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tr-TR" dirty="0" err="1">
                <a:solidFill>
                  <a:srgbClr val="3366FF"/>
                </a:solidFill>
              </a:rPr>
              <a:t>Kottak</a:t>
            </a:r>
            <a:r>
              <a:rPr lang="tr-TR" dirty="0">
                <a:solidFill>
                  <a:srgbClr val="3366FF"/>
                </a:solidFill>
              </a:rPr>
              <a:t>, C. P. (2014). Antropoloji: İnsan Çeşitliliğine Bir Bakış. İstanbul: Deki Yayınevi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955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756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Antropolojinin</a:t>
            </a:r>
            <a:r>
              <a:rPr lang="en-US" b="1" dirty="0" smtClean="0"/>
              <a:t> </a:t>
            </a:r>
            <a:r>
              <a:rPr lang="en-US" b="1" dirty="0" err="1" smtClean="0"/>
              <a:t>Tanımı</a:t>
            </a:r>
            <a:r>
              <a:rPr lang="en-US" b="1" dirty="0" smtClean="0"/>
              <a:t> </a:t>
            </a:r>
            <a:br>
              <a:rPr lang="en-US" b="1" dirty="0" smtClean="0"/>
            </a:br>
            <a:r>
              <a:rPr lang="en-US" b="1" dirty="0" err="1" smtClean="0"/>
              <a:t>ve</a:t>
            </a:r>
            <a:r>
              <a:rPr lang="en-US" b="1" dirty="0" smtClean="0"/>
              <a:t> </a:t>
            </a:r>
            <a:r>
              <a:rPr lang="en-US" b="1" dirty="0" err="1" smtClean="0"/>
              <a:t>Kapsamı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2438" y="1900100"/>
            <a:ext cx="8621211" cy="4525963"/>
          </a:xfrm>
        </p:spPr>
        <p:txBody>
          <a:bodyPr>
            <a:normAutofit/>
          </a:bodyPr>
          <a:lstStyle/>
          <a:p>
            <a:r>
              <a:rPr lang="en-US" dirty="0" err="1" smtClean="0">
                <a:latin typeface="Cambria"/>
                <a:cs typeface="Cambria"/>
              </a:rPr>
              <a:t>İnsan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türünün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ve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yakın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atalarının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incelenmesi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bilimidir</a:t>
            </a:r>
            <a:r>
              <a:rPr lang="en-US" dirty="0" smtClean="0">
                <a:latin typeface="Cambria"/>
                <a:cs typeface="Cambria"/>
              </a:rPr>
              <a:t>. </a:t>
            </a:r>
            <a:r>
              <a:rPr lang="en-US" dirty="0" err="1" smtClean="0">
                <a:latin typeface="Cambria"/>
                <a:cs typeface="Cambria"/>
              </a:rPr>
              <a:t>Holistiktir</a:t>
            </a:r>
            <a:r>
              <a:rPr lang="en-US" dirty="0" smtClean="0">
                <a:latin typeface="Cambria"/>
                <a:cs typeface="Cambria"/>
              </a:rPr>
              <a:t> (</a:t>
            </a:r>
            <a:r>
              <a:rPr lang="en-US" dirty="0" err="1">
                <a:latin typeface="Cambria"/>
                <a:cs typeface="Cambria"/>
              </a:rPr>
              <a:t>B</a:t>
            </a:r>
            <a:r>
              <a:rPr lang="en-US" dirty="0" err="1" smtClean="0">
                <a:latin typeface="Cambria"/>
                <a:cs typeface="Cambria"/>
              </a:rPr>
              <a:t>ütüncüldür</a:t>
            </a:r>
            <a:r>
              <a:rPr lang="en-US" dirty="0" smtClean="0">
                <a:latin typeface="Cambria"/>
                <a:cs typeface="Cambria"/>
              </a:rPr>
              <a:t>)</a:t>
            </a:r>
          </a:p>
          <a:p>
            <a:pPr marL="0" indent="0">
              <a:buNone/>
            </a:pPr>
            <a:endParaRPr lang="en-US" dirty="0" smtClean="0">
              <a:latin typeface="Cambria"/>
              <a:cs typeface="Cambria"/>
            </a:endParaRPr>
          </a:p>
          <a:p>
            <a:pPr marL="0" indent="0">
              <a:buNone/>
            </a:pPr>
            <a:r>
              <a:rPr lang="en-US" dirty="0">
                <a:latin typeface="Cambria"/>
                <a:cs typeface="Cambria"/>
              </a:rPr>
              <a:t>	</a:t>
            </a:r>
            <a:r>
              <a:rPr lang="en-US" dirty="0" smtClean="0">
                <a:latin typeface="Cambria"/>
                <a:cs typeface="Cambria"/>
              </a:rPr>
              <a:t>			</a:t>
            </a:r>
            <a:r>
              <a:rPr lang="en-US" dirty="0" err="1" smtClean="0">
                <a:latin typeface="Cambria"/>
                <a:cs typeface="Cambria"/>
              </a:rPr>
              <a:t>Bilim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olarak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miladı</a:t>
            </a:r>
            <a:r>
              <a:rPr lang="en-US" dirty="0" smtClean="0">
                <a:latin typeface="Cambria"/>
                <a:cs typeface="Cambria"/>
              </a:rPr>
              <a:t> 19. </a:t>
            </a:r>
            <a:r>
              <a:rPr lang="en-US" dirty="0" err="1" smtClean="0">
                <a:latin typeface="Cambria"/>
                <a:cs typeface="Cambria"/>
              </a:rPr>
              <a:t>yy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başlarıdır</a:t>
            </a:r>
            <a:r>
              <a:rPr lang="en-US" dirty="0" smtClean="0">
                <a:latin typeface="Cambria"/>
                <a:cs typeface="Cambria"/>
              </a:rPr>
              <a:t>. </a:t>
            </a:r>
          </a:p>
          <a:p>
            <a:pPr marL="0" indent="0">
              <a:buNone/>
            </a:pPr>
            <a:endParaRPr lang="en-US" dirty="0" smtClean="0">
              <a:latin typeface="Cambria"/>
              <a:cs typeface="Cambria"/>
            </a:endParaRPr>
          </a:p>
          <a:p>
            <a:pPr marL="0" indent="0">
              <a:buNone/>
            </a:pPr>
            <a:r>
              <a:rPr lang="en-US" dirty="0">
                <a:latin typeface="Cambria"/>
                <a:cs typeface="Cambria"/>
              </a:rPr>
              <a:t>	 </a:t>
            </a:r>
            <a:r>
              <a:rPr lang="en-US" dirty="0" smtClean="0">
                <a:latin typeface="Cambria"/>
                <a:cs typeface="Cambria"/>
              </a:rPr>
              <a:t>             </a:t>
            </a:r>
            <a:r>
              <a:rPr lang="en-US" dirty="0" err="1" smtClean="0">
                <a:latin typeface="Comic Sans MS"/>
                <a:cs typeface="Comic Sans MS"/>
              </a:rPr>
              <a:t>Neyi</a:t>
            </a:r>
            <a:r>
              <a:rPr lang="en-US" dirty="0" smtClean="0">
                <a:latin typeface="Comic Sans MS"/>
                <a:cs typeface="Comic Sans MS"/>
              </a:rPr>
              <a:t> </a:t>
            </a:r>
            <a:r>
              <a:rPr lang="en-US" dirty="0" err="1" smtClean="0">
                <a:latin typeface="Comic Sans MS"/>
                <a:cs typeface="Comic Sans MS"/>
              </a:rPr>
              <a:t>merak</a:t>
            </a:r>
            <a:r>
              <a:rPr lang="en-US" dirty="0" smtClean="0">
                <a:latin typeface="Comic Sans MS"/>
                <a:cs typeface="Comic Sans MS"/>
              </a:rPr>
              <a:t> </a:t>
            </a:r>
            <a:r>
              <a:rPr lang="en-US" dirty="0" err="1" smtClean="0">
                <a:latin typeface="Comic Sans MS"/>
                <a:cs typeface="Comic Sans MS"/>
              </a:rPr>
              <a:t>etmiş</a:t>
            </a:r>
            <a:r>
              <a:rPr lang="en-US" dirty="0" smtClean="0">
                <a:latin typeface="Comic Sans MS"/>
                <a:cs typeface="Comic Sans MS"/>
              </a:rPr>
              <a:t> </a:t>
            </a:r>
            <a:r>
              <a:rPr lang="en-US" dirty="0" err="1" smtClean="0">
                <a:latin typeface="Comic Sans MS"/>
                <a:cs typeface="Comic Sans MS"/>
              </a:rPr>
              <a:t>olabilirler</a:t>
            </a:r>
            <a:r>
              <a:rPr lang="en-US" dirty="0" smtClean="0">
                <a:latin typeface="Comic Sans MS"/>
                <a:cs typeface="Comic Sans MS"/>
              </a:rPr>
              <a:t>?</a:t>
            </a:r>
          </a:p>
          <a:p>
            <a:endParaRPr lang="en-US" dirty="0">
              <a:latin typeface="Cambria"/>
              <a:cs typeface="Cambria"/>
            </a:endParaRPr>
          </a:p>
        </p:txBody>
      </p:sp>
      <p:cxnSp>
        <p:nvCxnSpPr>
          <p:cNvPr id="5" name="Elbow Connector 4"/>
          <p:cNvCxnSpPr/>
          <p:nvPr/>
        </p:nvCxnSpPr>
        <p:spPr>
          <a:xfrm>
            <a:off x="914400" y="3422630"/>
            <a:ext cx="914400" cy="346347"/>
          </a:xfrm>
          <a:prstGeom prst="bentConnector3">
            <a:avLst>
              <a:gd name="adj1" fmla="val 48219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2268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</a:rPr>
              <a:t>Antropolojinin</a:t>
            </a:r>
            <a:r>
              <a:rPr lang="en-US" b="1" dirty="0" smtClean="0">
                <a:solidFill>
                  <a:srgbClr val="FF0000"/>
                </a:solidFill>
              </a:rPr>
              <a:t> Alt </a:t>
            </a:r>
            <a:r>
              <a:rPr lang="en-US" b="1" dirty="0" err="1" smtClean="0">
                <a:solidFill>
                  <a:srgbClr val="FF0000"/>
                </a:solidFill>
              </a:rPr>
              <a:t>Disiplinleri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US" sz="3200" b="1" dirty="0" smtClean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Cambria"/>
                <a:cs typeface="Cambria"/>
              </a:rPr>
              <a:t>Kültürel</a:t>
            </a:r>
            <a:r>
              <a:rPr lang="en-US" sz="3200" b="1" dirty="0" smtClean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Cambria"/>
                <a:cs typeface="Cambria"/>
              </a:rPr>
              <a:t>Antropoloji</a:t>
            </a:r>
            <a:endParaRPr lang="en-US" sz="3200" b="1" dirty="0" smtClean="0">
              <a:solidFill>
                <a:srgbClr val="FF0000"/>
              </a:solidFill>
              <a:latin typeface="Cambria"/>
              <a:cs typeface="Cambria"/>
            </a:endParaRPr>
          </a:p>
          <a:p>
            <a:r>
              <a:rPr lang="en-US" dirty="0" err="1" smtClean="0">
                <a:latin typeface="Cambria"/>
                <a:cs typeface="Cambria"/>
              </a:rPr>
              <a:t>İnsan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toplumu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ve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kültürünün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karşılaştırılmalı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ve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kültür-aşırı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incelenmesi</a:t>
            </a:r>
            <a:r>
              <a:rPr lang="en-US" dirty="0" smtClean="0">
                <a:latin typeface="Cambria"/>
                <a:cs typeface="Cambria"/>
              </a:rPr>
              <a:t>. </a:t>
            </a:r>
          </a:p>
          <a:p>
            <a:r>
              <a:rPr lang="en-US" dirty="0" err="1" smtClean="0">
                <a:latin typeface="Cambria"/>
                <a:cs typeface="Cambria"/>
              </a:rPr>
              <a:t>İki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faaliyet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türü</a:t>
            </a:r>
            <a:r>
              <a:rPr lang="en-US" dirty="0" smtClean="0">
                <a:latin typeface="Cambria"/>
                <a:cs typeface="Cambria"/>
              </a:rPr>
              <a:t>: </a:t>
            </a:r>
            <a:r>
              <a:rPr lang="en-US" dirty="0" err="1" smtClean="0">
                <a:latin typeface="Cambria"/>
                <a:cs typeface="Cambria"/>
              </a:rPr>
              <a:t>Etnografi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ve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Etnoloji</a:t>
            </a:r>
            <a:endParaRPr lang="en-US" dirty="0" smtClean="0">
              <a:latin typeface="Cambria"/>
              <a:cs typeface="Cambria"/>
            </a:endParaRPr>
          </a:p>
          <a:p>
            <a:r>
              <a:rPr lang="en-US" b="1" dirty="0" err="1" smtClean="0">
                <a:latin typeface="Cambria"/>
                <a:cs typeface="Cambria"/>
              </a:rPr>
              <a:t>Etnografi</a:t>
            </a:r>
            <a:r>
              <a:rPr lang="en-US" dirty="0" smtClean="0">
                <a:latin typeface="Cambria"/>
                <a:cs typeface="Cambria"/>
              </a:rPr>
              <a:t>: </a:t>
            </a:r>
            <a:r>
              <a:rPr lang="en-US" dirty="0" err="1" smtClean="0">
                <a:latin typeface="Cambria"/>
                <a:cs typeface="Cambria"/>
              </a:rPr>
              <a:t>Belirli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bir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kültürel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ortamda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yürütülen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saha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çalışmasıdır</a:t>
            </a:r>
            <a:r>
              <a:rPr lang="en-US" dirty="0" smtClean="0">
                <a:latin typeface="Cambria"/>
                <a:cs typeface="Cambria"/>
              </a:rPr>
              <a:t>. </a:t>
            </a:r>
            <a:r>
              <a:rPr lang="en-US" dirty="0" err="1" smtClean="0">
                <a:latin typeface="Cambria"/>
                <a:cs typeface="Cambria"/>
              </a:rPr>
              <a:t>Tanımlayıcıdır</a:t>
            </a:r>
            <a:r>
              <a:rPr lang="en-US" dirty="0" smtClean="0">
                <a:latin typeface="Cambria"/>
                <a:cs typeface="Cambria"/>
              </a:rPr>
              <a:t>. </a:t>
            </a:r>
            <a:r>
              <a:rPr lang="en-US" dirty="0" err="1" smtClean="0">
                <a:latin typeface="Cambria"/>
                <a:cs typeface="Cambria"/>
              </a:rPr>
              <a:t>Belirli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bir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topluma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özeldir</a:t>
            </a:r>
            <a:r>
              <a:rPr lang="en-US" dirty="0" smtClean="0">
                <a:latin typeface="Cambria"/>
                <a:cs typeface="Cambria"/>
              </a:rPr>
              <a:t>.</a:t>
            </a:r>
          </a:p>
          <a:p>
            <a:r>
              <a:rPr lang="en-US" b="1" dirty="0" err="1" smtClean="0">
                <a:latin typeface="Cambria"/>
                <a:cs typeface="Cambria"/>
              </a:rPr>
              <a:t>Etnoloji</a:t>
            </a:r>
            <a:r>
              <a:rPr lang="en-US" dirty="0" smtClean="0">
                <a:latin typeface="Cambria"/>
                <a:cs typeface="Cambria"/>
              </a:rPr>
              <a:t>: </a:t>
            </a:r>
            <a:r>
              <a:rPr lang="en-US" dirty="0" err="1" smtClean="0">
                <a:latin typeface="Cambria"/>
                <a:cs typeface="Cambria"/>
              </a:rPr>
              <a:t>Sosyokültürel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benzerlik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ve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farklılıkların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incelenmesidir</a:t>
            </a:r>
            <a:r>
              <a:rPr lang="en-US" dirty="0" smtClean="0">
                <a:latin typeface="Cambria"/>
                <a:cs typeface="Cambria"/>
              </a:rPr>
              <a:t>. </a:t>
            </a:r>
            <a:r>
              <a:rPr lang="en-US" dirty="0" err="1" smtClean="0">
                <a:latin typeface="Cambria"/>
                <a:cs typeface="Cambria"/>
              </a:rPr>
              <a:t>Araştırmacıların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elde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ettikleri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veriler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üzerinden</a:t>
            </a:r>
            <a:r>
              <a:rPr lang="en-US" dirty="0" smtClean="0">
                <a:latin typeface="Cambria"/>
                <a:cs typeface="Cambria"/>
              </a:rPr>
              <a:t>, </a:t>
            </a:r>
            <a:r>
              <a:rPr lang="en-US" dirty="0" err="1" smtClean="0">
                <a:latin typeface="Cambria"/>
                <a:cs typeface="Cambria"/>
              </a:rPr>
              <a:t>özelden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genele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sentez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yapma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işidir</a:t>
            </a:r>
            <a:r>
              <a:rPr lang="en-US" dirty="0" smtClean="0">
                <a:latin typeface="Cambria"/>
                <a:cs typeface="Cambria"/>
              </a:rPr>
              <a:t>. </a:t>
            </a:r>
            <a:r>
              <a:rPr lang="en-US" dirty="0" err="1" smtClean="0">
                <a:latin typeface="Cambria"/>
                <a:cs typeface="Cambria"/>
              </a:rPr>
              <a:t>Karşılaştırmalı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ve</a:t>
            </a:r>
            <a:r>
              <a:rPr lang="en-US" dirty="0" smtClean="0">
                <a:latin typeface="Cambria"/>
                <a:cs typeface="Cambria"/>
              </a:rPr>
              <a:t> </a:t>
            </a:r>
            <a:r>
              <a:rPr lang="en-US" dirty="0" err="1" smtClean="0">
                <a:latin typeface="Cambria"/>
                <a:cs typeface="Cambria"/>
              </a:rPr>
              <a:t>kültüraşırıdır</a:t>
            </a:r>
            <a:r>
              <a:rPr lang="en-US" dirty="0" smtClean="0">
                <a:latin typeface="Cambria"/>
                <a:cs typeface="Cambria"/>
              </a:rPr>
              <a:t>.</a:t>
            </a:r>
            <a:endParaRPr lang="en-US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223897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267" y="724756"/>
            <a:ext cx="8787990" cy="6362530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4000" b="1" dirty="0" err="1" smtClean="0">
                <a:solidFill>
                  <a:srgbClr val="FF0000"/>
                </a:solidFill>
                <a:latin typeface="Cambria"/>
                <a:cs typeface="Cambria"/>
              </a:rPr>
              <a:t>Arkeolojik</a:t>
            </a:r>
            <a:r>
              <a:rPr lang="en-US" sz="4000" b="1" dirty="0" smtClean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Cambria"/>
                <a:cs typeface="Cambria"/>
              </a:rPr>
              <a:t>Antropoloji</a:t>
            </a:r>
            <a:endParaRPr lang="en-US" sz="4000" b="1" dirty="0" smtClean="0">
              <a:solidFill>
                <a:srgbClr val="FF0000"/>
              </a:solidFill>
              <a:latin typeface="Cambria"/>
              <a:cs typeface="Cambria"/>
            </a:endParaRPr>
          </a:p>
          <a:p>
            <a:pPr marL="0" indent="0" algn="ctr">
              <a:buNone/>
            </a:pPr>
            <a:endParaRPr lang="en-US" sz="3200" b="1" dirty="0" smtClean="0">
              <a:solidFill>
                <a:srgbClr val="FF0000"/>
              </a:solidFill>
              <a:latin typeface="Cambria"/>
              <a:cs typeface="Cambria"/>
            </a:endParaRPr>
          </a:p>
          <a:p>
            <a:r>
              <a:rPr lang="en-US" sz="3400" dirty="0" err="1" smtClean="0">
                <a:latin typeface="Cambria"/>
                <a:cs typeface="Cambria"/>
              </a:rPr>
              <a:t>Fiziksel</a:t>
            </a:r>
            <a:r>
              <a:rPr lang="en-US" sz="3400" dirty="0" smtClean="0">
                <a:latin typeface="Cambria"/>
                <a:cs typeface="Cambria"/>
              </a:rPr>
              <a:t> </a:t>
            </a:r>
            <a:r>
              <a:rPr lang="en-US" sz="3400" dirty="0" err="1" smtClean="0">
                <a:latin typeface="Cambria"/>
                <a:cs typeface="Cambria"/>
              </a:rPr>
              <a:t>kalıntılar</a:t>
            </a:r>
            <a:r>
              <a:rPr lang="en-US" sz="3400" dirty="0" smtClean="0">
                <a:latin typeface="Cambria"/>
                <a:cs typeface="Cambria"/>
              </a:rPr>
              <a:t> </a:t>
            </a:r>
            <a:r>
              <a:rPr lang="en-US" sz="3400" dirty="0" err="1" smtClean="0">
                <a:latin typeface="Cambria"/>
                <a:cs typeface="Cambria"/>
              </a:rPr>
              <a:t>üzerinden</a:t>
            </a:r>
            <a:r>
              <a:rPr lang="en-US" sz="3400" dirty="0" smtClean="0">
                <a:latin typeface="Cambria"/>
                <a:cs typeface="Cambria"/>
              </a:rPr>
              <a:t> </a:t>
            </a:r>
            <a:r>
              <a:rPr lang="en-US" sz="3400" dirty="0" err="1" smtClean="0">
                <a:latin typeface="Cambria"/>
                <a:cs typeface="Cambria"/>
              </a:rPr>
              <a:t>insan</a:t>
            </a:r>
            <a:r>
              <a:rPr lang="en-US" sz="3400" dirty="0" smtClean="0">
                <a:latin typeface="Cambria"/>
                <a:cs typeface="Cambria"/>
              </a:rPr>
              <a:t> </a:t>
            </a:r>
            <a:r>
              <a:rPr lang="en-US" sz="3400" dirty="0" err="1" smtClean="0">
                <a:latin typeface="Cambria"/>
                <a:cs typeface="Cambria"/>
              </a:rPr>
              <a:t>davranışlarının</a:t>
            </a:r>
            <a:r>
              <a:rPr lang="en-US" sz="3400" dirty="0" smtClean="0">
                <a:latin typeface="Cambria"/>
                <a:cs typeface="Cambria"/>
              </a:rPr>
              <a:t> </a:t>
            </a:r>
            <a:r>
              <a:rPr lang="en-US" sz="3400" dirty="0" err="1" smtClean="0">
                <a:latin typeface="Cambria"/>
                <a:cs typeface="Cambria"/>
              </a:rPr>
              <a:t>incelenmesidir</a:t>
            </a:r>
            <a:r>
              <a:rPr lang="en-US" sz="3400" dirty="0" smtClean="0">
                <a:latin typeface="Cambria"/>
                <a:cs typeface="Cambria"/>
              </a:rPr>
              <a:t>. </a:t>
            </a:r>
          </a:p>
          <a:p>
            <a:pPr marL="0" indent="0">
              <a:buNone/>
            </a:pPr>
            <a:endParaRPr lang="en-US" sz="3400" dirty="0" smtClean="0">
              <a:latin typeface="Cambria"/>
              <a:cs typeface="Cambria"/>
            </a:endParaRPr>
          </a:p>
          <a:p>
            <a:r>
              <a:rPr lang="en-US" sz="3400" dirty="0" err="1" smtClean="0">
                <a:latin typeface="Cambria"/>
                <a:cs typeface="Cambria"/>
              </a:rPr>
              <a:t>Çöpoloji</a:t>
            </a:r>
            <a:r>
              <a:rPr lang="en-US" sz="3400" dirty="0" smtClean="0">
                <a:latin typeface="Cambria"/>
                <a:cs typeface="Cambria"/>
              </a:rPr>
              <a:t> </a:t>
            </a:r>
            <a:r>
              <a:rPr lang="en-US" sz="3400" dirty="0" err="1" smtClean="0">
                <a:latin typeface="Cambria"/>
                <a:cs typeface="Cambria"/>
              </a:rPr>
              <a:t>değil</a:t>
            </a:r>
            <a:r>
              <a:rPr lang="en-US" sz="3400" dirty="0" smtClean="0">
                <a:latin typeface="Cambria"/>
                <a:cs typeface="Cambria"/>
              </a:rPr>
              <a:t>, </a:t>
            </a:r>
            <a:r>
              <a:rPr lang="en-US" sz="3400" dirty="0" err="1" smtClean="0">
                <a:latin typeface="Cambria"/>
                <a:cs typeface="Cambria"/>
              </a:rPr>
              <a:t>Arkeoloji</a:t>
            </a:r>
            <a:r>
              <a:rPr lang="en-US" sz="3400" dirty="0" smtClean="0">
                <a:latin typeface="Cambria"/>
                <a:cs typeface="Cambria"/>
              </a:rPr>
              <a:t> !!! </a:t>
            </a:r>
            <a:endParaRPr lang="en-US" sz="3400" dirty="0">
              <a:latin typeface="Cambria"/>
              <a:cs typeface="Cambria"/>
            </a:endParaRPr>
          </a:p>
          <a:p>
            <a:pPr marL="0" indent="0">
              <a:buNone/>
            </a:pPr>
            <a:r>
              <a:rPr lang="en-US" sz="3400" dirty="0">
                <a:latin typeface="Cambria"/>
                <a:cs typeface="Cambria"/>
              </a:rPr>
              <a:t>	</a:t>
            </a:r>
            <a:r>
              <a:rPr lang="en-US" sz="3400" dirty="0" err="1" smtClean="0">
                <a:latin typeface="Cambria"/>
                <a:cs typeface="Cambria"/>
              </a:rPr>
              <a:t>Buluntular</a:t>
            </a:r>
            <a:r>
              <a:rPr lang="en-US" sz="3400" dirty="0" smtClean="0">
                <a:latin typeface="Cambria"/>
                <a:cs typeface="Cambria"/>
              </a:rPr>
              <a:t>, o </a:t>
            </a:r>
            <a:r>
              <a:rPr lang="en-US" sz="3400" dirty="0" err="1" smtClean="0">
                <a:latin typeface="Cambria"/>
                <a:cs typeface="Cambria"/>
              </a:rPr>
              <a:t>toplumu</a:t>
            </a:r>
            <a:r>
              <a:rPr lang="en-US" sz="3400" dirty="0" smtClean="0">
                <a:latin typeface="Cambria"/>
                <a:cs typeface="Cambria"/>
              </a:rPr>
              <a:t> </a:t>
            </a:r>
            <a:r>
              <a:rPr lang="en-US" sz="3400" dirty="0" err="1" smtClean="0">
                <a:latin typeface="Cambria"/>
                <a:cs typeface="Cambria"/>
              </a:rPr>
              <a:t>anlamamıza</a:t>
            </a:r>
            <a:r>
              <a:rPr lang="en-US" sz="3400" dirty="0" smtClean="0">
                <a:latin typeface="Cambria"/>
                <a:cs typeface="Cambria"/>
              </a:rPr>
              <a:t> </a:t>
            </a:r>
            <a:r>
              <a:rPr lang="en-US" sz="3400" dirty="0" err="1" smtClean="0">
                <a:latin typeface="Cambria"/>
                <a:cs typeface="Cambria"/>
              </a:rPr>
              <a:t>yarayan</a:t>
            </a:r>
            <a:r>
              <a:rPr lang="en-US" sz="3400" dirty="0" smtClean="0">
                <a:latin typeface="Cambria"/>
                <a:cs typeface="Cambria"/>
              </a:rPr>
              <a:t> </a:t>
            </a:r>
            <a:r>
              <a:rPr lang="en-US" sz="3400" dirty="0" err="1" smtClean="0">
                <a:latin typeface="Cambria"/>
                <a:cs typeface="Cambria"/>
              </a:rPr>
              <a:t>işaretlerdir</a:t>
            </a:r>
            <a:r>
              <a:rPr lang="en-US" sz="3400" dirty="0" smtClean="0">
                <a:latin typeface="Cambria"/>
                <a:cs typeface="Cambria"/>
              </a:rPr>
              <a:t>. </a:t>
            </a:r>
          </a:p>
          <a:p>
            <a:pPr marL="0" indent="0">
              <a:buNone/>
            </a:pPr>
            <a:endParaRPr lang="en-US" i="1" dirty="0" smtClean="0">
              <a:latin typeface="Cambria"/>
              <a:cs typeface="Cambria"/>
            </a:endParaRPr>
          </a:p>
          <a:p>
            <a:pPr marL="0" indent="0">
              <a:buNone/>
            </a:pPr>
            <a:r>
              <a:rPr lang="en-US" i="1" dirty="0" err="1" smtClean="0">
                <a:latin typeface="Cambria"/>
                <a:cs typeface="Cambria"/>
              </a:rPr>
              <a:t>Arkeolojinin</a:t>
            </a:r>
            <a:r>
              <a:rPr lang="en-US" i="1" dirty="0" smtClean="0">
                <a:latin typeface="Cambria"/>
                <a:cs typeface="Cambria"/>
              </a:rPr>
              <a:t> </a:t>
            </a:r>
            <a:r>
              <a:rPr lang="en-US" i="1" dirty="0" err="1">
                <a:latin typeface="Cambria"/>
                <a:cs typeface="Cambria"/>
              </a:rPr>
              <a:t>klasik</a:t>
            </a:r>
            <a:r>
              <a:rPr lang="en-US" i="1" dirty="0">
                <a:latin typeface="Cambria"/>
                <a:cs typeface="Cambria"/>
              </a:rPr>
              <a:t> </a:t>
            </a:r>
            <a:r>
              <a:rPr lang="en-US" i="1" dirty="0" err="1">
                <a:latin typeface="Cambria"/>
                <a:cs typeface="Cambria"/>
              </a:rPr>
              <a:t>teorisi</a:t>
            </a:r>
            <a:r>
              <a:rPr lang="en-US" i="1" dirty="0">
                <a:latin typeface="Cambria"/>
                <a:cs typeface="Cambria"/>
              </a:rPr>
              <a:t>, </a:t>
            </a:r>
            <a:r>
              <a:rPr lang="en-US" i="1" dirty="0" err="1">
                <a:latin typeface="Cambria"/>
                <a:cs typeface="Cambria"/>
              </a:rPr>
              <a:t>dinin</a:t>
            </a:r>
            <a:r>
              <a:rPr lang="en-US" i="1" dirty="0">
                <a:latin typeface="Cambria"/>
                <a:cs typeface="Cambria"/>
              </a:rPr>
              <a:t> </a:t>
            </a:r>
            <a:r>
              <a:rPr lang="en-US" i="1" dirty="0" err="1">
                <a:latin typeface="Cambria"/>
                <a:cs typeface="Cambria"/>
              </a:rPr>
              <a:t>ortaya</a:t>
            </a:r>
            <a:r>
              <a:rPr lang="en-US" i="1" dirty="0">
                <a:latin typeface="Cambria"/>
                <a:cs typeface="Cambria"/>
              </a:rPr>
              <a:t> </a:t>
            </a:r>
            <a:r>
              <a:rPr lang="en-US" i="1" dirty="0" err="1">
                <a:latin typeface="Cambria"/>
                <a:cs typeface="Cambria"/>
              </a:rPr>
              <a:t>çıkışının</a:t>
            </a:r>
            <a:r>
              <a:rPr lang="en-US" i="1" dirty="0">
                <a:latin typeface="Cambria"/>
                <a:cs typeface="Cambria"/>
              </a:rPr>
              <a:t> </a:t>
            </a:r>
            <a:r>
              <a:rPr lang="en-US" i="1" dirty="0" err="1">
                <a:latin typeface="Cambria"/>
                <a:cs typeface="Cambria"/>
              </a:rPr>
              <a:t>tarımsal</a:t>
            </a:r>
            <a:r>
              <a:rPr lang="en-US" i="1" dirty="0">
                <a:latin typeface="Cambria"/>
                <a:cs typeface="Cambria"/>
              </a:rPr>
              <a:t> </a:t>
            </a:r>
            <a:r>
              <a:rPr lang="en-US" i="1" dirty="0" err="1">
                <a:latin typeface="Cambria"/>
                <a:cs typeface="Cambria"/>
              </a:rPr>
              <a:t>hayata</a:t>
            </a:r>
            <a:r>
              <a:rPr lang="en-US" i="1" dirty="0">
                <a:latin typeface="Cambria"/>
                <a:cs typeface="Cambria"/>
              </a:rPr>
              <a:t> </a:t>
            </a:r>
            <a:r>
              <a:rPr lang="en-US" i="1" dirty="0" err="1">
                <a:latin typeface="Cambria"/>
                <a:cs typeface="Cambria"/>
              </a:rPr>
              <a:t>geçişten</a:t>
            </a:r>
            <a:r>
              <a:rPr lang="en-US" i="1" dirty="0">
                <a:latin typeface="Cambria"/>
                <a:cs typeface="Cambria"/>
              </a:rPr>
              <a:t> </a:t>
            </a:r>
            <a:r>
              <a:rPr lang="en-US" i="1" dirty="0" err="1">
                <a:latin typeface="Cambria"/>
                <a:cs typeface="Cambria"/>
              </a:rPr>
              <a:t>sonra</a:t>
            </a:r>
            <a:r>
              <a:rPr lang="en-US" i="1" dirty="0">
                <a:latin typeface="Cambria"/>
                <a:cs typeface="Cambria"/>
              </a:rPr>
              <a:t> </a:t>
            </a:r>
            <a:r>
              <a:rPr lang="en-US" i="1" dirty="0" err="1">
                <a:latin typeface="Cambria"/>
                <a:cs typeface="Cambria"/>
              </a:rPr>
              <a:t>olduğunu</a:t>
            </a:r>
            <a:r>
              <a:rPr lang="en-US" i="1" dirty="0">
                <a:latin typeface="Cambria"/>
                <a:cs typeface="Cambria"/>
              </a:rPr>
              <a:t> </a:t>
            </a:r>
            <a:r>
              <a:rPr lang="en-US" i="1" dirty="0" err="1">
                <a:latin typeface="Cambria"/>
                <a:cs typeface="Cambria"/>
              </a:rPr>
              <a:t>ifade</a:t>
            </a:r>
            <a:r>
              <a:rPr lang="en-US" i="1" dirty="0">
                <a:latin typeface="Cambria"/>
                <a:cs typeface="Cambria"/>
              </a:rPr>
              <a:t> </a:t>
            </a:r>
            <a:r>
              <a:rPr lang="en-US" i="1" dirty="0" err="1">
                <a:latin typeface="Cambria"/>
                <a:cs typeface="Cambria"/>
              </a:rPr>
              <a:t>ederken</a:t>
            </a:r>
            <a:r>
              <a:rPr lang="en-US" i="1" dirty="0">
                <a:latin typeface="Cambria"/>
                <a:cs typeface="Cambria"/>
              </a:rPr>
              <a:t>, </a:t>
            </a:r>
            <a:r>
              <a:rPr lang="en-US" i="1" dirty="0" err="1">
                <a:latin typeface="Cambria"/>
                <a:cs typeface="Cambria"/>
              </a:rPr>
              <a:t>m.ö</a:t>
            </a:r>
            <a:r>
              <a:rPr lang="en-US" i="1" dirty="0">
                <a:latin typeface="Cambria"/>
                <a:cs typeface="Cambria"/>
              </a:rPr>
              <a:t> 12.000 </a:t>
            </a:r>
            <a:r>
              <a:rPr lang="en-US" i="1" dirty="0" err="1">
                <a:latin typeface="Cambria"/>
                <a:cs typeface="Cambria"/>
              </a:rPr>
              <a:t>ve</a:t>
            </a:r>
            <a:r>
              <a:rPr lang="en-US" i="1" dirty="0">
                <a:latin typeface="Cambria"/>
                <a:cs typeface="Cambria"/>
              </a:rPr>
              <a:t> m.ö.9.000 </a:t>
            </a:r>
            <a:r>
              <a:rPr lang="en-US" i="1" dirty="0" err="1">
                <a:latin typeface="Cambria"/>
                <a:cs typeface="Cambria"/>
              </a:rPr>
              <a:t>yılları</a:t>
            </a:r>
            <a:r>
              <a:rPr lang="en-US" i="1" dirty="0">
                <a:latin typeface="Cambria"/>
                <a:cs typeface="Cambria"/>
              </a:rPr>
              <a:t> </a:t>
            </a:r>
            <a:r>
              <a:rPr lang="en-US" i="1" dirty="0" err="1">
                <a:latin typeface="Cambria"/>
                <a:cs typeface="Cambria"/>
              </a:rPr>
              <a:t>arasında</a:t>
            </a:r>
            <a:r>
              <a:rPr lang="en-US" i="1" dirty="0">
                <a:latin typeface="Cambria"/>
                <a:cs typeface="Cambria"/>
              </a:rPr>
              <a:t> </a:t>
            </a:r>
            <a:r>
              <a:rPr lang="en-US" i="1" dirty="0" err="1">
                <a:latin typeface="Cambria"/>
                <a:cs typeface="Cambria"/>
              </a:rPr>
              <a:t>insanlarda</a:t>
            </a:r>
            <a:r>
              <a:rPr lang="en-US" i="1" dirty="0">
                <a:latin typeface="Cambria"/>
                <a:cs typeface="Cambria"/>
              </a:rPr>
              <a:t> </a:t>
            </a:r>
            <a:r>
              <a:rPr lang="en-US" i="1" dirty="0" err="1">
                <a:latin typeface="Cambria"/>
                <a:cs typeface="Cambria"/>
              </a:rPr>
              <a:t>dinsel</a:t>
            </a:r>
            <a:r>
              <a:rPr lang="en-US" i="1" dirty="0">
                <a:latin typeface="Cambria"/>
                <a:cs typeface="Cambria"/>
              </a:rPr>
              <a:t> </a:t>
            </a:r>
            <a:r>
              <a:rPr lang="en-US" i="1" dirty="0" err="1">
                <a:latin typeface="Cambria"/>
                <a:cs typeface="Cambria"/>
              </a:rPr>
              <a:t>inancının</a:t>
            </a:r>
            <a:r>
              <a:rPr lang="en-US" i="1" dirty="0">
                <a:latin typeface="Cambria"/>
                <a:cs typeface="Cambria"/>
              </a:rPr>
              <a:t> </a:t>
            </a:r>
            <a:r>
              <a:rPr lang="en-US" i="1" dirty="0" err="1">
                <a:latin typeface="Cambria"/>
                <a:cs typeface="Cambria"/>
              </a:rPr>
              <a:t>olmadığını</a:t>
            </a:r>
            <a:r>
              <a:rPr lang="en-US" i="1" dirty="0">
                <a:latin typeface="Cambria"/>
                <a:cs typeface="Cambria"/>
              </a:rPr>
              <a:t> da </a:t>
            </a:r>
            <a:r>
              <a:rPr lang="en-US" i="1" dirty="0" err="1" smtClean="0">
                <a:latin typeface="Cambria"/>
                <a:cs typeface="Cambria"/>
              </a:rPr>
              <a:t>savunuyordu</a:t>
            </a:r>
            <a:r>
              <a:rPr lang="en-US" i="1" dirty="0" smtClean="0">
                <a:latin typeface="Cambria"/>
                <a:cs typeface="Cambria"/>
              </a:rPr>
              <a:t>. </a:t>
            </a:r>
            <a:r>
              <a:rPr lang="en-US" i="1" dirty="0" err="1" smtClean="0">
                <a:latin typeface="Cambria"/>
                <a:cs typeface="Cambria"/>
              </a:rPr>
              <a:t>Göbeklitepe</a:t>
            </a:r>
            <a:r>
              <a:rPr lang="en-US" i="1" dirty="0" smtClean="0">
                <a:latin typeface="Cambria"/>
                <a:cs typeface="Cambria"/>
              </a:rPr>
              <a:t> </a:t>
            </a:r>
            <a:r>
              <a:rPr lang="en-US" i="1" dirty="0" err="1">
                <a:latin typeface="Cambria"/>
                <a:cs typeface="Cambria"/>
              </a:rPr>
              <a:t>ile</a:t>
            </a:r>
            <a:r>
              <a:rPr lang="en-US" i="1" dirty="0">
                <a:latin typeface="Cambria"/>
                <a:cs typeface="Cambria"/>
              </a:rPr>
              <a:t> </a:t>
            </a:r>
            <a:r>
              <a:rPr lang="en-US" i="1" dirty="0" err="1">
                <a:latin typeface="Cambria"/>
                <a:cs typeface="Cambria"/>
              </a:rPr>
              <a:t>birlikte</a:t>
            </a:r>
            <a:r>
              <a:rPr lang="en-US" i="1" dirty="0">
                <a:latin typeface="Cambria"/>
                <a:cs typeface="Cambria"/>
              </a:rPr>
              <a:t>, </a:t>
            </a:r>
            <a:r>
              <a:rPr lang="en-US" i="1" dirty="0" err="1">
                <a:latin typeface="Cambria"/>
                <a:cs typeface="Cambria"/>
              </a:rPr>
              <a:t>dinlerin</a:t>
            </a:r>
            <a:r>
              <a:rPr lang="en-US" i="1" dirty="0">
                <a:latin typeface="Cambria"/>
                <a:cs typeface="Cambria"/>
              </a:rPr>
              <a:t> </a:t>
            </a:r>
            <a:r>
              <a:rPr lang="en-US" i="1" dirty="0" err="1">
                <a:latin typeface="Cambria"/>
                <a:cs typeface="Cambria"/>
              </a:rPr>
              <a:t>ortaya</a:t>
            </a:r>
            <a:r>
              <a:rPr lang="en-US" i="1" dirty="0">
                <a:latin typeface="Cambria"/>
                <a:cs typeface="Cambria"/>
              </a:rPr>
              <a:t> </a:t>
            </a:r>
            <a:r>
              <a:rPr lang="en-US" i="1" dirty="0" err="1">
                <a:latin typeface="Cambria"/>
                <a:cs typeface="Cambria"/>
              </a:rPr>
              <a:t>çıkış</a:t>
            </a:r>
            <a:r>
              <a:rPr lang="en-US" i="1" dirty="0">
                <a:latin typeface="Cambria"/>
                <a:cs typeface="Cambria"/>
              </a:rPr>
              <a:t> </a:t>
            </a:r>
            <a:r>
              <a:rPr lang="en-US" i="1" dirty="0" err="1">
                <a:latin typeface="Cambria"/>
                <a:cs typeface="Cambria"/>
              </a:rPr>
              <a:t>tarihi</a:t>
            </a:r>
            <a:r>
              <a:rPr lang="en-US" i="1" dirty="0">
                <a:latin typeface="Cambria"/>
                <a:cs typeface="Cambria"/>
              </a:rPr>
              <a:t>, </a:t>
            </a:r>
            <a:r>
              <a:rPr lang="en-US" i="1" dirty="0" err="1">
                <a:latin typeface="Cambria"/>
                <a:cs typeface="Cambria"/>
              </a:rPr>
              <a:t>bizzat</a:t>
            </a:r>
            <a:r>
              <a:rPr lang="en-US" i="1" dirty="0">
                <a:latin typeface="Cambria"/>
                <a:cs typeface="Cambria"/>
              </a:rPr>
              <a:t> </a:t>
            </a:r>
            <a:r>
              <a:rPr lang="en-US" i="1" dirty="0" err="1">
                <a:latin typeface="Cambria"/>
                <a:cs typeface="Cambria"/>
              </a:rPr>
              <a:t>bilim</a:t>
            </a:r>
            <a:r>
              <a:rPr lang="en-US" i="1" dirty="0">
                <a:latin typeface="Cambria"/>
                <a:cs typeface="Cambria"/>
              </a:rPr>
              <a:t> </a:t>
            </a:r>
            <a:r>
              <a:rPr lang="en-US" i="1" dirty="0" err="1">
                <a:latin typeface="Cambria"/>
                <a:cs typeface="Cambria"/>
              </a:rPr>
              <a:t>kanalıyla</a:t>
            </a:r>
            <a:r>
              <a:rPr lang="en-US" i="1" dirty="0">
                <a:latin typeface="Cambria"/>
                <a:cs typeface="Cambria"/>
              </a:rPr>
              <a:t> m.ö.11.500’e </a:t>
            </a:r>
            <a:r>
              <a:rPr lang="en-US" i="1" dirty="0" err="1">
                <a:latin typeface="Cambria"/>
                <a:cs typeface="Cambria"/>
              </a:rPr>
              <a:t>kadar</a:t>
            </a:r>
            <a:r>
              <a:rPr lang="en-US" i="1" dirty="0">
                <a:latin typeface="Cambria"/>
                <a:cs typeface="Cambria"/>
              </a:rPr>
              <a:t> </a:t>
            </a:r>
            <a:r>
              <a:rPr lang="en-US" i="1" dirty="0" err="1">
                <a:latin typeface="Cambria"/>
                <a:cs typeface="Cambria"/>
              </a:rPr>
              <a:t>çekilmiştir</a:t>
            </a:r>
            <a:r>
              <a:rPr lang="en-US" i="1" dirty="0">
                <a:latin typeface="Cambria"/>
                <a:cs typeface="Cambri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435167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</a:rPr>
              <a:t>Antropolojinin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Merkezi</a:t>
            </a:r>
            <a:r>
              <a:rPr lang="en-US" b="1" dirty="0" smtClean="0">
                <a:solidFill>
                  <a:srgbClr val="FF0000"/>
                </a:solidFill>
              </a:rPr>
              <a:t>: KÜLTÜR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493509"/>
          </a:xfrm>
        </p:spPr>
        <p:txBody>
          <a:bodyPr>
            <a:normAutofit/>
          </a:bodyPr>
          <a:lstStyle/>
          <a:p>
            <a:r>
              <a:rPr lang="tr-TR" sz="3200" b="1" dirty="0">
                <a:solidFill>
                  <a:srgbClr val="FF0000"/>
                </a:solidFill>
                <a:latin typeface="Cambria"/>
                <a:cs typeface="Cambria"/>
              </a:rPr>
              <a:t>Kültür Nedir? </a:t>
            </a:r>
            <a:endParaRPr lang="tr-TR" sz="3200" b="1" dirty="0" smtClean="0">
              <a:solidFill>
                <a:srgbClr val="FF0000"/>
              </a:solidFill>
              <a:latin typeface="Cambria"/>
              <a:cs typeface="Cambria"/>
            </a:endParaRPr>
          </a:p>
          <a:p>
            <a:pPr marL="0" indent="0">
              <a:buNone/>
            </a:pPr>
            <a:r>
              <a:rPr lang="tr-TR" sz="2200" dirty="0" smtClean="0">
                <a:latin typeface="Cambria"/>
                <a:cs typeface="Cambria"/>
              </a:rPr>
              <a:t>Bilgilerin</a:t>
            </a:r>
            <a:r>
              <a:rPr lang="tr-TR" sz="2200" dirty="0">
                <a:latin typeface="Cambria"/>
                <a:cs typeface="Cambria"/>
              </a:rPr>
              <a:t>, inançların, sanatların değerlerin, kuralların, örf ve adetlerin, </a:t>
            </a:r>
            <a:r>
              <a:rPr lang="tr-TR" sz="2200" u="sng" dirty="0">
                <a:latin typeface="Cambria"/>
                <a:cs typeface="Cambria"/>
              </a:rPr>
              <a:t>toplumun üyesi olan insan tarafından sonradan kazanılmış bütün kapasite ve alışkanlıkların </a:t>
            </a:r>
            <a:r>
              <a:rPr lang="tr-TR" sz="2200" u="sng" dirty="0" smtClean="0">
                <a:latin typeface="Cambria"/>
                <a:cs typeface="Cambria"/>
              </a:rPr>
              <a:t>tümü (E. </a:t>
            </a:r>
            <a:r>
              <a:rPr lang="tr-TR" sz="2200" u="sng" dirty="0" err="1" smtClean="0">
                <a:latin typeface="Cambria"/>
                <a:cs typeface="Cambria"/>
              </a:rPr>
              <a:t>Tylor</a:t>
            </a:r>
            <a:r>
              <a:rPr lang="tr-TR" sz="2200" u="sng" dirty="0" smtClean="0">
                <a:latin typeface="Cambria"/>
                <a:cs typeface="Cambria"/>
              </a:rPr>
              <a:t>)</a:t>
            </a:r>
          </a:p>
          <a:p>
            <a:r>
              <a:rPr lang="tr-TR" sz="3200" b="1" dirty="0" smtClean="0">
                <a:solidFill>
                  <a:srgbClr val="FF0000"/>
                </a:solidFill>
                <a:latin typeface="Cambria"/>
                <a:cs typeface="Cambria"/>
              </a:rPr>
              <a:t>Kültürün Bileşenleri</a:t>
            </a:r>
          </a:p>
          <a:p>
            <a:pPr marL="0" indent="0">
              <a:buNone/>
            </a:pPr>
            <a:r>
              <a:rPr lang="tr-TR" sz="2200" b="1" dirty="0">
                <a:solidFill>
                  <a:srgbClr val="FF0000"/>
                </a:solidFill>
                <a:latin typeface="Cambria"/>
                <a:cs typeface="Cambria"/>
              </a:rPr>
              <a:t>Semboller:</a:t>
            </a:r>
            <a:r>
              <a:rPr lang="tr-TR" sz="220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lang="tr-TR" sz="2200" dirty="0">
                <a:latin typeface="Cambria"/>
                <a:cs typeface="Cambria"/>
              </a:rPr>
              <a:t>Sembol, bir kültürü paylaşan insanlar tarafından bilinen ve özel anlamı olan her şeydir. </a:t>
            </a:r>
            <a:endParaRPr lang="tr-TR" sz="2200" dirty="0" smtClean="0">
              <a:latin typeface="Cambria"/>
              <a:cs typeface="Cambria"/>
            </a:endParaRPr>
          </a:p>
          <a:p>
            <a:pPr marL="0" indent="0">
              <a:buNone/>
            </a:pPr>
            <a:r>
              <a:rPr lang="tr-TR" sz="2200" b="1" dirty="0">
                <a:solidFill>
                  <a:srgbClr val="FF0000"/>
                </a:solidFill>
                <a:latin typeface="Cambria"/>
                <a:cs typeface="Cambria"/>
              </a:rPr>
              <a:t>Dil:</a:t>
            </a:r>
            <a:r>
              <a:rPr lang="tr-TR" sz="220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lang="tr-TR" sz="2200" dirty="0">
                <a:latin typeface="Cambria"/>
                <a:cs typeface="Cambria"/>
              </a:rPr>
              <a:t>Sadece iletişim aracı olarak düşünülmemelidir; aynı zamanda kültür aktarımının bir aracıdır. </a:t>
            </a:r>
            <a:endParaRPr lang="tr-TR" sz="2200" dirty="0" smtClean="0">
              <a:latin typeface="Cambria"/>
              <a:cs typeface="Cambria"/>
            </a:endParaRPr>
          </a:p>
          <a:p>
            <a:pPr marL="0" indent="0">
              <a:buNone/>
            </a:pPr>
            <a:r>
              <a:rPr lang="tr-TR" sz="2200" b="1" dirty="0">
                <a:solidFill>
                  <a:srgbClr val="FF0000"/>
                </a:solidFill>
                <a:latin typeface="Cambria"/>
                <a:cs typeface="Cambria"/>
              </a:rPr>
              <a:t>Değerler:</a:t>
            </a:r>
            <a:r>
              <a:rPr lang="tr-TR" sz="220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lang="tr-TR" sz="2200" dirty="0">
                <a:latin typeface="Cambria"/>
                <a:cs typeface="Cambria"/>
              </a:rPr>
              <a:t>İnsanların toplumun üyesi olmalarından kaynaklanan ve paylaştıkları ortak amaç ve ilkelerdir. </a:t>
            </a:r>
            <a:endParaRPr lang="tr-TR" sz="2200" dirty="0" smtClean="0">
              <a:latin typeface="Cambria"/>
              <a:cs typeface="Cambria"/>
            </a:endParaRPr>
          </a:p>
          <a:p>
            <a:pPr marL="0" indent="0">
              <a:buNone/>
            </a:pPr>
            <a:r>
              <a:rPr lang="tr-TR" sz="2200" b="1" dirty="0">
                <a:solidFill>
                  <a:srgbClr val="FF0000"/>
                </a:solidFill>
                <a:latin typeface="Cambria"/>
                <a:cs typeface="Cambria"/>
              </a:rPr>
              <a:t>Normlar:</a:t>
            </a:r>
            <a:r>
              <a:rPr lang="tr-TR" sz="220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lang="tr-TR" sz="2200" dirty="0">
                <a:latin typeface="Cambria"/>
                <a:cs typeface="Cambria"/>
              </a:rPr>
              <a:t>Bir toplumun üyelerinin davranışlarını yönlendiren kural ve beklentilerdir. </a:t>
            </a:r>
            <a:endParaRPr lang="en-US" sz="2200" b="1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5506418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5393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2445"/>
            <a:ext cx="7956956" cy="63255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b="1" dirty="0">
                <a:solidFill>
                  <a:srgbClr val="FF0000"/>
                </a:solidFill>
                <a:latin typeface="Cambria"/>
                <a:cs typeface="Cambria"/>
              </a:rPr>
              <a:t>Kültürel Çeşitlilik</a:t>
            </a:r>
            <a:r>
              <a:rPr lang="tr-TR" sz="320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endParaRPr lang="tr-TR" sz="3200" dirty="0" smtClean="0">
              <a:solidFill>
                <a:srgbClr val="FF0000"/>
              </a:solidFill>
              <a:latin typeface="Cambria"/>
              <a:cs typeface="Cambria"/>
            </a:endParaRPr>
          </a:p>
          <a:p>
            <a:pPr marL="0" indent="0">
              <a:buNone/>
            </a:pPr>
            <a:endParaRPr lang="tr-TR" b="1" dirty="0" smtClean="0">
              <a:latin typeface="Cambria"/>
              <a:cs typeface="Cambria"/>
            </a:endParaRPr>
          </a:p>
          <a:p>
            <a:pPr marL="0" indent="0">
              <a:buNone/>
            </a:pPr>
            <a:r>
              <a:rPr lang="tr-TR" b="1" dirty="0" smtClean="0">
                <a:latin typeface="Cambria"/>
                <a:cs typeface="Cambria"/>
              </a:rPr>
              <a:t>Kültürel </a:t>
            </a:r>
            <a:r>
              <a:rPr lang="tr-TR" b="1" dirty="0">
                <a:latin typeface="Cambria"/>
                <a:cs typeface="Cambria"/>
              </a:rPr>
              <a:t>Değişme:</a:t>
            </a:r>
            <a:r>
              <a:rPr lang="tr-TR" dirty="0">
                <a:latin typeface="Cambria"/>
                <a:cs typeface="Cambria"/>
              </a:rPr>
              <a:t> </a:t>
            </a:r>
            <a:r>
              <a:rPr lang="tr-TR" dirty="0" smtClean="0">
                <a:latin typeface="Cambria"/>
                <a:cs typeface="Cambria"/>
              </a:rPr>
              <a:t>Kültürler sürekli bir değişim içinde olurlar: </a:t>
            </a:r>
            <a:r>
              <a:rPr lang="tr-TR" i="1" dirty="0" smtClean="0">
                <a:latin typeface="Cambria"/>
                <a:cs typeface="Cambria"/>
              </a:rPr>
              <a:t>Serbest ve Zorunlu Kültür Değişmeleri</a:t>
            </a:r>
          </a:p>
          <a:p>
            <a:pPr marL="0" indent="0">
              <a:buNone/>
            </a:pPr>
            <a:endParaRPr lang="tr-TR" i="1" dirty="0" smtClean="0">
              <a:latin typeface="Cambria"/>
              <a:cs typeface="Cambria"/>
            </a:endParaRPr>
          </a:p>
          <a:p>
            <a:pPr marL="0" indent="0">
              <a:buNone/>
            </a:pPr>
            <a:r>
              <a:rPr lang="tr-TR" b="1" dirty="0">
                <a:latin typeface="Cambria"/>
                <a:cs typeface="Cambria"/>
              </a:rPr>
              <a:t>Kültürel Gecikme:</a:t>
            </a:r>
            <a:r>
              <a:rPr lang="tr-TR" dirty="0">
                <a:latin typeface="Cambria"/>
                <a:cs typeface="Cambria"/>
              </a:rPr>
              <a:t> </a:t>
            </a:r>
            <a:r>
              <a:rPr lang="tr-TR" dirty="0" smtClean="0">
                <a:latin typeface="Cambria"/>
                <a:cs typeface="Cambria"/>
              </a:rPr>
              <a:t>Kültürün </a:t>
            </a:r>
            <a:r>
              <a:rPr lang="tr-TR" dirty="0">
                <a:latin typeface="Cambria"/>
                <a:cs typeface="Cambria"/>
              </a:rPr>
              <a:t>çeşitli parçaları aynı hızda değişmeyebilir. Özellikle maddi </a:t>
            </a:r>
            <a:r>
              <a:rPr lang="tr-TR" dirty="0" smtClean="0">
                <a:latin typeface="Cambria"/>
                <a:cs typeface="Cambria"/>
              </a:rPr>
              <a:t>ve </a:t>
            </a:r>
            <a:r>
              <a:rPr lang="tr-TR" dirty="0">
                <a:latin typeface="Cambria"/>
                <a:cs typeface="Cambria"/>
              </a:rPr>
              <a:t>maddi olmayan </a:t>
            </a:r>
            <a:r>
              <a:rPr lang="tr-TR" dirty="0" smtClean="0">
                <a:latin typeface="Cambria"/>
                <a:cs typeface="Cambria"/>
              </a:rPr>
              <a:t>kültür </a:t>
            </a:r>
            <a:r>
              <a:rPr lang="tr-TR" dirty="0">
                <a:latin typeface="Cambria"/>
                <a:cs typeface="Cambria"/>
              </a:rPr>
              <a:t>öğeleri aynı hızda olmadığında bu durum gerçekleşir. </a:t>
            </a:r>
            <a:endParaRPr lang="tr-TR" dirty="0" smtClean="0">
              <a:latin typeface="Cambria"/>
              <a:cs typeface="Cambria"/>
            </a:endParaRPr>
          </a:p>
          <a:p>
            <a:pPr marL="0" indent="0">
              <a:buNone/>
            </a:pPr>
            <a:r>
              <a:rPr lang="en-US" dirty="0" smtClean="0"/>
              <a:t>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77493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43726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0065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tr-TR" b="1" dirty="0">
                <a:solidFill>
                  <a:srgbClr val="FF0000"/>
                </a:solidFill>
                <a:latin typeface="Cambria"/>
                <a:cs typeface="Cambria"/>
              </a:rPr>
              <a:t>Alt-</a:t>
            </a:r>
            <a:r>
              <a:rPr lang="tr-TR" b="1" dirty="0" smtClean="0">
                <a:solidFill>
                  <a:srgbClr val="FF0000"/>
                </a:solidFill>
                <a:latin typeface="Cambria"/>
                <a:cs typeface="Cambria"/>
              </a:rPr>
              <a:t>kültür: </a:t>
            </a:r>
            <a:r>
              <a:rPr lang="tr-TR" dirty="0" smtClean="0">
                <a:latin typeface="Cambria"/>
                <a:cs typeface="Cambria"/>
              </a:rPr>
              <a:t>Bütünden </a:t>
            </a:r>
            <a:r>
              <a:rPr lang="tr-TR" dirty="0">
                <a:latin typeface="Cambria"/>
                <a:cs typeface="Cambria"/>
              </a:rPr>
              <a:t>farklı kültür kalıplarıdır. </a:t>
            </a:r>
            <a:r>
              <a:rPr lang="tr-TR" dirty="0" smtClean="0">
                <a:latin typeface="Cambria"/>
                <a:cs typeface="Cambria"/>
              </a:rPr>
              <a:t>Egemen </a:t>
            </a:r>
            <a:r>
              <a:rPr lang="tr-TR" dirty="0">
                <a:latin typeface="Cambria"/>
                <a:cs typeface="Cambria"/>
              </a:rPr>
              <a:t>kültüre tehdit oluşturmaz. </a:t>
            </a:r>
            <a:endParaRPr lang="tr-TR" dirty="0" smtClean="0">
              <a:latin typeface="Cambria"/>
              <a:cs typeface="Cambria"/>
            </a:endParaRPr>
          </a:p>
          <a:p>
            <a:pPr marL="0" indent="0">
              <a:buNone/>
            </a:pPr>
            <a:endParaRPr lang="tr-TR" dirty="0" smtClean="0">
              <a:latin typeface="Cambria"/>
              <a:cs typeface="Cambria"/>
            </a:endParaRPr>
          </a:p>
          <a:p>
            <a:pPr marL="0" indent="0">
              <a:buNone/>
            </a:pPr>
            <a:r>
              <a:rPr lang="tr-TR" b="1" dirty="0" smtClean="0">
                <a:solidFill>
                  <a:srgbClr val="FF0000"/>
                </a:solidFill>
                <a:latin typeface="Cambria"/>
                <a:cs typeface="Cambria"/>
              </a:rPr>
              <a:t>Karşıt </a:t>
            </a:r>
            <a:r>
              <a:rPr lang="tr-TR" b="1" dirty="0">
                <a:solidFill>
                  <a:srgbClr val="FF0000"/>
                </a:solidFill>
                <a:latin typeface="Cambria"/>
                <a:cs typeface="Cambria"/>
              </a:rPr>
              <a:t>Kültür:</a:t>
            </a:r>
            <a:r>
              <a:rPr lang="tr-TR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lang="tr-TR" dirty="0">
                <a:latin typeface="Cambria"/>
                <a:cs typeface="Cambria"/>
              </a:rPr>
              <a:t>B</a:t>
            </a:r>
            <a:r>
              <a:rPr lang="tr-TR" dirty="0" smtClean="0">
                <a:latin typeface="Cambria"/>
                <a:cs typeface="Cambria"/>
              </a:rPr>
              <a:t>ir </a:t>
            </a:r>
            <a:r>
              <a:rPr lang="tr-TR" dirty="0">
                <a:latin typeface="Cambria"/>
                <a:cs typeface="Cambria"/>
              </a:rPr>
              <a:t>reddiye </a:t>
            </a:r>
            <a:r>
              <a:rPr lang="tr-TR" dirty="0" smtClean="0">
                <a:latin typeface="Cambria"/>
                <a:cs typeface="Cambria"/>
              </a:rPr>
              <a:t>vardır. Alternatif </a:t>
            </a:r>
            <a:r>
              <a:rPr lang="tr-TR" dirty="0">
                <a:latin typeface="Cambria"/>
                <a:cs typeface="Cambria"/>
              </a:rPr>
              <a:t>bir kültürel sistem iddiasındadırlar ve </a:t>
            </a:r>
            <a:r>
              <a:rPr lang="tr-TR" dirty="0" smtClean="0">
                <a:latin typeface="Cambria"/>
                <a:cs typeface="Cambria"/>
              </a:rPr>
              <a:t>genel </a:t>
            </a:r>
            <a:r>
              <a:rPr lang="tr-TR" dirty="0">
                <a:latin typeface="Cambria"/>
                <a:cs typeface="Cambria"/>
              </a:rPr>
              <a:t>kabul gören birçok şeye </a:t>
            </a:r>
            <a:r>
              <a:rPr lang="tr-TR" dirty="0" smtClean="0">
                <a:latin typeface="Cambria"/>
                <a:cs typeface="Cambria"/>
              </a:rPr>
              <a:t>karşıdırlar.</a:t>
            </a:r>
            <a:endParaRPr lang="en-US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8986492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4463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tr-TR" b="1" dirty="0">
                <a:solidFill>
                  <a:srgbClr val="FF0000"/>
                </a:solidFill>
                <a:latin typeface="Cambria"/>
                <a:cs typeface="Cambria"/>
              </a:rPr>
              <a:t>Kültürel Bencillik (</a:t>
            </a:r>
            <a:r>
              <a:rPr lang="tr-TR" b="1" dirty="0" err="1">
                <a:solidFill>
                  <a:srgbClr val="FF0000"/>
                </a:solidFill>
                <a:latin typeface="Cambria"/>
                <a:cs typeface="Cambria"/>
              </a:rPr>
              <a:t>Etnosantrisizm</a:t>
            </a:r>
            <a:r>
              <a:rPr lang="tr-TR" b="1" dirty="0" smtClean="0">
                <a:solidFill>
                  <a:srgbClr val="FF0000"/>
                </a:solidFill>
                <a:latin typeface="Cambria"/>
                <a:cs typeface="Cambria"/>
              </a:rPr>
              <a:t>): </a:t>
            </a:r>
            <a:r>
              <a:rPr lang="tr-TR" dirty="0" err="1" smtClean="0">
                <a:latin typeface="Cambria"/>
                <a:cs typeface="Cambria"/>
              </a:rPr>
              <a:t>Etnosentrisizm</a:t>
            </a:r>
            <a:r>
              <a:rPr lang="tr-TR" dirty="0" smtClean="0">
                <a:latin typeface="Cambria"/>
                <a:cs typeface="Cambria"/>
              </a:rPr>
              <a:t> </a:t>
            </a:r>
            <a:r>
              <a:rPr lang="tr-TR" dirty="0">
                <a:latin typeface="Cambria"/>
                <a:cs typeface="Cambria"/>
              </a:rPr>
              <a:t>kişinin kendi kültürünü üstün görmesi, diğerlerini yapay saymasıdır. </a:t>
            </a:r>
            <a:endParaRPr lang="tr-TR" dirty="0" smtClean="0">
              <a:latin typeface="Cambria"/>
              <a:cs typeface="Cambria"/>
            </a:endParaRPr>
          </a:p>
          <a:p>
            <a:pPr marL="0" indent="0">
              <a:buNone/>
            </a:pPr>
            <a:endParaRPr lang="tr-TR" dirty="0" smtClean="0">
              <a:latin typeface="Cambria"/>
              <a:cs typeface="Cambria"/>
            </a:endParaRPr>
          </a:p>
          <a:p>
            <a:pPr marL="0" indent="0">
              <a:buNone/>
            </a:pPr>
            <a:r>
              <a:rPr lang="tr-TR" b="1" dirty="0">
                <a:solidFill>
                  <a:srgbClr val="FF0000"/>
                </a:solidFill>
                <a:latin typeface="Cambria"/>
                <a:cs typeface="Cambria"/>
              </a:rPr>
              <a:t>Kültürel Görecelilik</a:t>
            </a:r>
            <a:r>
              <a:rPr lang="tr-TR" b="1" dirty="0" smtClean="0">
                <a:solidFill>
                  <a:srgbClr val="FF0000"/>
                </a:solidFill>
                <a:latin typeface="Cambria"/>
                <a:cs typeface="Cambria"/>
              </a:rPr>
              <a:t>: </a:t>
            </a:r>
            <a:r>
              <a:rPr lang="tr-TR" dirty="0" smtClean="0">
                <a:latin typeface="Cambria"/>
                <a:cs typeface="Cambria"/>
              </a:rPr>
              <a:t>Kültürel </a:t>
            </a:r>
            <a:r>
              <a:rPr lang="tr-TR" dirty="0">
                <a:latin typeface="Cambria"/>
                <a:cs typeface="Cambria"/>
              </a:rPr>
              <a:t>görecelilik ise tam tersidir. Bir kültürü kendi standartlarına göre değerlendirmektir. </a:t>
            </a:r>
          </a:p>
        </p:txBody>
      </p:sp>
    </p:spTree>
    <p:extLst>
      <p:ext uri="{BB962C8B-B14F-4D97-AF65-F5344CB8AC3E}">
        <p14:creationId xmlns:p14="http://schemas.microsoft.com/office/powerpoint/2010/main" val="31206630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635592"/>
            <a:ext cx="7992235" cy="6439497"/>
          </a:xfrm>
        </p:spPr>
        <p:txBody>
          <a:bodyPr>
            <a:normAutofit lnSpcReduction="10000"/>
          </a:bodyPr>
          <a:lstStyle/>
          <a:p>
            <a:r>
              <a:rPr lang="tr-TR" b="1" dirty="0" err="1" smtClean="0">
                <a:solidFill>
                  <a:srgbClr val="FF0000"/>
                </a:solidFill>
                <a:latin typeface="Cambria"/>
                <a:cs typeface="Cambria"/>
              </a:rPr>
              <a:t>Kültürleme</a:t>
            </a:r>
            <a:r>
              <a:rPr lang="tr-TR" b="1" dirty="0" smtClean="0">
                <a:solidFill>
                  <a:srgbClr val="FF0000"/>
                </a:solidFill>
                <a:latin typeface="Cambria"/>
                <a:cs typeface="Cambria"/>
              </a:rPr>
              <a:t>: </a:t>
            </a:r>
            <a:r>
              <a:rPr lang="tr-TR" dirty="0">
                <a:latin typeface="Cambria"/>
                <a:cs typeface="Cambria"/>
              </a:rPr>
              <a:t>K</a:t>
            </a:r>
            <a:r>
              <a:rPr lang="tr-TR" dirty="0" smtClean="0">
                <a:latin typeface="Cambria"/>
                <a:cs typeface="Cambria"/>
              </a:rPr>
              <a:t>ültür aktarımı.</a:t>
            </a:r>
          </a:p>
          <a:p>
            <a:pPr marL="0" indent="0">
              <a:buNone/>
            </a:pPr>
            <a:endParaRPr lang="tr-TR" dirty="0" smtClean="0">
              <a:latin typeface="Cambria"/>
              <a:cs typeface="Cambria"/>
            </a:endParaRPr>
          </a:p>
          <a:p>
            <a:r>
              <a:rPr lang="tr-TR" b="1" dirty="0" smtClean="0">
                <a:solidFill>
                  <a:srgbClr val="FF0000"/>
                </a:solidFill>
                <a:latin typeface="Cambria"/>
                <a:cs typeface="Cambria"/>
              </a:rPr>
              <a:t>Kültürlenme: </a:t>
            </a:r>
            <a:r>
              <a:rPr lang="tr-TR" dirty="0" smtClean="0">
                <a:latin typeface="Cambria"/>
                <a:cs typeface="Cambria"/>
              </a:rPr>
              <a:t>Kültürün öğrenilip nesilden </a:t>
            </a:r>
            <a:r>
              <a:rPr lang="tr-TR" dirty="0" err="1" smtClean="0">
                <a:latin typeface="Cambria"/>
                <a:cs typeface="Cambria"/>
              </a:rPr>
              <a:t>nesile</a:t>
            </a:r>
            <a:r>
              <a:rPr lang="tr-TR" dirty="0" smtClean="0">
                <a:latin typeface="Cambria"/>
                <a:cs typeface="Cambria"/>
              </a:rPr>
              <a:t> aktarılmasını sağlayan süreç.</a:t>
            </a:r>
          </a:p>
          <a:p>
            <a:pPr marL="0" indent="0">
              <a:buNone/>
            </a:pPr>
            <a:endParaRPr lang="tr-TR" dirty="0" smtClean="0">
              <a:latin typeface="Cambria"/>
              <a:cs typeface="Cambria"/>
            </a:endParaRPr>
          </a:p>
          <a:p>
            <a:r>
              <a:rPr lang="tr-TR" b="1" dirty="0">
                <a:solidFill>
                  <a:srgbClr val="FF0000"/>
                </a:solidFill>
                <a:latin typeface="Cambria"/>
                <a:cs typeface="Cambria"/>
              </a:rPr>
              <a:t>Kültürleşme (</a:t>
            </a:r>
            <a:r>
              <a:rPr lang="tr-TR" b="1" dirty="0" err="1">
                <a:solidFill>
                  <a:srgbClr val="FF0000"/>
                </a:solidFill>
                <a:latin typeface="Cambria"/>
                <a:cs typeface="Cambria"/>
              </a:rPr>
              <a:t>Akültürasyon</a:t>
            </a:r>
            <a:r>
              <a:rPr lang="tr-TR" b="1" dirty="0" smtClean="0">
                <a:solidFill>
                  <a:srgbClr val="FF0000"/>
                </a:solidFill>
                <a:latin typeface="Cambria"/>
                <a:cs typeface="Cambria"/>
              </a:rPr>
              <a:t>): </a:t>
            </a:r>
            <a:r>
              <a:rPr lang="tr-TR" dirty="0" smtClean="0">
                <a:latin typeface="Cambria"/>
                <a:cs typeface="Cambria"/>
              </a:rPr>
              <a:t>İki </a:t>
            </a:r>
            <a:r>
              <a:rPr lang="tr-TR" dirty="0">
                <a:latin typeface="Cambria"/>
                <a:cs typeface="Cambria"/>
              </a:rPr>
              <a:t>ya da daha çok kültür grubunun etkileşimi (kültür alışverişi) sonucunda kültürlerin belli oranda </a:t>
            </a:r>
            <a:r>
              <a:rPr lang="tr-TR" dirty="0" smtClean="0">
                <a:latin typeface="Cambria"/>
                <a:cs typeface="Cambria"/>
              </a:rPr>
              <a:t>değişmesidir.</a:t>
            </a:r>
          </a:p>
          <a:p>
            <a:pPr marL="0" indent="0">
              <a:buNone/>
            </a:pPr>
            <a:endParaRPr lang="tr-TR" dirty="0" smtClean="0">
              <a:latin typeface="Cambria"/>
              <a:cs typeface="Cambria"/>
            </a:endParaRPr>
          </a:p>
          <a:p>
            <a:r>
              <a:rPr lang="tr-TR" b="1" dirty="0" smtClean="0">
                <a:solidFill>
                  <a:srgbClr val="FF0000"/>
                </a:solidFill>
                <a:latin typeface="Cambria"/>
                <a:cs typeface="Cambria"/>
              </a:rPr>
              <a:t>Asimilasyon (Benzeşme): </a:t>
            </a:r>
            <a:r>
              <a:rPr lang="tr-TR" dirty="0" smtClean="0">
                <a:latin typeface="Cambria"/>
                <a:cs typeface="Cambria"/>
              </a:rPr>
              <a:t>Kültürlerden </a:t>
            </a:r>
            <a:r>
              <a:rPr lang="tr-TR" dirty="0">
                <a:latin typeface="Cambria"/>
                <a:cs typeface="Cambria"/>
              </a:rPr>
              <a:t>sadece birinde değişiklik olması </a:t>
            </a:r>
            <a:r>
              <a:rPr lang="tr-TR" dirty="0" smtClean="0">
                <a:latin typeface="Cambria"/>
                <a:cs typeface="Cambria"/>
              </a:rPr>
              <a:t>demektir</a:t>
            </a:r>
            <a:r>
              <a:rPr lang="tr-TR" dirty="0">
                <a:latin typeface="Cambria"/>
                <a:cs typeface="Cambria"/>
              </a:rPr>
              <a:t>.</a:t>
            </a:r>
            <a:endParaRPr lang="en-US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8265430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416</Words>
  <Application>Microsoft Macintosh PowerPoint</Application>
  <PresentationFormat>On-screen Show (4:3)</PresentationFormat>
  <Paragraphs>62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SOSYAL ANTROPOLOJİYE GİRİŞ</vt:lpstr>
      <vt:lpstr>Antropolojinin Tanımı  ve Kapsamı</vt:lpstr>
      <vt:lpstr>Antropolojinin Alt Disiplinleri</vt:lpstr>
      <vt:lpstr>PowerPoint Presentation</vt:lpstr>
      <vt:lpstr>Antropolojinin Merkezi: KÜLTÜR</vt:lpstr>
      <vt:lpstr>PowerPoint Presentation</vt:lpstr>
      <vt:lpstr>PowerPoint Presentation</vt:lpstr>
      <vt:lpstr>PowerPoint Presentation</vt:lpstr>
      <vt:lpstr>PowerPoint Presentation</vt:lpstr>
      <vt:lpstr>Uygulamalı Antropoloji</vt:lpstr>
      <vt:lpstr>PowerPoint Presentation</vt:lpstr>
      <vt:lpstr>PowerPoint Presentation</vt:lpstr>
    </vt:vector>
  </TitlesOfParts>
  <Company>ahmet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ANTROPOLOJİYE GİRİŞ</dc:title>
  <dc:creator>ahmet ahmet</dc:creator>
  <cp:lastModifiedBy>ahmet ahmet</cp:lastModifiedBy>
  <cp:revision>6</cp:revision>
  <dcterms:created xsi:type="dcterms:W3CDTF">2017-11-16T08:30:59Z</dcterms:created>
  <dcterms:modified xsi:type="dcterms:W3CDTF">2018-02-23T12:09:25Z</dcterms:modified>
</cp:coreProperties>
</file>