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52" r:id="rId3"/>
    <p:sldId id="358" r:id="rId4"/>
    <p:sldId id="354" r:id="rId5"/>
    <p:sldId id="355" r:id="rId6"/>
    <p:sldId id="481" r:id="rId7"/>
    <p:sldId id="482" r:id="rId8"/>
    <p:sldId id="485" r:id="rId9"/>
    <p:sldId id="483" r:id="rId10"/>
    <p:sldId id="484" r:id="rId11"/>
    <p:sldId id="491" r:id="rId12"/>
    <p:sldId id="486" r:id="rId13"/>
    <p:sldId id="487" r:id="rId14"/>
    <p:sldId id="488" r:id="rId15"/>
    <p:sldId id="489"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7" d="100"/>
          <a:sy n="117" d="100"/>
        </p:scale>
        <p:origin x="-35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02578" y="2562503"/>
            <a:ext cx="9827171" cy="735725"/>
          </a:xfrm>
        </p:spPr>
        <p:txBody>
          <a:bodyPr>
            <a:normAutofit fontScale="90000"/>
          </a:bodyPr>
          <a:lstStyle/>
          <a:p>
            <a:r>
              <a:rPr lang="tr-TR" sz="4800" b="1" dirty="0" smtClean="0">
                <a:solidFill>
                  <a:srgbClr val="F93B07"/>
                </a:solidFill>
              </a:rPr>
              <a:t>Halkla İlişkiler ve </a:t>
            </a:r>
            <a:r>
              <a:rPr lang="tr-TR" sz="4800" b="1" dirty="0" smtClean="0">
                <a:solidFill>
                  <a:srgbClr val="F93B07"/>
                </a:solidFill>
              </a:rPr>
              <a:t>Etik </a:t>
            </a:r>
            <a:endParaRPr lang="tr-TR" sz="4800" b="1" dirty="0">
              <a:solidFill>
                <a:srgbClr val="F93B07"/>
              </a:solidFill>
            </a:endParaRPr>
          </a:p>
        </p:txBody>
      </p:sp>
    </p:spTree>
    <p:extLst>
      <p:ext uri="{BB962C8B-B14F-4D97-AF65-F5344CB8AC3E}">
        <p14:creationId xmlns:p14="http://schemas.microsoft.com/office/powerpoint/2010/main" val="2112791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623206" y="1767185"/>
            <a:ext cx="11402785" cy="646331"/>
          </a:xfrm>
          <a:prstGeom prst="rect">
            <a:avLst/>
          </a:prstGeom>
        </p:spPr>
        <p:txBody>
          <a:bodyPr wrap="square">
            <a:spAutoFit/>
          </a:bodyPr>
          <a:lstStyle/>
          <a:p>
            <a:pPr fontAlgn="base"/>
            <a:r>
              <a:rPr lang="tr-TR" dirty="0" smtClean="0"/>
              <a:t>9- İnsan </a:t>
            </a:r>
            <a:r>
              <a:rPr lang="tr-TR" dirty="0"/>
              <a:t>Hakları Evrensel Beyannamesi’ndeki ilkeleri benimser. https://www.tbmm.gov.tr/komisyon/insanhaklari/pdf01/203-208.pdf</a:t>
            </a:r>
          </a:p>
        </p:txBody>
      </p:sp>
      <p:sp>
        <p:nvSpPr>
          <p:cNvPr id="4" name="Rectangle 3"/>
          <p:cNvSpPr/>
          <p:nvPr/>
        </p:nvSpPr>
        <p:spPr>
          <a:xfrm>
            <a:off x="799218" y="1218239"/>
            <a:ext cx="1449564" cy="369332"/>
          </a:xfrm>
          <a:prstGeom prst="rect">
            <a:avLst/>
          </a:prstGeom>
        </p:spPr>
        <p:txBody>
          <a:bodyPr wrap="none">
            <a:spAutoFit/>
          </a:bodyPr>
          <a:lstStyle/>
          <a:p>
            <a:r>
              <a:rPr lang="tr-TR" b="1" dirty="0"/>
              <a:t>Genel İlkeler:</a:t>
            </a:r>
            <a:endParaRPr lang="tr-TR" dirty="0"/>
          </a:p>
        </p:txBody>
      </p:sp>
      <p:sp>
        <p:nvSpPr>
          <p:cNvPr id="5" name="Rectangle 4"/>
          <p:cNvSpPr/>
          <p:nvPr/>
        </p:nvSpPr>
        <p:spPr>
          <a:xfrm>
            <a:off x="631372" y="2505670"/>
            <a:ext cx="11247664" cy="646331"/>
          </a:xfrm>
          <a:prstGeom prst="rect">
            <a:avLst/>
          </a:prstGeom>
        </p:spPr>
        <p:txBody>
          <a:bodyPr wrap="square">
            <a:spAutoFit/>
          </a:bodyPr>
          <a:lstStyle/>
          <a:p>
            <a:pPr fontAlgn="base"/>
            <a:r>
              <a:rPr lang="tr-TR" dirty="0" smtClean="0"/>
              <a:t>10- T.C</a:t>
            </a:r>
            <a:r>
              <a:rPr lang="tr-TR" dirty="0"/>
              <a:t>. Anayasası’na, yasalarına ve mevzuatına riayet eder; ilgili kanun ve yönetmeliklerin güncellenmesi hususunda ilgili kurumlar nezdinde işbirliği içinde çalışır.</a:t>
            </a:r>
          </a:p>
        </p:txBody>
      </p:sp>
      <p:sp>
        <p:nvSpPr>
          <p:cNvPr id="6" name="Rectangle 5"/>
          <p:cNvSpPr/>
          <p:nvPr/>
        </p:nvSpPr>
        <p:spPr>
          <a:xfrm>
            <a:off x="664027" y="3245508"/>
            <a:ext cx="11043557" cy="923330"/>
          </a:xfrm>
          <a:prstGeom prst="rect">
            <a:avLst/>
          </a:prstGeom>
        </p:spPr>
        <p:txBody>
          <a:bodyPr wrap="square">
            <a:spAutoFit/>
          </a:bodyPr>
          <a:lstStyle/>
          <a:p>
            <a:pPr fontAlgn="base"/>
            <a:r>
              <a:rPr lang="tr-TR" dirty="0" smtClean="0"/>
              <a:t>11- Karşılıklı </a:t>
            </a:r>
            <a:r>
              <a:rPr lang="tr-TR" dirty="0"/>
              <a:t>olarak mesleklerinin hak, değer ve itibarını korumak için özen gösterir. Güvenilirlik, dürüstlük, şeffaflık, sorumluluk ve adil olma ilkelerine bağlı kalır, aralarında gizli ve özel anlaşma ile çıkar birliği oluşturma, ödüllendirme, rüşvet, baskı ve manipülasyonu kabul etmez.</a:t>
            </a:r>
          </a:p>
        </p:txBody>
      </p:sp>
      <p:sp>
        <p:nvSpPr>
          <p:cNvPr id="7" name="Rectangle 6"/>
          <p:cNvSpPr/>
          <p:nvPr/>
        </p:nvSpPr>
        <p:spPr>
          <a:xfrm>
            <a:off x="668108" y="4331945"/>
            <a:ext cx="11210928" cy="1200329"/>
          </a:xfrm>
          <a:prstGeom prst="rect">
            <a:avLst/>
          </a:prstGeom>
        </p:spPr>
        <p:txBody>
          <a:bodyPr wrap="square">
            <a:spAutoFit/>
          </a:bodyPr>
          <a:lstStyle/>
          <a:p>
            <a:pPr fontAlgn="base"/>
            <a:r>
              <a:rPr lang="tr-TR" dirty="0" smtClean="0"/>
              <a:t>12- Toplumun </a:t>
            </a:r>
            <a:r>
              <a:rPr lang="tr-TR" dirty="0"/>
              <a:t>örf, adet, gelenek ve göreneklerine, ahlak anlayışına saygı gösterir. İletişim profesyoneli tarafından hazırlanan içeriklerde ve medya mensubunun hazırladığı haberlerde, ön yargılı, ayırımcı, karalayıcı, aşağılayıcı, suçlayıcı ve nefret içeren ifadeler kullanılmaması hususunda işbirliği yapar. Olumsuz davranış ve alışkanlıklarla ilgili özendirmeye neden olabilecek içerik oluşturmaktan kaçınır.</a:t>
            </a:r>
          </a:p>
        </p:txBody>
      </p:sp>
    </p:spTree>
    <p:extLst>
      <p:ext uri="{BB962C8B-B14F-4D97-AF65-F5344CB8AC3E}">
        <p14:creationId xmlns:p14="http://schemas.microsoft.com/office/powerpoint/2010/main" val="3141481013"/>
      </p:ext>
    </p:extLst>
  </p:cSld>
  <p:clrMapOvr>
    <a:masterClrMapping/>
  </p:clrMapOvr>
  <p:transition>
    <p:pull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839888" y="1293363"/>
            <a:ext cx="10875862" cy="646331"/>
          </a:xfrm>
          <a:prstGeom prst="rect">
            <a:avLst/>
          </a:prstGeom>
        </p:spPr>
        <p:txBody>
          <a:bodyPr wrap="square">
            <a:spAutoFit/>
          </a:bodyPr>
          <a:lstStyle/>
          <a:p>
            <a:pPr fontAlgn="base"/>
            <a:r>
              <a:rPr lang="tr-TR" dirty="0" smtClean="0"/>
              <a:t>13- Türkçe </a:t>
            </a:r>
            <a:r>
              <a:rPr lang="tr-TR" dirty="0"/>
              <a:t>dilinin doğru kullanımına, toplumun geniş kesimlerinin anlayabileceği şekilde yazılı ve sözlü ifadeye özen gösterir.</a:t>
            </a:r>
          </a:p>
        </p:txBody>
      </p:sp>
      <p:sp>
        <p:nvSpPr>
          <p:cNvPr id="4" name="Rectangle 3"/>
          <p:cNvSpPr/>
          <p:nvPr/>
        </p:nvSpPr>
        <p:spPr>
          <a:xfrm>
            <a:off x="839888" y="2090644"/>
            <a:ext cx="10998841" cy="923330"/>
          </a:xfrm>
          <a:prstGeom prst="rect">
            <a:avLst/>
          </a:prstGeom>
        </p:spPr>
        <p:txBody>
          <a:bodyPr wrap="square">
            <a:spAutoFit/>
          </a:bodyPr>
          <a:lstStyle/>
          <a:p>
            <a:pPr fontAlgn="base"/>
            <a:r>
              <a:rPr lang="tr-TR" dirty="0" smtClean="0"/>
              <a:t>14- Örtülü </a:t>
            </a:r>
            <a:r>
              <a:rPr lang="tr-TR" dirty="0"/>
              <a:t>reklam tanımının amacını aşmaması, halkın haber alma hakkını engellememesi, olağan haber trafiğini aksatmaması için, mecra yöneticileri, denetleme kurumları ve karar vericilerle birlikte açık kriterler üzerinde mutabakat sağlanması için çalışır.</a:t>
            </a:r>
          </a:p>
        </p:txBody>
      </p:sp>
      <p:sp>
        <p:nvSpPr>
          <p:cNvPr id="5" name="Rectangle 4"/>
          <p:cNvSpPr/>
          <p:nvPr/>
        </p:nvSpPr>
        <p:spPr>
          <a:xfrm>
            <a:off x="896524" y="3170855"/>
            <a:ext cx="4037195" cy="369332"/>
          </a:xfrm>
          <a:prstGeom prst="rect">
            <a:avLst/>
          </a:prstGeom>
        </p:spPr>
        <p:txBody>
          <a:bodyPr wrap="none">
            <a:spAutoFit/>
          </a:bodyPr>
          <a:lstStyle/>
          <a:p>
            <a:pPr fontAlgn="base"/>
            <a:r>
              <a:rPr lang="tr-TR" dirty="0" smtClean="0"/>
              <a:t>15- Fikri </a:t>
            </a:r>
            <a:r>
              <a:rPr lang="tr-TR" dirty="0"/>
              <a:t>mülkiyet haklarına saygı gösterir.</a:t>
            </a:r>
          </a:p>
        </p:txBody>
      </p:sp>
      <p:sp>
        <p:nvSpPr>
          <p:cNvPr id="6" name="Rectangle 5"/>
          <p:cNvSpPr/>
          <p:nvPr/>
        </p:nvSpPr>
        <p:spPr>
          <a:xfrm>
            <a:off x="868463" y="3620477"/>
            <a:ext cx="10818712" cy="646331"/>
          </a:xfrm>
          <a:prstGeom prst="rect">
            <a:avLst/>
          </a:prstGeom>
        </p:spPr>
        <p:txBody>
          <a:bodyPr wrap="square">
            <a:spAutoFit/>
          </a:bodyPr>
          <a:lstStyle/>
          <a:p>
            <a:pPr fontAlgn="base"/>
            <a:r>
              <a:rPr lang="tr-TR" dirty="0" smtClean="0"/>
              <a:t>16- Temsil </a:t>
            </a:r>
            <a:r>
              <a:rPr lang="tr-TR" dirty="0"/>
              <a:t>ettiği şirkete, markaya, kuruma ait içeriği, mecraların ihtiyaç ve beklentisine uygun biçimde hazırlar ve medya mensubunun değerlendirmesine sunar.</a:t>
            </a:r>
          </a:p>
        </p:txBody>
      </p:sp>
      <p:sp>
        <p:nvSpPr>
          <p:cNvPr id="7" name="Rectangle 6"/>
          <p:cNvSpPr/>
          <p:nvPr/>
        </p:nvSpPr>
        <p:spPr>
          <a:xfrm>
            <a:off x="868463" y="4281376"/>
            <a:ext cx="10757480" cy="369332"/>
          </a:xfrm>
          <a:prstGeom prst="rect">
            <a:avLst/>
          </a:prstGeom>
        </p:spPr>
        <p:txBody>
          <a:bodyPr wrap="square">
            <a:spAutoFit/>
          </a:bodyPr>
          <a:lstStyle/>
          <a:p>
            <a:pPr fontAlgn="base"/>
            <a:r>
              <a:rPr lang="tr-TR" dirty="0" smtClean="0"/>
              <a:t>17- Sunduğu </a:t>
            </a:r>
            <a:r>
              <a:rPr lang="tr-TR" dirty="0"/>
              <a:t>içeriğin haber, röportaj, yorum vb. olarak yayınlanmasının garantisi olmadığının bilincindedir.</a:t>
            </a:r>
          </a:p>
        </p:txBody>
      </p:sp>
      <p:sp>
        <p:nvSpPr>
          <p:cNvPr id="8" name="Rectangle 7"/>
          <p:cNvSpPr/>
          <p:nvPr/>
        </p:nvSpPr>
        <p:spPr>
          <a:xfrm>
            <a:off x="839887" y="4763770"/>
            <a:ext cx="10443155" cy="646331"/>
          </a:xfrm>
          <a:prstGeom prst="rect">
            <a:avLst/>
          </a:prstGeom>
        </p:spPr>
        <p:txBody>
          <a:bodyPr wrap="square">
            <a:spAutoFit/>
          </a:bodyPr>
          <a:lstStyle/>
          <a:p>
            <a:pPr fontAlgn="base"/>
            <a:r>
              <a:rPr lang="tr-TR" dirty="0" smtClean="0"/>
              <a:t>18- Haberin </a:t>
            </a:r>
            <a:r>
              <a:rPr lang="tr-TR" dirty="0"/>
              <a:t>yayınlanması veya yayın öncesinde haber metni ve görsel malzemenin kendi onayından geçmesi için medya mensubuna telkinde bulunmaz, baskı uygulamaz ve tehdit etmez.</a:t>
            </a:r>
          </a:p>
        </p:txBody>
      </p:sp>
    </p:spTree>
    <p:extLst>
      <p:ext uri="{BB962C8B-B14F-4D97-AF65-F5344CB8AC3E}">
        <p14:creationId xmlns:p14="http://schemas.microsoft.com/office/powerpoint/2010/main" val="246090570"/>
      </p:ext>
    </p:extLst>
  </p:cSld>
  <p:clrMapOvr>
    <a:masterClrMapping/>
  </p:clrMapOvr>
  <p:transition>
    <p:pull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7" name="Rectangle 6"/>
          <p:cNvSpPr/>
          <p:nvPr/>
        </p:nvSpPr>
        <p:spPr>
          <a:xfrm>
            <a:off x="713012" y="1216886"/>
            <a:ext cx="10953751" cy="923330"/>
          </a:xfrm>
          <a:prstGeom prst="rect">
            <a:avLst/>
          </a:prstGeom>
        </p:spPr>
        <p:txBody>
          <a:bodyPr wrap="square">
            <a:spAutoFit/>
          </a:bodyPr>
          <a:lstStyle/>
          <a:p>
            <a:pPr fontAlgn="base"/>
            <a:r>
              <a:rPr lang="tr-TR" dirty="0" smtClean="0"/>
              <a:t>19- Kurum/şirket </a:t>
            </a:r>
            <a:r>
              <a:rPr lang="tr-TR" dirty="0"/>
              <a:t>ya da ajans için performans kriterlerinde; yayınlanan haberin kapladığı alan, reklam eşdeğeri, erişim veya haber adedi kriterlerinin, haberin etki ölçümü amacıyla kullanılmasını önermez. Performans ölçümlerinin algı, itibar ve/veya pazar araştırması ile yapılmasını savunur.</a:t>
            </a:r>
          </a:p>
        </p:txBody>
      </p:sp>
      <p:sp>
        <p:nvSpPr>
          <p:cNvPr id="8" name="Rectangle 7"/>
          <p:cNvSpPr/>
          <p:nvPr/>
        </p:nvSpPr>
        <p:spPr>
          <a:xfrm>
            <a:off x="713012" y="2314486"/>
            <a:ext cx="10725152" cy="646331"/>
          </a:xfrm>
          <a:prstGeom prst="rect">
            <a:avLst/>
          </a:prstGeom>
        </p:spPr>
        <p:txBody>
          <a:bodyPr wrap="square">
            <a:spAutoFit/>
          </a:bodyPr>
          <a:lstStyle/>
          <a:p>
            <a:pPr fontAlgn="base"/>
            <a:r>
              <a:rPr lang="tr-TR" dirty="0" smtClean="0"/>
              <a:t>20- Temsil </a:t>
            </a:r>
            <a:r>
              <a:rPr lang="tr-TR" dirty="0"/>
              <a:t>ettiği kurum ve şirketlerin reklam güçlerini kullanarak haberlerin yayınlanmasını veya yayınlamamasını sağlama eğilimlerine karşı durmayı meslek ilkelerinin bir gereği olarak görür, bu tarz bir ilişkiye aracılık etmez.</a:t>
            </a:r>
          </a:p>
        </p:txBody>
      </p:sp>
      <p:sp>
        <p:nvSpPr>
          <p:cNvPr id="9" name="Rectangle 8"/>
          <p:cNvSpPr/>
          <p:nvPr/>
        </p:nvSpPr>
        <p:spPr>
          <a:xfrm>
            <a:off x="783251" y="3131501"/>
            <a:ext cx="10973319" cy="923330"/>
          </a:xfrm>
          <a:prstGeom prst="rect">
            <a:avLst/>
          </a:prstGeom>
        </p:spPr>
        <p:txBody>
          <a:bodyPr wrap="square">
            <a:spAutoFit/>
          </a:bodyPr>
          <a:lstStyle/>
          <a:p>
            <a:pPr fontAlgn="base"/>
            <a:r>
              <a:rPr lang="tr-TR" dirty="0" smtClean="0"/>
              <a:t>21- Sözcüsünün</a:t>
            </a:r>
            <a:r>
              <a:rPr lang="tr-TR" dirty="0"/>
              <a:t>, aynı anda birden fazla basın mensubuyla buluştuğu durumlarda, tüm katılımcıların habere eşit biçimde erişimini sağlar. Görüşmelerin, mümkün olan en kısa vadede, mümkün olan en geniş mecra yelpazesine bilgiye erişim imkânı tanıyacak şekilde organize edilmesi hususunda hassasiyet gösterir.</a:t>
            </a:r>
          </a:p>
        </p:txBody>
      </p:sp>
      <p:sp>
        <p:nvSpPr>
          <p:cNvPr id="10" name="Rectangle 9"/>
          <p:cNvSpPr/>
          <p:nvPr/>
        </p:nvSpPr>
        <p:spPr>
          <a:xfrm>
            <a:off x="783251" y="4167664"/>
            <a:ext cx="10883511" cy="923330"/>
          </a:xfrm>
          <a:prstGeom prst="rect">
            <a:avLst/>
          </a:prstGeom>
        </p:spPr>
        <p:txBody>
          <a:bodyPr wrap="square">
            <a:spAutoFit/>
          </a:bodyPr>
          <a:lstStyle/>
          <a:p>
            <a:pPr fontAlgn="base"/>
            <a:r>
              <a:rPr lang="tr-TR" dirty="0" smtClean="0"/>
              <a:t>22- Yayınlanan </a:t>
            </a:r>
            <a:r>
              <a:rPr lang="tr-TR" dirty="0"/>
              <a:t>haber için maddi ödüllendirme yapmaz. Basın buluşması ve gezilerinde, davet sahibinin ürün ve hizmeti ile doğrudan ilgili olsa dahi, basın mensuplarına yüksek değerli armağan verilmesini teklif etmez, basın mensupları arasında çekilişle hediye dağıtmaz.</a:t>
            </a:r>
          </a:p>
        </p:txBody>
      </p:sp>
    </p:spTree>
    <p:extLst>
      <p:ext uri="{BB962C8B-B14F-4D97-AF65-F5344CB8AC3E}">
        <p14:creationId xmlns:p14="http://schemas.microsoft.com/office/powerpoint/2010/main" val="1473908995"/>
      </p:ext>
    </p:extLst>
  </p:cSld>
  <p:clrMapOvr>
    <a:masterClrMapping/>
  </p:clrMapOvr>
  <p:transition>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664029" y="1389102"/>
            <a:ext cx="11247664" cy="1200329"/>
          </a:xfrm>
          <a:prstGeom prst="rect">
            <a:avLst/>
          </a:prstGeom>
        </p:spPr>
        <p:txBody>
          <a:bodyPr wrap="square">
            <a:spAutoFit/>
          </a:bodyPr>
          <a:lstStyle/>
          <a:p>
            <a:pPr fontAlgn="base"/>
            <a:r>
              <a:rPr lang="tr-TR" dirty="0" smtClean="0"/>
              <a:t>23- Medya </a:t>
            </a:r>
            <a:r>
              <a:rPr lang="tr-TR" dirty="0"/>
              <a:t>mensubunun herhangi bir ürün ve hizmet hakkında objektif bir fikir sahibi olması için deneme amaçlı ürün gönderiminde bulunduğunda, kullanım süresini sınırlanması ve ürünün iade edilmesi prensibine riayet eder, tarafların itibarını korumak açısından, deneme amaçlı ürün gönderimini, ürünün kullanım, iade koşullarını bir protokolle tespit eder.</a:t>
            </a:r>
          </a:p>
        </p:txBody>
      </p:sp>
      <p:sp>
        <p:nvSpPr>
          <p:cNvPr id="4" name="Rectangle 3"/>
          <p:cNvSpPr/>
          <p:nvPr/>
        </p:nvSpPr>
        <p:spPr>
          <a:xfrm>
            <a:off x="664028" y="2707545"/>
            <a:ext cx="11117035" cy="1477328"/>
          </a:xfrm>
          <a:prstGeom prst="rect">
            <a:avLst/>
          </a:prstGeom>
        </p:spPr>
        <p:txBody>
          <a:bodyPr wrap="square">
            <a:spAutoFit/>
          </a:bodyPr>
          <a:lstStyle/>
          <a:p>
            <a:pPr fontAlgn="base"/>
            <a:r>
              <a:rPr lang="tr-TR" dirty="0" smtClean="0"/>
              <a:t>24- Medya </a:t>
            </a:r>
            <a:r>
              <a:rPr lang="tr-TR" dirty="0"/>
              <a:t>mensuplarına, politik gerekçelerle, keyfi olarak veya kamuoyunun bazı haberleri almasını engelleme maksadıyla ‘akreditasyon’ uygulamaz. Mekân ve bütçe kısıtları ile güvenlik gerekleri çerçevesinde katılımın sınırlanması gereken etkinliklerde, başvuru sırasına göre basın mensuplarını akredite eder. Akreditasyon uygulanacaksa bunu organizasyondan önce nedenleriyle birlikte açıklar. Etkinliğe katılamayanlara yakın zamanda bir başka imkân yaratmayı görev bilir.</a:t>
            </a:r>
          </a:p>
        </p:txBody>
      </p:sp>
      <p:sp>
        <p:nvSpPr>
          <p:cNvPr id="5" name="Rectangle 4"/>
          <p:cNvSpPr/>
          <p:nvPr/>
        </p:nvSpPr>
        <p:spPr>
          <a:xfrm>
            <a:off x="664029" y="4502219"/>
            <a:ext cx="11117035" cy="646331"/>
          </a:xfrm>
          <a:prstGeom prst="rect">
            <a:avLst/>
          </a:prstGeom>
        </p:spPr>
        <p:txBody>
          <a:bodyPr wrap="square">
            <a:spAutoFit/>
          </a:bodyPr>
          <a:lstStyle/>
          <a:p>
            <a:pPr fontAlgn="base"/>
            <a:r>
              <a:rPr lang="tr-TR" dirty="0" smtClean="0"/>
              <a:t>25- Akreditasyon </a:t>
            </a:r>
            <a:r>
              <a:rPr lang="tr-TR" dirty="0"/>
              <a:t>uygulanan etkinliklere hangi basın mensubunun katılacağını başvuru yapan medya kuruluşunun belirleme hakkı olduğunu peşinen kabul eder.</a:t>
            </a:r>
          </a:p>
        </p:txBody>
      </p:sp>
    </p:spTree>
    <p:extLst>
      <p:ext uri="{BB962C8B-B14F-4D97-AF65-F5344CB8AC3E}">
        <p14:creationId xmlns:p14="http://schemas.microsoft.com/office/powerpoint/2010/main" val="246090570"/>
      </p:ext>
    </p:extLst>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721177" y="1375006"/>
            <a:ext cx="11247665" cy="369332"/>
          </a:xfrm>
          <a:prstGeom prst="rect">
            <a:avLst/>
          </a:prstGeom>
        </p:spPr>
        <p:txBody>
          <a:bodyPr wrap="square">
            <a:spAutoFit/>
          </a:bodyPr>
          <a:lstStyle/>
          <a:p>
            <a:pPr fontAlgn="base"/>
            <a:r>
              <a:rPr lang="tr-TR" dirty="0" smtClean="0"/>
              <a:t>26- ‘Türkiye </a:t>
            </a:r>
            <a:r>
              <a:rPr lang="tr-TR" dirty="0"/>
              <a:t>Gazeteciler Cemiyeti Türkiye Gazetecileri Hak ve Sorumluluk Bildirgesi’ni temel alır ve ayrıca;</a:t>
            </a:r>
          </a:p>
        </p:txBody>
      </p:sp>
      <p:sp>
        <p:nvSpPr>
          <p:cNvPr id="4" name="Rectangle 3"/>
          <p:cNvSpPr/>
          <p:nvPr/>
        </p:nvSpPr>
        <p:spPr>
          <a:xfrm>
            <a:off x="721177" y="1870210"/>
            <a:ext cx="10499791" cy="646331"/>
          </a:xfrm>
          <a:prstGeom prst="rect">
            <a:avLst/>
          </a:prstGeom>
        </p:spPr>
        <p:txBody>
          <a:bodyPr wrap="square">
            <a:spAutoFit/>
          </a:bodyPr>
          <a:lstStyle/>
          <a:p>
            <a:pPr fontAlgn="base"/>
            <a:r>
              <a:rPr lang="tr-TR" dirty="0" smtClean="0"/>
              <a:t>27- Haberi </a:t>
            </a:r>
            <a:r>
              <a:rPr lang="tr-TR" dirty="0"/>
              <a:t>önyargısız ve tarafsız olarak değerlendirir, kamuoyunun doğru bilgi ve habere ulaşması dışında bir amaç güderek haber yapmaz.</a:t>
            </a:r>
          </a:p>
        </p:txBody>
      </p:sp>
      <p:sp>
        <p:nvSpPr>
          <p:cNvPr id="5" name="Rectangle 4"/>
          <p:cNvSpPr/>
          <p:nvPr/>
        </p:nvSpPr>
        <p:spPr>
          <a:xfrm>
            <a:off x="721177" y="2581089"/>
            <a:ext cx="10810034" cy="923330"/>
          </a:xfrm>
          <a:prstGeom prst="rect">
            <a:avLst/>
          </a:prstGeom>
        </p:spPr>
        <p:txBody>
          <a:bodyPr wrap="square">
            <a:spAutoFit/>
          </a:bodyPr>
          <a:lstStyle/>
          <a:p>
            <a:pPr fontAlgn="base"/>
            <a:r>
              <a:rPr lang="tr-TR" dirty="0" smtClean="0"/>
              <a:t>28- Başlık</a:t>
            </a:r>
            <a:r>
              <a:rPr lang="tr-TR" dirty="0"/>
              <a:t>, spot, altyazı ve tanıtım metinlerinin görsellerini haberinin bir parçası olarak görür. Bunlardan haber içeriğiyle örtüşmeyenler hakkında üstlerine bildirimde bulunur, haberinin yanlış değerlendirilmesine neden olan uygulamaların takipçisi olur.</a:t>
            </a:r>
          </a:p>
        </p:txBody>
      </p:sp>
      <p:sp>
        <p:nvSpPr>
          <p:cNvPr id="6" name="Rectangle 5"/>
          <p:cNvSpPr/>
          <p:nvPr/>
        </p:nvSpPr>
        <p:spPr>
          <a:xfrm>
            <a:off x="783252" y="3620184"/>
            <a:ext cx="10638584" cy="369332"/>
          </a:xfrm>
          <a:prstGeom prst="rect">
            <a:avLst/>
          </a:prstGeom>
        </p:spPr>
        <p:txBody>
          <a:bodyPr wrap="square">
            <a:spAutoFit/>
          </a:bodyPr>
          <a:lstStyle/>
          <a:p>
            <a:pPr fontAlgn="base"/>
            <a:r>
              <a:rPr lang="tr-TR" dirty="0" smtClean="0"/>
              <a:t>29- Yayın </a:t>
            </a:r>
            <a:r>
              <a:rPr lang="tr-TR" dirty="0"/>
              <a:t>öncesinde, habere konu tarafların içerikle ilgili görüşlerine makul bir zaman diliminde başvurur.</a:t>
            </a:r>
          </a:p>
        </p:txBody>
      </p:sp>
      <p:sp>
        <p:nvSpPr>
          <p:cNvPr id="7" name="Rectangle 6"/>
          <p:cNvSpPr/>
          <p:nvPr/>
        </p:nvSpPr>
        <p:spPr>
          <a:xfrm>
            <a:off x="783251" y="4025578"/>
            <a:ext cx="10747959" cy="369332"/>
          </a:xfrm>
          <a:prstGeom prst="rect">
            <a:avLst/>
          </a:prstGeom>
        </p:spPr>
        <p:txBody>
          <a:bodyPr wrap="square">
            <a:spAutoFit/>
          </a:bodyPr>
          <a:lstStyle/>
          <a:p>
            <a:pPr fontAlgn="base"/>
            <a:r>
              <a:rPr lang="tr-TR" dirty="0" smtClean="0"/>
              <a:t>30- Habere </a:t>
            </a:r>
            <a:r>
              <a:rPr lang="tr-TR" dirty="0"/>
              <a:t>konu taraf ile konusunda uzman ve yetkin bir temsilcinin muhatap olmasına özen gösterir.</a:t>
            </a:r>
          </a:p>
        </p:txBody>
      </p:sp>
      <p:sp>
        <p:nvSpPr>
          <p:cNvPr id="8" name="Rectangle 7"/>
          <p:cNvSpPr/>
          <p:nvPr/>
        </p:nvSpPr>
        <p:spPr>
          <a:xfrm>
            <a:off x="783252" y="4485599"/>
            <a:ext cx="10263541" cy="369332"/>
          </a:xfrm>
          <a:prstGeom prst="rect">
            <a:avLst/>
          </a:prstGeom>
        </p:spPr>
        <p:txBody>
          <a:bodyPr wrap="square">
            <a:spAutoFit/>
          </a:bodyPr>
          <a:lstStyle/>
          <a:p>
            <a:pPr fontAlgn="base"/>
            <a:r>
              <a:rPr lang="tr-TR" dirty="0" smtClean="0"/>
              <a:t>31- İş </a:t>
            </a:r>
            <a:r>
              <a:rPr lang="tr-TR" dirty="0"/>
              <a:t>ve özel alan ile dijital ortama izinsiz girmez, izinsiz dinleme ve görüntüleme yapmaz.</a:t>
            </a:r>
          </a:p>
        </p:txBody>
      </p:sp>
      <p:sp>
        <p:nvSpPr>
          <p:cNvPr id="9" name="Rectangle 8"/>
          <p:cNvSpPr/>
          <p:nvPr/>
        </p:nvSpPr>
        <p:spPr>
          <a:xfrm>
            <a:off x="783252" y="4983327"/>
            <a:ext cx="5420458" cy="369332"/>
          </a:xfrm>
          <a:prstGeom prst="rect">
            <a:avLst/>
          </a:prstGeom>
        </p:spPr>
        <p:txBody>
          <a:bodyPr wrap="none">
            <a:spAutoFit/>
          </a:bodyPr>
          <a:lstStyle/>
          <a:p>
            <a:pPr fontAlgn="base"/>
            <a:r>
              <a:rPr lang="tr-TR" dirty="0" smtClean="0"/>
              <a:t>32- Kişisel </a:t>
            </a:r>
            <a:r>
              <a:rPr lang="tr-TR" dirty="0"/>
              <a:t>ve kurumsal çıkarı için ayrıcalık talep edemez.</a:t>
            </a:r>
          </a:p>
        </p:txBody>
      </p:sp>
    </p:spTree>
    <p:extLst>
      <p:ext uri="{BB962C8B-B14F-4D97-AF65-F5344CB8AC3E}">
        <p14:creationId xmlns:p14="http://schemas.microsoft.com/office/powerpoint/2010/main" val="246090570"/>
      </p:ext>
    </p:extLst>
  </p:cSld>
  <p:clrMapOvr>
    <a:masterClrMapping/>
  </p:clrMapOvr>
  <p:transition>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783251" y="1318150"/>
            <a:ext cx="11201919" cy="646331"/>
          </a:xfrm>
          <a:prstGeom prst="rect">
            <a:avLst/>
          </a:prstGeom>
        </p:spPr>
        <p:txBody>
          <a:bodyPr wrap="square">
            <a:spAutoFit/>
          </a:bodyPr>
          <a:lstStyle/>
          <a:p>
            <a:pPr fontAlgn="base"/>
            <a:r>
              <a:rPr lang="tr-TR" dirty="0" smtClean="0"/>
              <a:t>33- Haber </a:t>
            </a:r>
            <a:r>
              <a:rPr lang="tr-TR" dirty="0"/>
              <a:t>amaçlı edindiği herhangi bir bilgiyi, kendisinin veya yakınlarının çıkarı için kullanmaz; edindiği bilgi, maddi/ticari çıkarına olduğu takdirde, durumu ivedilikle açıklar.</a:t>
            </a:r>
          </a:p>
        </p:txBody>
      </p:sp>
      <p:sp>
        <p:nvSpPr>
          <p:cNvPr id="4" name="Rectangle 3"/>
          <p:cNvSpPr/>
          <p:nvPr/>
        </p:nvSpPr>
        <p:spPr>
          <a:xfrm>
            <a:off x="783251" y="2033496"/>
            <a:ext cx="10500819" cy="369332"/>
          </a:xfrm>
          <a:prstGeom prst="rect">
            <a:avLst/>
          </a:prstGeom>
        </p:spPr>
        <p:txBody>
          <a:bodyPr wrap="square">
            <a:spAutoFit/>
          </a:bodyPr>
          <a:lstStyle/>
          <a:p>
            <a:pPr fontAlgn="base"/>
            <a:r>
              <a:rPr lang="tr-TR" dirty="0" smtClean="0"/>
              <a:t>34- Hatalı </a:t>
            </a:r>
            <a:r>
              <a:rPr lang="tr-TR" dirty="0"/>
              <a:t>bilgi yayınlandığı takdirde; cevap hakkı ve düzeltme sürecinde işbirliği yapar.</a:t>
            </a:r>
          </a:p>
        </p:txBody>
      </p:sp>
      <p:sp>
        <p:nvSpPr>
          <p:cNvPr id="5" name="Rectangle 4"/>
          <p:cNvSpPr/>
          <p:nvPr/>
        </p:nvSpPr>
        <p:spPr>
          <a:xfrm>
            <a:off x="783251" y="2510428"/>
            <a:ext cx="10810548" cy="923330"/>
          </a:xfrm>
          <a:prstGeom prst="rect">
            <a:avLst/>
          </a:prstGeom>
        </p:spPr>
        <p:txBody>
          <a:bodyPr wrap="square">
            <a:spAutoFit/>
          </a:bodyPr>
          <a:lstStyle/>
          <a:p>
            <a:pPr fontAlgn="base"/>
            <a:r>
              <a:rPr lang="tr-TR" dirty="0" smtClean="0"/>
              <a:t>35- Ambargolu </a:t>
            </a:r>
            <a:r>
              <a:rPr lang="tr-TR" dirty="0"/>
              <a:t>haberlerde, haber kaynağının belirlediği ve/veya meslektaşlar arasında centilmenlik anlaşmasıyla belirlenen yayın zamanına uygun davranır. Bu tür kısıtlamaların dijital, sosyal mecraları ve kişisel hesapları da kapsadığını kabul eder.</a:t>
            </a:r>
          </a:p>
        </p:txBody>
      </p:sp>
      <p:sp>
        <p:nvSpPr>
          <p:cNvPr id="6" name="Rectangle 5"/>
          <p:cNvSpPr/>
          <p:nvPr/>
        </p:nvSpPr>
        <p:spPr>
          <a:xfrm>
            <a:off x="783251" y="3438044"/>
            <a:ext cx="10884026" cy="646331"/>
          </a:xfrm>
          <a:prstGeom prst="rect">
            <a:avLst/>
          </a:prstGeom>
        </p:spPr>
        <p:txBody>
          <a:bodyPr wrap="square">
            <a:spAutoFit/>
          </a:bodyPr>
          <a:lstStyle/>
          <a:p>
            <a:pPr fontAlgn="base"/>
            <a:r>
              <a:rPr lang="tr-TR" dirty="0" smtClean="0"/>
              <a:t>36- Kaynağını </a:t>
            </a:r>
            <a:r>
              <a:rPr lang="tr-TR" dirty="0"/>
              <a:t>gizleyerek kullanması veya sadece konunun/haberin arka planını değerlendirebilmesi için verilen kayıt dışı (Off the Record) bilgiyi kaynağın belirlediği koşullara aykırı olarak kullanmaz. </a:t>
            </a:r>
          </a:p>
        </p:txBody>
      </p:sp>
      <p:sp>
        <p:nvSpPr>
          <p:cNvPr id="7" name="Rectangle 6"/>
          <p:cNvSpPr/>
          <p:nvPr/>
        </p:nvSpPr>
        <p:spPr>
          <a:xfrm>
            <a:off x="783252" y="4183813"/>
            <a:ext cx="11095784" cy="646331"/>
          </a:xfrm>
          <a:prstGeom prst="rect">
            <a:avLst/>
          </a:prstGeom>
        </p:spPr>
        <p:txBody>
          <a:bodyPr wrap="square">
            <a:spAutoFit/>
          </a:bodyPr>
          <a:lstStyle/>
          <a:p>
            <a:pPr fontAlgn="base"/>
            <a:r>
              <a:rPr lang="tr-TR" dirty="0" smtClean="0"/>
              <a:t>37- Reklam </a:t>
            </a:r>
            <a:r>
              <a:rPr lang="tr-TR" dirty="0"/>
              <a:t>servislerinden gelen haber taleplerini, reklam vaadi veya tehdidi ile gelen haberleri değerlendirmemeyi bir meslek ilkesi olarak kabul eder.</a:t>
            </a:r>
          </a:p>
        </p:txBody>
      </p:sp>
    </p:spTree>
    <p:extLst>
      <p:ext uri="{BB962C8B-B14F-4D97-AF65-F5344CB8AC3E}">
        <p14:creationId xmlns:p14="http://schemas.microsoft.com/office/powerpoint/2010/main" val="246090570"/>
      </p:ext>
    </p:extLst>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959526" y="737898"/>
            <a:ext cx="2623667" cy="369332"/>
          </a:xfrm>
          <a:prstGeom prst="rect">
            <a:avLst/>
          </a:prstGeom>
        </p:spPr>
        <p:txBody>
          <a:bodyPr wrap="none">
            <a:spAutoFit/>
          </a:bodyPr>
          <a:lstStyle/>
          <a:p>
            <a:r>
              <a:rPr lang="tr-TR" b="1" dirty="0">
                <a:solidFill>
                  <a:srgbClr val="FF0000"/>
                </a:solidFill>
              </a:rPr>
              <a:t>IPRA MESLEK </a:t>
            </a:r>
            <a:r>
              <a:rPr lang="tr-TR" b="1" dirty="0" smtClean="0">
                <a:solidFill>
                  <a:srgbClr val="FF0000"/>
                </a:solidFill>
              </a:rPr>
              <a:t>ETİK </a:t>
            </a:r>
            <a:r>
              <a:rPr lang="tr-TR" b="1" dirty="0">
                <a:solidFill>
                  <a:srgbClr val="FF0000"/>
                </a:solidFill>
              </a:rPr>
              <a:t>YASASI</a:t>
            </a:r>
          </a:p>
        </p:txBody>
      </p:sp>
      <p:sp>
        <p:nvSpPr>
          <p:cNvPr id="9" name="Rectangle 8"/>
          <p:cNvSpPr/>
          <p:nvPr/>
        </p:nvSpPr>
        <p:spPr>
          <a:xfrm>
            <a:off x="706565" y="1440027"/>
            <a:ext cx="5145511" cy="369332"/>
          </a:xfrm>
          <a:prstGeom prst="rect">
            <a:avLst/>
          </a:prstGeom>
        </p:spPr>
        <p:txBody>
          <a:bodyPr wrap="none">
            <a:spAutoFit/>
          </a:bodyPr>
          <a:lstStyle/>
          <a:p>
            <a:r>
              <a:rPr lang="tr-TR" dirty="0"/>
              <a:t>A- PROFESYONEL BÜTÜNLÜĞÜ SAĞLAYAN KURALLAR </a:t>
            </a:r>
          </a:p>
        </p:txBody>
      </p:sp>
      <p:sp>
        <p:nvSpPr>
          <p:cNvPr id="11" name="Rectangle 10"/>
          <p:cNvSpPr/>
          <p:nvPr/>
        </p:nvSpPr>
        <p:spPr>
          <a:xfrm>
            <a:off x="876300" y="2028736"/>
            <a:ext cx="10961914" cy="923330"/>
          </a:xfrm>
          <a:prstGeom prst="rect">
            <a:avLst/>
          </a:prstGeom>
        </p:spPr>
        <p:txBody>
          <a:bodyPr wrap="square">
            <a:spAutoFit/>
          </a:bodyPr>
          <a:lstStyle/>
          <a:p>
            <a:r>
              <a:rPr lang="tr-TR" dirty="0"/>
              <a:t>1. Derneğe üye bir halkla ilişkiler uzmanının piyasada ünvanının iyi olarak duyulması ve yüksek ahlaki değerlere sahip olduğunun bilinmesi ve ayrıca IPRA’nın belirlediği görgü ve ahlak kurallarına uyduğunun bilinmesi </a:t>
            </a:r>
            <a:r>
              <a:rPr lang="tr-TR" dirty="0" smtClean="0"/>
              <a:t>gerekmektedir.</a:t>
            </a:r>
            <a:endParaRPr lang="tr-TR" dirty="0"/>
          </a:p>
        </p:txBody>
      </p:sp>
      <p:sp>
        <p:nvSpPr>
          <p:cNvPr id="13" name="Rectangle 12"/>
          <p:cNvSpPr/>
          <p:nvPr/>
        </p:nvSpPr>
        <p:spPr>
          <a:xfrm>
            <a:off x="706565" y="3244334"/>
            <a:ext cx="3442481" cy="369332"/>
          </a:xfrm>
          <a:prstGeom prst="rect">
            <a:avLst/>
          </a:prstGeom>
        </p:spPr>
        <p:txBody>
          <a:bodyPr wrap="none">
            <a:spAutoFit/>
          </a:bodyPr>
          <a:lstStyle/>
          <a:p>
            <a:r>
              <a:rPr lang="tr-TR" dirty="0"/>
              <a:t>B- MÜŞTERİYE YÖNELİK KURALLAR </a:t>
            </a:r>
          </a:p>
        </p:txBody>
      </p:sp>
      <p:sp>
        <p:nvSpPr>
          <p:cNvPr id="15" name="Rectangle 14"/>
          <p:cNvSpPr/>
          <p:nvPr/>
        </p:nvSpPr>
        <p:spPr>
          <a:xfrm>
            <a:off x="959526" y="3824292"/>
            <a:ext cx="10878688" cy="369332"/>
          </a:xfrm>
          <a:prstGeom prst="rect">
            <a:avLst/>
          </a:prstGeom>
        </p:spPr>
        <p:txBody>
          <a:bodyPr wrap="square">
            <a:spAutoFit/>
          </a:bodyPr>
          <a:lstStyle/>
          <a:p>
            <a:r>
              <a:rPr lang="tr-TR" dirty="0"/>
              <a:t>1. Derneğe üye bir halkla ilişkiler uzmanı bütün müşterilerine görev anlayışı açısından adil ve eşit davranmalıdır. </a:t>
            </a:r>
          </a:p>
        </p:txBody>
      </p:sp>
      <p:sp>
        <p:nvSpPr>
          <p:cNvPr id="16" name="Rectangle 15"/>
          <p:cNvSpPr/>
          <p:nvPr/>
        </p:nvSpPr>
        <p:spPr>
          <a:xfrm>
            <a:off x="959525" y="4379464"/>
            <a:ext cx="10160231" cy="369332"/>
          </a:xfrm>
          <a:prstGeom prst="rect">
            <a:avLst/>
          </a:prstGeom>
        </p:spPr>
        <p:txBody>
          <a:bodyPr wrap="square">
            <a:spAutoFit/>
          </a:bodyPr>
          <a:lstStyle/>
          <a:p>
            <a:r>
              <a:rPr lang="tr-TR" dirty="0"/>
              <a:t>2. Bir üye, ilgili tarafın onayı olmaksızın taraf tutmamalı ve rekabet etmemelidir. </a:t>
            </a:r>
          </a:p>
        </p:txBody>
      </p:sp>
      <p:sp>
        <p:nvSpPr>
          <p:cNvPr id="17" name="Rectangle 16"/>
          <p:cNvSpPr/>
          <p:nvPr/>
        </p:nvSpPr>
        <p:spPr>
          <a:xfrm>
            <a:off x="959526" y="4875255"/>
            <a:ext cx="10266367" cy="646331"/>
          </a:xfrm>
          <a:prstGeom prst="rect">
            <a:avLst/>
          </a:prstGeom>
        </p:spPr>
        <p:txBody>
          <a:bodyPr wrap="square">
            <a:spAutoFit/>
          </a:bodyPr>
          <a:lstStyle/>
          <a:p>
            <a:r>
              <a:rPr lang="tr-TR" dirty="0"/>
              <a:t>3. Bir üye eski ya da yeni müşterisine ait gizli bilgileri ilgili tarafın onayı olmadan açıklamalı ve bunları daima kendine saklamalıdır. </a:t>
            </a:r>
          </a:p>
        </p:txBody>
      </p:sp>
    </p:spTree>
    <p:extLst>
      <p:ext uri="{BB962C8B-B14F-4D97-AF65-F5344CB8AC3E}">
        <p14:creationId xmlns:p14="http://schemas.microsoft.com/office/powerpoint/2010/main" val="1058329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49778" y="1285199"/>
            <a:ext cx="9500508" cy="369332"/>
          </a:xfrm>
          <a:prstGeom prst="rect">
            <a:avLst/>
          </a:prstGeom>
        </p:spPr>
        <p:txBody>
          <a:bodyPr wrap="square">
            <a:spAutoFit/>
          </a:bodyPr>
          <a:lstStyle/>
          <a:p>
            <a:r>
              <a:rPr lang="tr-TR" dirty="0"/>
              <a:t>4. Bir üye diğer bir üyenin müşteri ve işverenini tenkit edici davranışlarda bulunmamalıdır. </a:t>
            </a:r>
          </a:p>
        </p:txBody>
      </p:sp>
      <p:sp>
        <p:nvSpPr>
          <p:cNvPr id="10" name="Rectangle 9"/>
          <p:cNvSpPr/>
          <p:nvPr/>
        </p:nvSpPr>
        <p:spPr>
          <a:xfrm>
            <a:off x="959526" y="737898"/>
            <a:ext cx="2623667" cy="369332"/>
          </a:xfrm>
          <a:prstGeom prst="rect">
            <a:avLst/>
          </a:prstGeom>
        </p:spPr>
        <p:txBody>
          <a:bodyPr wrap="none">
            <a:spAutoFit/>
          </a:bodyPr>
          <a:lstStyle/>
          <a:p>
            <a:r>
              <a:rPr lang="tr-TR" b="1" dirty="0">
                <a:solidFill>
                  <a:srgbClr val="FF0000"/>
                </a:solidFill>
              </a:rPr>
              <a:t>IPRA MESLEK </a:t>
            </a:r>
            <a:r>
              <a:rPr lang="tr-TR" b="1" dirty="0" smtClean="0">
                <a:solidFill>
                  <a:srgbClr val="FF0000"/>
                </a:solidFill>
              </a:rPr>
              <a:t>ETİK </a:t>
            </a:r>
            <a:r>
              <a:rPr lang="tr-TR" b="1" dirty="0">
                <a:solidFill>
                  <a:srgbClr val="FF0000"/>
                </a:solidFill>
              </a:rPr>
              <a:t>YASASI</a:t>
            </a:r>
          </a:p>
        </p:txBody>
      </p:sp>
      <p:sp>
        <p:nvSpPr>
          <p:cNvPr id="6" name="Rectangle 5"/>
          <p:cNvSpPr/>
          <p:nvPr/>
        </p:nvSpPr>
        <p:spPr>
          <a:xfrm>
            <a:off x="959525" y="1824042"/>
            <a:ext cx="9890811" cy="369332"/>
          </a:xfrm>
          <a:prstGeom prst="rect">
            <a:avLst/>
          </a:prstGeom>
        </p:spPr>
        <p:txBody>
          <a:bodyPr wrap="square">
            <a:spAutoFit/>
          </a:bodyPr>
          <a:lstStyle/>
          <a:p>
            <a:r>
              <a:rPr lang="tr-TR" dirty="0"/>
              <a:t>5. Bir üye bir müşterinin işini yaparken başka hiç kimseden değerli hediye, komisyon maaş alamaz. </a:t>
            </a:r>
          </a:p>
        </p:txBody>
      </p:sp>
      <p:sp>
        <p:nvSpPr>
          <p:cNvPr id="11" name="Rectangle 10"/>
          <p:cNvSpPr/>
          <p:nvPr/>
        </p:nvSpPr>
        <p:spPr>
          <a:xfrm>
            <a:off x="981968" y="2371049"/>
            <a:ext cx="10439868" cy="369332"/>
          </a:xfrm>
          <a:prstGeom prst="rect">
            <a:avLst/>
          </a:prstGeom>
        </p:spPr>
        <p:txBody>
          <a:bodyPr wrap="square">
            <a:spAutoFit/>
          </a:bodyPr>
          <a:lstStyle/>
          <a:p>
            <a:r>
              <a:rPr lang="tr-TR" dirty="0"/>
              <a:t>6. Bir üye başarıyla neticelendirdiği işlerin sonunda hiçbir şekilde fiyat ve ücret tartışmasına </a:t>
            </a:r>
            <a:r>
              <a:rPr lang="tr-TR" dirty="0" smtClean="0"/>
              <a:t>girmez.</a:t>
            </a:r>
            <a:endParaRPr lang="tr-TR" dirty="0"/>
          </a:p>
        </p:txBody>
      </p:sp>
      <p:sp>
        <p:nvSpPr>
          <p:cNvPr id="12" name="Rectangle 11"/>
          <p:cNvSpPr/>
          <p:nvPr/>
        </p:nvSpPr>
        <p:spPr>
          <a:xfrm>
            <a:off x="816421" y="3081048"/>
            <a:ext cx="5088509" cy="369332"/>
          </a:xfrm>
          <a:prstGeom prst="rect">
            <a:avLst/>
          </a:prstGeom>
        </p:spPr>
        <p:txBody>
          <a:bodyPr wrap="none">
            <a:spAutoFit/>
          </a:bodyPr>
          <a:lstStyle/>
          <a:p>
            <a:r>
              <a:rPr lang="tr-TR" dirty="0"/>
              <a:t>C- HALKA ve BASINA YÖNELİK DAVRANIŞ KURALLARI </a:t>
            </a:r>
          </a:p>
        </p:txBody>
      </p:sp>
      <p:sp>
        <p:nvSpPr>
          <p:cNvPr id="13" name="Rectangle 12"/>
          <p:cNvSpPr/>
          <p:nvPr/>
        </p:nvSpPr>
        <p:spPr>
          <a:xfrm>
            <a:off x="1088570" y="3587528"/>
            <a:ext cx="10333265" cy="369332"/>
          </a:xfrm>
          <a:prstGeom prst="rect">
            <a:avLst/>
          </a:prstGeom>
        </p:spPr>
        <p:txBody>
          <a:bodyPr wrap="square">
            <a:spAutoFit/>
          </a:bodyPr>
          <a:lstStyle/>
          <a:p>
            <a:r>
              <a:rPr lang="tr-TR" dirty="0"/>
              <a:t>1. Bir üye daima kamuoyunun çıkarları doğrultusunda hareket etmelidir. </a:t>
            </a:r>
          </a:p>
        </p:txBody>
      </p:sp>
      <p:sp>
        <p:nvSpPr>
          <p:cNvPr id="14" name="Rectangle 13"/>
          <p:cNvSpPr/>
          <p:nvPr/>
        </p:nvSpPr>
        <p:spPr>
          <a:xfrm>
            <a:off x="1088570" y="4061056"/>
            <a:ext cx="10521042" cy="369332"/>
          </a:xfrm>
          <a:prstGeom prst="rect">
            <a:avLst/>
          </a:prstGeom>
        </p:spPr>
        <p:txBody>
          <a:bodyPr wrap="square">
            <a:spAutoFit/>
          </a:bodyPr>
          <a:lstStyle/>
          <a:p>
            <a:r>
              <a:rPr lang="tr-TR" dirty="0"/>
              <a:t>2. Derneğe üye bir halkla ilişkiler uzmanı asla medyayı birbirine düşürecek hareketlerde bulunmamalıdır. </a:t>
            </a:r>
          </a:p>
        </p:txBody>
      </p:sp>
      <p:sp>
        <p:nvSpPr>
          <p:cNvPr id="15" name="Rectangle 14"/>
          <p:cNvSpPr/>
          <p:nvPr/>
        </p:nvSpPr>
        <p:spPr>
          <a:xfrm>
            <a:off x="1088570" y="4583571"/>
            <a:ext cx="10627179" cy="369332"/>
          </a:xfrm>
          <a:prstGeom prst="rect">
            <a:avLst/>
          </a:prstGeom>
        </p:spPr>
        <p:txBody>
          <a:bodyPr wrap="square">
            <a:spAutoFit/>
          </a:bodyPr>
          <a:lstStyle/>
          <a:p>
            <a:r>
              <a:rPr lang="tr-TR" dirty="0"/>
              <a:t>3. Bir halkla ilişkiler uzmanı yanlış veya çarpıtılmış bilgiyi basına vermemelidir. </a:t>
            </a:r>
          </a:p>
        </p:txBody>
      </p:sp>
    </p:spTree>
    <p:extLst>
      <p:ext uri="{BB962C8B-B14F-4D97-AF65-F5344CB8AC3E}">
        <p14:creationId xmlns:p14="http://schemas.microsoft.com/office/powerpoint/2010/main" val="2329998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3" name="Rectangle 5"/>
          <p:cNvSpPr>
            <a:spLocks noGrp="1" noChangeArrowheads="1"/>
          </p:cNvSpPr>
          <p:nvPr/>
        </p:nvSpPr>
        <p:spPr bwMode="auto">
          <a:xfrm>
            <a:off x="3105151" y="1052513"/>
            <a:ext cx="8930216" cy="349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69900" indent="-469900" eaLnBrk="1" hangingPunct="1">
              <a:lnSpc>
                <a:spcPct val="80000"/>
              </a:lnSpc>
              <a:spcBef>
                <a:spcPct val="20000"/>
              </a:spcBef>
              <a:buClr>
                <a:schemeClr val="bg2"/>
              </a:buClr>
              <a:buSzPct val="70000"/>
              <a:buFont typeface="Wingdings" pitchFamily="2" charset="2"/>
              <a:buChar char="o"/>
            </a:pPr>
            <a:endParaRPr lang="tr-TR" altLang="tr-TR" sz="2000" b="1" i="1">
              <a:latin typeface="Trebuchet MS" pitchFamily="34" charset="0"/>
            </a:endParaRPr>
          </a:p>
          <a:p>
            <a:pPr marL="469900" indent="-469900" eaLnBrk="1" hangingPunct="1">
              <a:lnSpc>
                <a:spcPct val="80000"/>
              </a:lnSpc>
              <a:spcBef>
                <a:spcPct val="20000"/>
              </a:spcBef>
              <a:buClr>
                <a:schemeClr val="bg2"/>
              </a:buClr>
              <a:buSzPct val="70000"/>
              <a:buFont typeface="Wingdings" pitchFamily="2" charset="2"/>
              <a:buChar char="o"/>
            </a:pPr>
            <a:endParaRPr lang="tr-TR" altLang="tr-TR" sz="2000" b="1" i="1">
              <a:latin typeface="Trebuchet MS" pitchFamily="34" charset="0"/>
            </a:endParaRPr>
          </a:p>
        </p:txBody>
      </p:sp>
      <p:sp>
        <p:nvSpPr>
          <p:cNvPr id="2" name="Rectangle 1"/>
          <p:cNvSpPr/>
          <p:nvPr/>
        </p:nvSpPr>
        <p:spPr>
          <a:xfrm>
            <a:off x="959526" y="1423992"/>
            <a:ext cx="9147860" cy="369332"/>
          </a:xfrm>
          <a:prstGeom prst="rect">
            <a:avLst/>
          </a:prstGeom>
        </p:spPr>
        <p:txBody>
          <a:bodyPr wrap="square">
            <a:spAutoFit/>
          </a:bodyPr>
          <a:lstStyle/>
          <a:p>
            <a:r>
              <a:rPr lang="tr-TR" dirty="0"/>
              <a:t>4. Bir üye çalıştığı organizasyon adına daima tutarlı ve iyi bir temsilci olmalıdır. </a:t>
            </a:r>
          </a:p>
        </p:txBody>
      </p:sp>
      <p:sp>
        <p:nvSpPr>
          <p:cNvPr id="10" name="Rectangle 9"/>
          <p:cNvSpPr/>
          <p:nvPr/>
        </p:nvSpPr>
        <p:spPr>
          <a:xfrm>
            <a:off x="959526" y="737898"/>
            <a:ext cx="2623667" cy="369332"/>
          </a:xfrm>
          <a:prstGeom prst="rect">
            <a:avLst/>
          </a:prstGeom>
        </p:spPr>
        <p:txBody>
          <a:bodyPr wrap="none">
            <a:spAutoFit/>
          </a:bodyPr>
          <a:lstStyle/>
          <a:p>
            <a:r>
              <a:rPr lang="tr-TR" b="1" dirty="0">
                <a:solidFill>
                  <a:srgbClr val="FF0000"/>
                </a:solidFill>
              </a:rPr>
              <a:t>IPRA MESLEK </a:t>
            </a:r>
            <a:r>
              <a:rPr lang="tr-TR" b="1" dirty="0" smtClean="0">
                <a:solidFill>
                  <a:srgbClr val="FF0000"/>
                </a:solidFill>
              </a:rPr>
              <a:t>ETİK </a:t>
            </a:r>
            <a:r>
              <a:rPr lang="tr-TR" b="1" dirty="0">
                <a:solidFill>
                  <a:srgbClr val="FF0000"/>
                </a:solidFill>
              </a:rPr>
              <a:t>YASASI</a:t>
            </a:r>
          </a:p>
        </p:txBody>
      </p:sp>
      <p:sp>
        <p:nvSpPr>
          <p:cNvPr id="5" name="Rectangle 4"/>
          <p:cNvSpPr/>
          <p:nvPr/>
        </p:nvSpPr>
        <p:spPr>
          <a:xfrm>
            <a:off x="959525" y="1979164"/>
            <a:ext cx="9931631" cy="369332"/>
          </a:xfrm>
          <a:prstGeom prst="rect">
            <a:avLst/>
          </a:prstGeom>
        </p:spPr>
        <p:txBody>
          <a:bodyPr wrap="square">
            <a:spAutoFit/>
          </a:bodyPr>
          <a:lstStyle/>
          <a:p>
            <a:r>
              <a:rPr lang="tr-TR" dirty="0"/>
              <a:t>5. Bir üye hiçbir zaman bir derneği kendi çıkarları için kullanmamalıdır. </a:t>
            </a:r>
          </a:p>
        </p:txBody>
      </p:sp>
      <p:sp>
        <p:nvSpPr>
          <p:cNvPr id="6" name="Rectangle 5"/>
          <p:cNvSpPr/>
          <p:nvPr/>
        </p:nvSpPr>
        <p:spPr>
          <a:xfrm>
            <a:off x="859843" y="2684463"/>
            <a:ext cx="3891899" cy="369332"/>
          </a:xfrm>
          <a:prstGeom prst="rect">
            <a:avLst/>
          </a:prstGeom>
        </p:spPr>
        <p:txBody>
          <a:bodyPr wrap="none">
            <a:spAutoFit/>
          </a:bodyPr>
          <a:lstStyle/>
          <a:p>
            <a:r>
              <a:rPr lang="tr-TR" dirty="0"/>
              <a:t>D- MESLEKTAŞLARA YÖNELİK KURALLAR</a:t>
            </a:r>
          </a:p>
        </p:txBody>
      </p:sp>
      <p:sp>
        <p:nvSpPr>
          <p:cNvPr id="7" name="Rectangle 6"/>
          <p:cNvSpPr/>
          <p:nvPr/>
        </p:nvSpPr>
        <p:spPr>
          <a:xfrm>
            <a:off x="1014624" y="3203806"/>
            <a:ext cx="11177376" cy="369332"/>
          </a:xfrm>
          <a:prstGeom prst="rect">
            <a:avLst/>
          </a:prstGeom>
        </p:spPr>
        <p:txBody>
          <a:bodyPr wrap="square">
            <a:spAutoFit/>
          </a:bodyPr>
          <a:lstStyle/>
          <a:p>
            <a:r>
              <a:rPr lang="tr-TR" dirty="0"/>
              <a:t>1. Bir üye hiçbir zaman diğer bir üyenin kişiliğini zedeleyecek ve onu rencide edecek davranışlarda bulunmamalıdır. </a:t>
            </a:r>
          </a:p>
        </p:txBody>
      </p:sp>
      <p:sp>
        <p:nvSpPr>
          <p:cNvPr id="8" name="Rectangle 7"/>
          <p:cNvSpPr/>
          <p:nvPr/>
        </p:nvSpPr>
        <p:spPr>
          <a:xfrm>
            <a:off x="1014624" y="3767794"/>
            <a:ext cx="9182100" cy="646331"/>
          </a:xfrm>
          <a:prstGeom prst="rect">
            <a:avLst/>
          </a:prstGeom>
        </p:spPr>
        <p:txBody>
          <a:bodyPr wrap="square">
            <a:spAutoFit/>
          </a:bodyPr>
          <a:lstStyle/>
          <a:p>
            <a:r>
              <a:rPr lang="tr-TR" dirty="0"/>
              <a:t>2. Bir üye kötü amaçlı bir meslektaş hakkında bir şeyler biliyorsa bu bildiklerini mutlaka IPRA’ya bildirmelidir. </a:t>
            </a:r>
          </a:p>
        </p:txBody>
      </p:sp>
      <p:sp>
        <p:nvSpPr>
          <p:cNvPr id="9" name="Rectangle 8"/>
          <p:cNvSpPr/>
          <p:nvPr/>
        </p:nvSpPr>
        <p:spPr>
          <a:xfrm>
            <a:off x="1014624" y="4525865"/>
            <a:ext cx="4429802" cy="369332"/>
          </a:xfrm>
          <a:prstGeom prst="rect">
            <a:avLst/>
          </a:prstGeom>
        </p:spPr>
        <p:txBody>
          <a:bodyPr wrap="none">
            <a:spAutoFit/>
          </a:bodyPr>
          <a:lstStyle/>
          <a:p>
            <a:r>
              <a:rPr lang="tr-TR" dirty="0"/>
              <a:t>3. Bir üye başka bir üyenin işine talip olamaz. </a:t>
            </a:r>
          </a:p>
        </p:txBody>
      </p:sp>
    </p:spTree>
    <p:extLst>
      <p:ext uri="{BB962C8B-B14F-4D97-AF65-F5344CB8AC3E}">
        <p14:creationId xmlns:p14="http://schemas.microsoft.com/office/powerpoint/2010/main" val="4033769963"/>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578387" cy="369332"/>
          </a:xfrm>
          <a:prstGeom prst="rect">
            <a:avLst/>
          </a:prstGeom>
        </p:spPr>
        <p:txBody>
          <a:bodyPr wrap="none">
            <a:spAutoFit/>
          </a:bodyPr>
          <a:lstStyle/>
          <a:p>
            <a:r>
              <a:rPr lang="tr-TR" b="1" dirty="0">
                <a:solidFill>
                  <a:srgbClr val="FF0000"/>
                </a:solidFill>
              </a:rPr>
              <a:t>HALKLA İLİŞKİLER ENSTİTÜSÜ’NÜN (IPR) </a:t>
            </a:r>
            <a:r>
              <a:rPr lang="tr-TR" b="1" dirty="0" smtClean="0">
                <a:solidFill>
                  <a:srgbClr val="FF0000"/>
                </a:solidFill>
              </a:rPr>
              <a:t>ETİK KURALLARI</a:t>
            </a:r>
            <a:endParaRPr lang="tr-TR" b="1" dirty="0">
              <a:solidFill>
                <a:srgbClr val="FF0000"/>
              </a:solidFill>
            </a:endParaRPr>
          </a:p>
        </p:txBody>
      </p:sp>
      <p:sp>
        <p:nvSpPr>
          <p:cNvPr id="4" name="Rectangle 3"/>
          <p:cNvSpPr/>
          <p:nvPr/>
        </p:nvSpPr>
        <p:spPr>
          <a:xfrm>
            <a:off x="974270" y="1464813"/>
            <a:ext cx="10390415" cy="646331"/>
          </a:xfrm>
          <a:prstGeom prst="rect">
            <a:avLst/>
          </a:prstGeom>
        </p:spPr>
        <p:txBody>
          <a:bodyPr wrap="square">
            <a:spAutoFit/>
          </a:bodyPr>
          <a:lstStyle/>
          <a:p>
            <a:r>
              <a:rPr lang="tr-TR" dirty="0"/>
              <a:t>1. Bir üye halkla ilişkiler yaparken en yüksek standartları kullanmalıdır. Asla ucuza ve düşük kaliteye kaçmamalıdır. </a:t>
            </a:r>
          </a:p>
        </p:txBody>
      </p:sp>
      <p:sp>
        <p:nvSpPr>
          <p:cNvPr id="12" name="Rectangle 11"/>
          <p:cNvSpPr/>
          <p:nvPr/>
        </p:nvSpPr>
        <p:spPr>
          <a:xfrm>
            <a:off x="974270" y="2253931"/>
            <a:ext cx="10104664" cy="369332"/>
          </a:xfrm>
          <a:prstGeom prst="rect">
            <a:avLst/>
          </a:prstGeom>
        </p:spPr>
        <p:txBody>
          <a:bodyPr wrap="square">
            <a:spAutoFit/>
          </a:bodyPr>
          <a:lstStyle/>
          <a:p>
            <a:r>
              <a:rPr lang="tr-TR" dirty="0"/>
              <a:t>2. Bir üye tüm çalışanlarına, müşterilerine, üye arkadaşlarına, halka ve basına karşı dürüst olmalıdır. </a:t>
            </a:r>
          </a:p>
        </p:txBody>
      </p:sp>
      <p:sp>
        <p:nvSpPr>
          <p:cNvPr id="13" name="Rectangle 12"/>
          <p:cNvSpPr/>
          <p:nvPr/>
        </p:nvSpPr>
        <p:spPr>
          <a:xfrm>
            <a:off x="974270" y="2746313"/>
            <a:ext cx="4967322" cy="369332"/>
          </a:xfrm>
          <a:prstGeom prst="rect">
            <a:avLst/>
          </a:prstGeom>
        </p:spPr>
        <p:txBody>
          <a:bodyPr wrap="none">
            <a:spAutoFit/>
          </a:bodyPr>
          <a:lstStyle/>
          <a:p>
            <a:r>
              <a:rPr lang="tr-TR" dirty="0"/>
              <a:t>3. Basını kışkırtmamalı ve yanlış bilgi vermemelidir. </a:t>
            </a:r>
          </a:p>
        </p:txBody>
      </p:sp>
      <p:sp>
        <p:nvSpPr>
          <p:cNvPr id="14" name="Rectangle 13"/>
          <p:cNvSpPr/>
          <p:nvPr/>
        </p:nvSpPr>
        <p:spPr>
          <a:xfrm>
            <a:off x="974270" y="3244334"/>
            <a:ext cx="4442242" cy="369332"/>
          </a:xfrm>
          <a:prstGeom prst="rect">
            <a:avLst/>
          </a:prstGeom>
        </p:spPr>
        <p:txBody>
          <a:bodyPr wrap="none">
            <a:spAutoFit/>
          </a:bodyPr>
          <a:lstStyle/>
          <a:p>
            <a:r>
              <a:rPr lang="tr-TR" dirty="0"/>
              <a:t>4. Çalıştığı şirketin gizliliğine saygı duymalıdır. </a:t>
            </a:r>
          </a:p>
        </p:txBody>
      </p:sp>
      <p:sp>
        <p:nvSpPr>
          <p:cNvPr id="15" name="Rectangle 14"/>
          <p:cNvSpPr/>
          <p:nvPr/>
        </p:nvSpPr>
        <p:spPr>
          <a:xfrm>
            <a:off x="974270" y="3739243"/>
            <a:ext cx="5938036" cy="369332"/>
          </a:xfrm>
          <a:prstGeom prst="rect">
            <a:avLst/>
          </a:prstGeom>
        </p:spPr>
        <p:txBody>
          <a:bodyPr wrap="none">
            <a:spAutoFit/>
          </a:bodyPr>
          <a:lstStyle/>
          <a:p>
            <a:r>
              <a:rPr lang="tr-TR" dirty="0"/>
              <a:t>5. İşini gördürmek için bir resmi kuruma rüşvet vermemelidir. </a:t>
            </a:r>
          </a:p>
        </p:txBody>
      </p:sp>
      <p:sp>
        <p:nvSpPr>
          <p:cNvPr id="16" name="Rectangle 15"/>
          <p:cNvSpPr/>
          <p:nvPr/>
        </p:nvSpPr>
        <p:spPr>
          <a:xfrm>
            <a:off x="974270" y="4215884"/>
            <a:ext cx="3537122" cy="369332"/>
          </a:xfrm>
          <a:prstGeom prst="rect">
            <a:avLst/>
          </a:prstGeom>
        </p:spPr>
        <p:txBody>
          <a:bodyPr wrap="none">
            <a:spAutoFit/>
          </a:bodyPr>
          <a:lstStyle/>
          <a:p>
            <a:r>
              <a:rPr lang="tr-TR" dirty="0"/>
              <a:t>6. Her zaman doğruyu söylemelidir. </a:t>
            </a:r>
          </a:p>
        </p:txBody>
      </p:sp>
      <p:sp>
        <p:nvSpPr>
          <p:cNvPr id="17" name="Rectangle 16"/>
          <p:cNvSpPr/>
          <p:nvPr/>
        </p:nvSpPr>
        <p:spPr>
          <a:xfrm>
            <a:off x="974269" y="4681542"/>
            <a:ext cx="10390415" cy="369332"/>
          </a:xfrm>
          <a:prstGeom prst="rect">
            <a:avLst/>
          </a:prstGeom>
        </p:spPr>
        <p:txBody>
          <a:bodyPr wrap="square">
            <a:spAutoFit/>
          </a:bodyPr>
          <a:lstStyle/>
          <a:p>
            <a:r>
              <a:rPr lang="tr-TR" dirty="0"/>
              <a:t>7. Mahkeme emri olmadığı sürece gizli belgeleri vermemeli ve hiçbir şey söylememelidir. </a:t>
            </a:r>
          </a:p>
        </p:txBody>
      </p:sp>
      <p:sp>
        <p:nvSpPr>
          <p:cNvPr id="18" name="Rectangle 17"/>
          <p:cNvSpPr/>
          <p:nvPr/>
        </p:nvSpPr>
        <p:spPr>
          <a:xfrm>
            <a:off x="974270" y="5155071"/>
            <a:ext cx="10692494" cy="369332"/>
          </a:xfrm>
          <a:prstGeom prst="rect">
            <a:avLst/>
          </a:prstGeom>
        </p:spPr>
        <p:txBody>
          <a:bodyPr wrap="square">
            <a:spAutoFit/>
          </a:bodyPr>
          <a:lstStyle/>
          <a:p>
            <a:r>
              <a:rPr lang="tr-TR" dirty="0"/>
              <a:t>8. Aynı anda iki tarafı birden temsil etmemeli ve ancak istendiği anda aracı olmalıdır. </a:t>
            </a:r>
          </a:p>
        </p:txBody>
      </p:sp>
    </p:spTree>
    <p:extLst>
      <p:ext uri="{BB962C8B-B14F-4D97-AF65-F5344CB8AC3E}">
        <p14:creationId xmlns:p14="http://schemas.microsoft.com/office/powerpoint/2010/main" val="1977460557"/>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578387" cy="369332"/>
          </a:xfrm>
          <a:prstGeom prst="rect">
            <a:avLst/>
          </a:prstGeom>
        </p:spPr>
        <p:txBody>
          <a:bodyPr wrap="none">
            <a:spAutoFit/>
          </a:bodyPr>
          <a:lstStyle/>
          <a:p>
            <a:r>
              <a:rPr lang="tr-TR" b="1" dirty="0">
                <a:solidFill>
                  <a:srgbClr val="FF0000"/>
                </a:solidFill>
              </a:rPr>
              <a:t>HALKLA İLİŞKİLER ENSTİTÜSÜ’NÜN (IPR) </a:t>
            </a:r>
            <a:r>
              <a:rPr lang="tr-TR" b="1" dirty="0" smtClean="0">
                <a:solidFill>
                  <a:srgbClr val="FF0000"/>
                </a:solidFill>
              </a:rPr>
              <a:t>ETİK KURALLARI</a:t>
            </a:r>
            <a:endParaRPr lang="tr-TR" b="1" dirty="0">
              <a:solidFill>
                <a:srgbClr val="FF0000"/>
              </a:solidFill>
            </a:endParaRPr>
          </a:p>
        </p:txBody>
      </p:sp>
      <p:sp>
        <p:nvSpPr>
          <p:cNvPr id="2" name="Rectangle 1"/>
          <p:cNvSpPr/>
          <p:nvPr/>
        </p:nvSpPr>
        <p:spPr>
          <a:xfrm>
            <a:off x="994495" y="1382876"/>
            <a:ext cx="4786951" cy="369332"/>
          </a:xfrm>
          <a:prstGeom prst="rect">
            <a:avLst/>
          </a:prstGeom>
        </p:spPr>
        <p:txBody>
          <a:bodyPr wrap="none">
            <a:spAutoFit/>
          </a:bodyPr>
          <a:lstStyle/>
          <a:p>
            <a:r>
              <a:rPr lang="tr-TR" dirty="0"/>
              <a:t>9. Bir ticari şirkette payı varsa bunu açıklamalıdır. </a:t>
            </a:r>
          </a:p>
        </p:txBody>
      </p:sp>
      <p:sp>
        <p:nvSpPr>
          <p:cNvPr id="4" name="Rectangle 3"/>
          <p:cNvSpPr/>
          <p:nvPr/>
        </p:nvSpPr>
        <p:spPr>
          <a:xfrm>
            <a:off x="994495" y="1913849"/>
            <a:ext cx="9610912" cy="369332"/>
          </a:xfrm>
          <a:prstGeom prst="rect">
            <a:avLst/>
          </a:prstGeom>
        </p:spPr>
        <p:txBody>
          <a:bodyPr wrap="square">
            <a:spAutoFit/>
          </a:bodyPr>
          <a:lstStyle/>
          <a:p>
            <a:r>
              <a:rPr lang="tr-TR" dirty="0"/>
              <a:t>10. Yapacağı işin önceden pazarlığını yapmamalı ve buna göre para almayı teklif etmemelidir. </a:t>
            </a:r>
          </a:p>
        </p:txBody>
      </p:sp>
      <p:sp>
        <p:nvSpPr>
          <p:cNvPr id="5" name="Rectangle 4"/>
          <p:cNvSpPr/>
          <p:nvPr/>
        </p:nvSpPr>
        <p:spPr>
          <a:xfrm>
            <a:off x="994495" y="2383973"/>
            <a:ext cx="11080484" cy="369332"/>
          </a:xfrm>
          <a:prstGeom prst="rect">
            <a:avLst/>
          </a:prstGeom>
        </p:spPr>
        <p:txBody>
          <a:bodyPr wrap="square">
            <a:spAutoFit/>
          </a:bodyPr>
          <a:lstStyle/>
          <a:p>
            <a:r>
              <a:rPr lang="tr-TR" dirty="0"/>
              <a:t>11. Resmi biriyle görüşecekse bağlı olduğu enstitüye bildirmeli ve bu görüşme kayıtlara geçmelidir. </a:t>
            </a:r>
          </a:p>
        </p:txBody>
      </p:sp>
      <p:sp>
        <p:nvSpPr>
          <p:cNvPr id="6" name="Rectangle 5"/>
          <p:cNvSpPr/>
          <p:nvPr/>
        </p:nvSpPr>
        <p:spPr>
          <a:xfrm>
            <a:off x="994495" y="2847397"/>
            <a:ext cx="3601883" cy="369332"/>
          </a:xfrm>
          <a:prstGeom prst="rect">
            <a:avLst/>
          </a:prstGeom>
        </p:spPr>
        <p:txBody>
          <a:bodyPr wrap="none">
            <a:spAutoFit/>
          </a:bodyPr>
          <a:lstStyle/>
          <a:p>
            <a:r>
              <a:rPr lang="tr-TR" dirty="0"/>
              <a:t>12. Bir başka üyeyi eleştirmemelidir. </a:t>
            </a:r>
          </a:p>
        </p:txBody>
      </p:sp>
      <p:sp>
        <p:nvSpPr>
          <p:cNvPr id="7" name="Rectangle 6"/>
          <p:cNvSpPr/>
          <p:nvPr/>
        </p:nvSpPr>
        <p:spPr>
          <a:xfrm>
            <a:off x="994495" y="3342599"/>
            <a:ext cx="10811062" cy="369332"/>
          </a:xfrm>
          <a:prstGeom prst="rect">
            <a:avLst/>
          </a:prstGeom>
        </p:spPr>
        <p:txBody>
          <a:bodyPr wrap="square">
            <a:spAutoFit/>
          </a:bodyPr>
          <a:lstStyle/>
          <a:p>
            <a:r>
              <a:rPr lang="tr-TR" dirty="0"/>
              <a:t>13. Bir üye Enstitü’nün ününe ya da halkla ilişkilere gölge düşürecek hareketlerde bulunmamalıdır. </a:t>
            </a:r>
          </a:p>
        </p:txBody>
      </p:sp>
      <p:sp>
        <p:nvSpPr>
          <p:cNvPr id="8" name="Rectangle 7"/>
          <p:cNvSpPr/>
          <p:nvPr/>
        </p:nvSpPr>
        <p:spPr>
          <a:xfrm>
            <a:off x="1031422" y="3854307"/>
            <a:ext cx="10570028" cy="646331"/>
          </a:xfrm>
          <a:prstGeom prst="rect">
            <a:avLst/>
          </a:prstGeom>
        </p:spPr>
        <p:txBody>
          <a:bodyPr wrap="square">
            <a:spAutoFit/>
          </a:bodyPr>
          <a:lstStyle/>
          <a:p>
            <a:r>
              <a:rPr lang="tr-TR" dirty="0"/>
              <a:t>14. Üye bu kurallara uymalı ve herhangi bir üyenin bu kurallara uymadığını gördüğünde ilgili üyeye bildirmelidir. Daha sonraki safhada ise bu hatalı davranışı Enstitü’ye bildirmelidir. </a:t>
            </a:r>
          </a:p>
        </p:txBody>
      </p:sp>
      <p:sp>
        <p:nvSpPr>
          <p:cNvPr id="9" name="Rectangle 8"/>
          <p:cNvSpPr/>
          <p:nvPr/>
        </p:nvSpPr>
        <p:spPr>
          <a:xfrm>
            <a:off x="1031422" y="4665214"/>
            <a:ext cx="9622971" cy="369332"/>
          </a:xfrm>
          <a:prstGeom prst="rect">
            <a:avLst/>
          </a:prstGeom>
        </p:spPr>
        <p:txBody>
          <a:bodyPr wrap="square">
            <a:spAutoFit/>
          </a:bodyPr>
          <a:lstStyle/>
          <a:p>
            <a:r>
              <a:rPr lang="tr-TR" dirty="0"/>
              <a:t>15. Bir üye başka profesyonellerle çalışırken, onların kurallarına göre hareket etmelidir. </a:t>
            </a:r>
          </a:p>
        </p:txBody>
      </p:sp>
    </p:spTree>
    <p:extLst>
      <p:ext uri="{BB962C8B-B14F-4D97-AF65-F5344CB8AC3E}">
        <p14:creationId xmlns:p14="http://schemas.microsoft.com/office/powerpoint/2010/main" val="176584300"/>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578387" cy="369332"/>
          </a:xfrm>
          <a:prstGeom prst="rect">
            <a:avLst/>
          </a:prstGeom>
        </p:spPr>
        <p:txBody>
          <a:bodyPr wrap="none">
            <a:spAutoFit/>
          </a:bodyPr>
          <a:lstStyle/>
          <a:p>
            <a:r>
              <a:rPr lang="tr-TR" b="1" dirty="0">
                <a:solidFill>
                  <a:srgbClr val="FF0000"/>
                </a:solidFill>
              </a:rPr>
              <a:t>HALKLA İLİŞKİLER ENSTİTÜSÜ’NÜN (IPR) </a:t>
            </a:r>
            <a:r>
              <a:rPr lang="tr-TR" b="1" dirty="0" smtClean="0">
                <a:solidFill>
                  <a:srgbClr val="FF0000"/>
                </a:solidFill>
              </a:rPr>
              <a:t>ETİK KURALLARI</a:t>
            </a:r>
            <a:endParaRPr lang="tr-TR" b="1" dirty="0">
              <a:solidFill>
                <a:srgbClr val="FF0000"/>
              </a:solidFill>
            </a:endParaRPr>
          </a:p>
        </p:txBody>
      </p:sp>
      <p:sp>
        <p:nvSpPr>
          <p:cNvPr id="2" name="Rectangle 1"/>
          <p:cNvSpPr/>
          <p:nvPr/>
        </p:nvSpPr>
        <p:spPr>
          <a:xfrm>
            <a:off x="1055914" y="1611771"/>
            <a:ext cx="8822872" cy="369332"/>
          </a:xfrm>
          <a:prstGeom prst="rect">
            <a:avLst/>
          </a:prstGeom>
        </p:spPr>
        <p:txBody>
          <a:bodyPr wrap="square">
            <a:spAutoFit/>
          </a:bodyPr>
          <a:lstStyle/>
          <a:p>
            <a:r>
              <a:rPr lang="tr-TR" dirty="0"/>
              <a:t>16. Üye devamlı gelişen olayları takip edecek, kendini yenileyecek ve haberdar olacaktır. </a:t>
            </a:r>
          </a:p>
        </p:txBody>
      </p:sp>
      <p:sp>
        <p:nvSpPr>
          <p:cNvPr id="4" name="Rectangle 3"/>
          <p:cNvSpPr/>
          <p:nvPr/>
        </p:nvSpPr>
        <p:spPr>
          <a:xfrm>
            <a:off x="1055914" y="2158484"/>
            <a:ext cx="6048707" cy="369332"/>
          </a:xfrm>
          <a:prstGeom prst="rect">
            <a:avLst/>
          </a:prstGeom>
        </p:spPr>
        <p:txBody>
          <a:bodyPr wrap="none">
            <a:spAutoFit/>
          </a:bodyPr>
          <a:lstStyle/>
          <a:p>
            <a:r>
              <a:rPr lang="tr-TR" dirty="0"/>
              <a:t>17. Bir üye halkla ilişkiler konusunda başkalarını da eğitecektir. </a:t>
            </a:r>
          </a:p>
        </p:txBody>
      </p:sp>
    </p:spTree>
    <p:extLst>
      <p:ext uri="{BB962C8B-B14F-4D97-AF65-F5344CB8AC3E}">
        <p14:creationId xmlns:p14="http://schemas.microsoft.com/office/powerpoint/2010/main" val="176584300"/>
      </p:ext>
    </p:extLst>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994496" y="1306285"/>
            <a:ext cx="1077731" cy="369332"/>
          </a:xfrm>
          <a:prstGeom prst="rect">
            <a:avLst/>
          </a:prstGeom>
        </p:spPr>
        <p:txBody>
          <a:bodyPr wrap="none">
            <a:spAutoFit/>
          </a:bodyPr>
          <a:lstStyle/>
          <a:p>
            <a:r>
              <a:rPr lang="tr-TR" b="1" dirty="0"/>
              <a:t>Tanımlar:</a:t>
            </a:r>
            <a:endParaRPr lang="tr-TR" dirty="0"/>
          </a:p>
        </p:txBody>
      </p:sp>
      <p:sp>
        <p:nvSpPr>
          <p:cNvPr id="4" name="Rectangle 3"/>
          <p:cNvSpPr/>
          <p:nvPr/>
        </p:nvSpPr>
        <p:spPr>
          <a:xfrm>
            <a:off x="994495" y="2015813"/>
            <a:ext cx="10794733" cy="646331"/>
          </a:xfrm>
          <a:prstGeom prst="rect">
            <a:avLst/>
          </a:prstGeom>
        </p:spPr>
        <p:txBody>
          <a:bodyPr wrap="square">
            <a:spAutoFit/>
          </a:bodyPr>
          <a:lstStyle/>
          <a:p>
            <a:pPr fontAlgn="base"/>
            <a:r>
              <a:rPr lang="tr-TR" dirty="0" smtClean="0"/>
              <a:t>1- İş </a:t>
            </a:r>
            <a:r>
              <a:rPr lang="tr-TR" dirty="0"/>
              <a:t>Modeli: Kamuoyunun doğru ve eksiksiz, zamanında ve tarafsız haber alabilmesi için tarafların karşılıklı anlayış ve işbirliği içinde çalışmasını düzenleyen ilkeler </a:t>
            </a:r>
            <a:r>
              <a:rPr lang="tr-TR" dirty="0" smtClean="0"/>
              <a:t>bütünü.</a:t>
            </a:r>
            <a:endParaRPr lang="tr-TR" dirty="0"/>
          </a:p>
        </p:txBody>
      </p:sp>
      <p:sp>
        <p:nvSpPr>
          <p:cNvPr id="5" name="Rectangle 4"/>
          <p:cNvSpPr/>
          <p:nvPr/>
        </p:nvSpPr>
        <p:spPr>
          <a:xfrm>
            <a:off x="994495" y="2805224"/>
            <a:ext cx="10533475" cy="1200329"/>
          </a:xfrm>
          <a:prstGeom prst="rect">
            <a:avLst/>
          </a:prstGeom>
        </p:spPr>
        <p:txBody>
          <a:bodyPr wrap="square">
            <a:spAutoFit/>
          </a:bodyPr>
          <a:lstStyle/>
          <a:p>
            <a:pPr fontAlgn="base"/>
            <a:r>
              <a:rPr lang="tr-TR" dirty="0" smtClean="0"/>
              <a:t>2- Taraflar </a:t>
            </a:r>
            <a:r>
              <a:rPr lang="tr-TR" dirty="0"/>
              <a:t>(Alfabetik): Bilişim Medyası Derneği (BMD), Ekonomi Gazetecileri Derneği (EGD), İletişim Danışmanlığı Şirketleri Derneği (İDA), Kurumsal İletişimciler Derneği (KİD), Reklamverenler Derneği (RVD), Türkiye Gazeteciler Cemiyeti (TGC), Türkiye Halkla İlişkiler Derneği (TÜHİD), TOBB Türkiye Medya ve İletişim Meclisi, Türk Sanayicileri ve İşinsanları Derneği (TÜSİAD)</a:t>
            </a:r>
          </a:p>
        </p:txBody>
      </p:sp>
      <p:sp>
        <p:nvSpPr>
          <p:cNvPr id="6" name="Rectangle 5"/>
          <p:cNvSpPr/>
          <p:nvPr/>
        </p:nvSpPr>
        <p:spPr>
          <a:xfrm>
            <a:off x="994496" y="4265456"/>
            <a:ext cx="9864004" cy="646331"/>
          </a:xfrm>
          <a:prstGeom prst="rect">
            <a:avLst/>
          </a:prstGeom>
        </p:spPr>
        <p:txBody>
          <a:bodyPr wrap="square">
            <a:spAutoFit/>
          </a:bodyPr>
          <a:lstStyle/>
          <a:p>
            <a:pPr fontAlgn="base"/>
            <a:r>
              <a:rPr lang="tr-TR" dirty="0" smtClean="0"/>
              <a:t>3- Medya </a:t>
            </a:r>
            <a:r>
              <a:rPr lang="tr-TR" dirty="0"/>
              <a:t>Mensubu: Gazete, dergi, TV, radyo, internet medyasını yöneten ve çalışan, kişisel dijital ve sosyal medya hesaplarında haber yapan/sunan ve/veya haber içeriğine karar veren kişiler</a:t>
            </a:r>
          </a:p>
        </p:txBody>
      </p:sp>
    </p:spTree>
    <p:extLst>
      <p:ext uri="{BB962C8B-B14F-4D97-AF65-F5344CB8AC3E}">
        <p14:creationId xmlns:p14="http://schemas.microsoft.com/office/powerpoint/2010/main" val="3141481013"/>
      </p:ext>
    </p:extLst>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6524" y="713404"/>
            <a:ext cx="5982728" cy="369332"/>
          </a:xfrm>
          <a:prstGeom prst="rect">
            <a:avLst/>
          </a:prstGeom>
        </p:spPr>
        <p:txBody>
          <a:bodyPr wrap="none">
            <a:spAutoFit/>
          </a:bodyPr>
          <a:lstStyle/>
          <a:p>
            <a:r>
              <a:rPr lang="tr-TR" b="1" dirty="0" smtClean="0">
                <a:solidFill>
                  <a:srgbClr val="FF0000"/>
                </a:solidFill>
              </a:rPr>
              <a:t>TÜHİD – İLETİŞİM VE MEDYA YÖNETİMİNDE MESLEKİ İLKELER</a:t>
            </a:r>
            <a:endParaRPr lang="tr-TR" b="1" dirty="0">
              <a:solidFill>
                <a:srgbClr val="FF0000"/>
              </a:solidFill>
            </a:endParaRPr>
          </a:p>
        </p:txBody>
      </p:sp>
      <p:sp>
        <p:nvSpPr>
          <p:cNvPr id="2" name="Rectangle 1"/>
          <p:cNvSpPr/>
          <p:nvPr/>
        </p:nvSpPr>
        <p:spPr>
          <a:xfrm>
            <a:off x="860626" y="1424285"/>
            <a:ext cx="10504060" cy="646331"/>
          </a:xfrm>
          <a:prstGeom prst="rect">
            <a:avLst/>
          </a:prstGeom>
        </p:spPr>
        <p:txBody>
          <a:bodyPr wrap="square">
            <a:spAutoFit/>
          </a:bodyPr>
          <a:lstStyle/>
          <a:p>
            <a:pPr fontAlgn="base"/>
            <a:r>
              <a:rPr lang="tr-TR" dirty="0" smtClean="0"/>
              <a:t>4- İletişim </a:t>
            </a:r>
            <a:r>
              <a:rPr lang="tr-TR" dirty="0"/>
              <a:t>Profesyoneli: Her türlü kurum/şirketin iletişim yönetiminden sorumlu yetkilileri ile her türlü kurum/şirkete iletişim danışmanlığı/halkla ilişkiler hizmeti veren ajanslar</a:t>
            </a:r>
          </a:p>
        </p:txBody>
      </p:sp>
      <p:sp>
        <p:nvSpPr>
          <p:cNvPr id="4" name="Rectangle 3"/>
          <p:cNvSpPr/>
          <p:nvPr/>
        </p:nvSpPr>
        <p:spPr>
          <a:xfrm>
            <a:off x="896523" y="2199599"/>
            <a:ext cx="11219277" cy="369332"/>
          </a:xfrm>
          <a:prstGeom prst="rect">
            <a:avLst/>
          </a:prstGeom>
        </p:spPr>
        <p:txBody>
          <a:bodyPr wrap="square">
            <a:spAutoFit/>
          </a:bodyPr>
          <a:lstStyle/>
          <a:p>
            <a:pPr fontAlgn="base"/>
            <a:r>
              <a:rPr lang="tr-TR" dirty="0" smtClean="0"/>
              <a:t>5- Kurum/Şirket </a:t>
            </a:r>
            <a:r>
              <a:rPr lang="tr-TR" dirty="0"/>
              <a:t>Yöneticileri: Her türlü kurum/şirketin ve iletişim ajanslarının karar verici konumundaki üst yönetimi</a:t>
            </a:r>
          </a:p>
        </p:txBody>
      </p:sp>
      <p:sp>
        <p:nvSpPr>
          <p:cNvPr id="5" name="Rectangle 4"/>
          <p:cNvSpPr/>
          <p:nvPr/>
        </p:nvSpPr>
        <p:spPr>
          <a:xfrm>
            <a:off x="860626" y="2641056"/>
            <a:ext cx="10904110" cy="923330"/>
          </a:xfrm>
          <a:prstGeom prst="rect">
            <a:avLst/>
          </a:prstGeom>
        </p:spPr>
        <p:txBody>
          <a:bodyPr wrap="square">
            <a:spAutoFit/>
          </a:bodyPr>
          <a:lstStyle/>
          <a:p>
            <a:pPr fontAlgn="base"/>
            <a:r>
              <a:rPr lang="tr-TR" dirty="0" smtClean="0"/>
              <a:t>6- Ambargo</a:t>
            </a:r>
            <a:r>
              <a:rPr lang="tr-TR" dirty="0"/>
              <a:t>: Herhangi bir haberin ya da bilginin, kaynağı tarafından belli bir tarihe veya belli koşulların yerine gelmesine kadar yayınlanmaması talebi; kaynak ile basın mensubu arasında bu yönde sağlanan ‘centilmenlik anlaşması’</a:t>
            </a:r>
          </a:p>
        </p:txBody>
      </p:sp>
      <p:sp>
        <p:nvSpPr>
          <p:cNvPr id="6" name="Rectangle 5"/>
          <p:cNvSpPr/>
          <p:nvPr/>
        </p:nvSpPr>
        <p:spPr>
          <a:xfrm>
            <a:off x="896524" y="3689491"/>
            <a:ext cx="10598790" cy="646331"/>
          </a:xfrm>
          <a:prstGeom prst="rect">
            <a:avLst/>
          </a:prstGeom>
        </p:spPr>
        <p:txBody>
          <a:bodyPr wrap="square">
            <a:spAutoFit/>
          </a:bodyPr>
          <a:lstStyle/>
          <a:p>
            <a:pPr fontAlgn="base"/>
            <a:r>
              <a:rPr lang="tr-TR" dirty="0" smtClean="0"/>
              <a:t>7- Off </a:t>
            </a:r>
            <a:r>
              <a:rPr lang="tr-TR" dirty="0"/>
              <a:t>the Record: Basın mensubuna, kaynağını gizleyerek kullanması veya sadece konunun/haberin arka planını değerlendirebilmesi için yayınlanmaması koşuluyla verilen bilgi</a:t>
            </a:r>
          </a:p>
        </p:txBody>
      </p:sp>
      <p:sp>
        <p:nvSpPr>
          <p:cNvPr id="7" name="Rectangle 6"/>
          <p:cNvSpPr/>
          <p:nvPr/>
        </p:nvSpPr>
        <p:spPr>
          <a:xfrm>
            <a:off x="896522" y="4494350"/>
            <a:ext cx="10868213" cy="923330"/>
          </a:xfrm>
          <a:prstGeom prst="rect">
            <a:avLst/>
          </a:prstGeom>
        </p:spPr>
        <p:txBody>
          <a:bodyPr wrap="square">
            <a:spAutoFit/>
          </a:bodyPr>
          <a:lstStyle/>
          <a:p>
            <a:pPr fontAlgn="base"/>
            <a:r>
              <a:rPr lang="tr-TR" dirty="0" smtClean="0"/>
              <a:t>8- Akreditasyon</a:t>
            </a:r>
            <a:r>
              <a:rPr lang="tr-TR" dirty="0"/>
              <a:t>: Genel anlamda yetki, yeterlilik ve güvenilirliğin belgelenmesi anlamına gelmekle birlikte, bu metinde herhangi bir resmi veya özel etkinliğe basın mensuplarının katılımına sınırlama uygulanması anlamında kullanılmaktadır.</a:t>
            </a:r>
          </a:p>
        </p:txBody>
      </p:sp>
    </p:spTree>
    <p:extLst>
      <p:ext uri="{BB962C8B-B14F-4D97-AF65-F5344CB8AC3E}">
        <p14:creationId xmlns:p14="http://schemas.microsoft.com/office/powerpoint/2010/main" val="176584300"/>
      </p:ext>
    </p:extLst>
  </p:cSld>
  <p:clrMapOvr>
    <a:masterClrMapping/>
  </p:clrMapOvr>
  <p:transition>
    <p:pull dir="rd"/>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13122</TotalTime>
  <Words>1670</Words>
  <Application>Microsoft Office PowerPoint</Application>
  <PresentationFormat>Custom</PresentationFormat>
  <Paragraphs>90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Teması</vt:lpstr>
      <vt:lpstr>Halkla İlişkiler ve Etik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Windows Kullanıcısı</cp:lastModifiedBy>
  <cp:revision>500</cp:revision>
  <dcterms:created xsi:type="dcterms:W3CDTF">2019-01-17T10:01:17Z</dcterms:created>
  <dcterms:modified xsi:type="dcterms:W3CDTF">2019-04-16T13:55:29Z</dcterms:modified>
</cp:coreProperties>
</file>