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  <p:sldMasterId id="2147483710" r:id="rId2"/>
    <p:sldMasterId id="2147483711" r:id="rId3"/>
    <p:sldMasterId id="2147483748" r:id="rId4"/>
  </p:sldMasterIdLst>
  <p:notesMasterIdLst>
    <p:notesMasterId r:id="rId60"/>
  </p:notesMasterIdLst>
  <p:sldIdLst>
    <p:sldId id="256" r:id="rId5"/>
    <p:sldId id="308" r:id="rId6"/>
    <p:sldId id="309" r:id="rId7"/>
    <p:sldId id="257" r:id="rId8"/>
    <p:sldId id="258" r:id="rId9"/>
    <p:sldId id="311" r:id="rId10"/>
    <p:sldId id="259" r:id="rId11"/>
    <p:sldId id="312" r:id="rId12"/>
    <p:sldId id="260" r:id="rId13"/>
    <p:sldId id="305" r:id="rId14"/>
    <p:sldId id="261" r:id="rId15"/>
    <p:sldId id="304" r:id="rId16"/>
    <p:sldId id="314" r:id="rId17"/>
    <p:sldId id="262" r:id="rId18"/>
    <p:sldId id="263" r:id="rId19"/>
    <p:sldId id="264" r:id="rId20"/>
    <p:sldId id="265" r:id="rId21"/>
    <p:sldId id="310" r:id="rId22"/>
    <p:sldId id="302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306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307" r:id="rId50"/>
    <p:sldId id="292" r:id="rId51"/>
    <p:sldId id="293" r:id="rId52"/>
    <p:sldId id="294" r:id="rId53"/>
    <p:sldId id="295" r:id="rId54"/>
    <p:sldId id="296" r:id="rId55"/>
    <p:sldId id="298" r:id="rId56"/>
    <p:sldId id="299" r:id="rId57"/>
    <p:sldId id="300" r:id="rId58"/>
    <p:sldId id="301" r:id="rId59"/>
  </p:sldIdLst>
  <p:sldSz cx="10160000" cy="7620000"/>
  <p:notesSz cx="6858000" cy="9144000"/>
  <p:embeddedFontLst>
    <p:embeddedFont>
      <p:font typeface="Arial Narrow" panose="020B0606020202030204" pitchFamily="34" charset="0"/>
      <p:regular r:id="rId61"/>
      <p:bold r:id="rId62"/>
      <p:italic r:id="rId63"/>
      <p:bold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alibri Light" panose="020F0302020204030204" pitchFamily="34" charset="0"/>
      <p:regular r:id="rId69"/>
      <p: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000000"/>
          </p15:clr>
        </p15:guide>
        <p15:guide id="2" pos="320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2FC1E1-57FD-42DD-A990-80C720F84799}">
  <a:tblStyle styleId="{7B2FC1E1-57FD-42DD-A990-80C720F847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76599" autoAdjust="0"/>
  </p:normalViewPr>
  <p:slideViewPr>
    <p:cSldViewPr snapToGrid="0">
      <p:cViewPr>
        <p:scale>
          <a:sx n="80" d="100"/>
          <a:sy n="80" d="100"/>
        </p:scale>
        <p:origin x="1267" y="11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6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dley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k12.org/c/biology/prokaryotes?referrer=crossre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ck12.org/c/life-science/blood?referrer=crossref" TargetMode="External"/><Relationship Id="rId4" Type="http://schemas.openxmlformats.org/officeDocument/2006/relationships/hyperlink" Target="https://www.ck12.org/c/biology/neuron?referrer=crossref" TargetMode="Externa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9" name="Google Shape;2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30" name="Google Shape;23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dley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human</a:t>
            </a:r>
            <a:r>
              <a:rPr lang="tr-TR" dirty="0"/>
              <a:t> body 210+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types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defined</a:t>
            </a:r>
            <a:r>
              <a:rPr lang="tr-TR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Beside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own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flora. </a:t>
            </a:r>
          </a:p>
          <a:p>
            <a:pPr marL="0" indent="0">
              <a:buNone/>
            </a:pPr>
            <a:r>
              <a:rPr lang="en-US" sz="2800" b="1" cap="all" dirty="0"/>
              <a:t>FLORA :</a:t>
            </a:r>
            <a:r>
              <a:rPr lang="en-US" sz="2800" dirty="0"/>
              <a:t>bacteria, fungi and archaea found on all surfaces exposed to the environment</a:t>
            </a:r>
          </a:p>
          <a:p>
            <a:pPr lvl="1"/>
            <a:r>
              <a:rPr lang="en-US" sz="2000" dirty="0"/>
              <a:t>skin and eyes, in the mouth, nose, small intestine</a:t>
            </a:r>
          </a:p>
          <a:p>
            <a:r>
              <a:rPr lang="en-US" sz="2800" dirty="0"/>
              <a:t>most bacteria live in the large intestine</a:t>
            </a:r>
          </a:p>
          <a:p>
            <a:r>
              <a:rPr lang="en-US" sz="2800" dirty="0"/>
              <a:t>500 to 1000 species of bacteria live in the human gut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545454"/>
                </a:solidFill>
                <a:highlight>
                  <a:srgbClr val="FFFFFF"/>
                </a:highlight>
              </a:rPr>
              <a:t>in the middle of the sixteenth century, </a:t>
            </a:r>
            <a:r>
              <a:rPr lang="en-US" sz="1100" b="1" dirty="0">
                <a:solidFill>
                  <a:srgbClr val="6A6A6A"/>
                </a:solidFill>
                <a:highlight>
                  <a:srgbClr val="FFFFFF"/>
                </a:highlight>
              </a:rPr>
              <a:t>Robert Hooke</a:t>
            </a:r>
            <a:r>
              <a:rPr lang="en-US" sz="1100" dirty="0">
                <a:solidFill>
                  <a:srgbClr val="545454"/>
                </a:solidFill>
                <a:highlight>
                  <a:srgbClr val="FFFFFF"/>
                </a:highlight>
              </a:rPr>
              <a:t> used a primitive microscope to observe what he called </a:t>
            </a:r>
            <a:r>
              <a:rPr lang="en-US" sz="1100" b="1" dirty="0">
                <a:solidFill>
                  <a:srgbClr val="6A6A6A"/>
                </a:solidFill>
                <a:highlight>
                  <a:srgbClr val="FFFFFF"/>
                </a:highlight>
              </a:rPr>
              <a:t>cells</a:t>
            </a:r>
            <a:r>
              <a:rPr lang="en-US" sz="1100" dirty="0">
                <a:solidFill>
                  <a:srgbClr val="545454"/>
                </a:solidFill>
                <a:highlight>
                  <a:srgbClr val="FFFFFF"/>
                </a:highlight>
              </a:rPr>
              <a:t>, which he believed were unique to plants, in a thin slice of </a:t>
            </a:r>
            <a:r>
              <a:rPr lang="en-US" sz="1100" b="1" dirty="0">
                <a:solidFill>
                  <a:srgbClr val="6A6A6A"/>
                </a:solidFill>
                <a:highlight>
                  <a:srgbClr val="FFFFFF"/>
                </a:highlight>
              </a:rPr>
              <a:t>cork</a:t>
            </a:r>
            <a:r>
              <a:rPr lang="en-US" sz="1100" dirty="0">
                <a:solidFill>
                  <a:srgbClr val="545454"/>
                </a:solidFill>
                <a:highlight>
                  <a:srgbClr val="FFFFFF"/>
                </a:highlight>
              </a:rPr>
              <a:t>. Of course, </a:t>
            </a:r>
            <a:r>
              <a:rPr lang="en-US" sz="1100" b="1" dirty="0">
                <a:solidFill>
                  <a:srgbClr val="6A6A6A"/>
                </a:solidFill>
                <a:highlight>
                  <a:srgbClr val="FFFFFF"/>
                </a:highlight>
              </a:rPr>
              <a:t>Hooke</a:t>
            </a:r>
            <a:r>
              <a:rPr lang="en-US" sz="1100" dirty="0">
                <a:solidFill>
                  <a:srgbClr val="545454"/>
                </a:solidFill>
                <a:highlight>
                  <a:srgbClr val="FFFFFF"/>
                </a:highlight>
              </a:rPr>
              <a:t> was incorrect in his belief that only plants were composed of </a:t>
            </a:r>
            <a:r>
              <a:rPr lang="en-US" sz="1100" b="1" dirty="0">
                <a:solidFill>
                  <a:srgbClr val="6A6A6A"/>
                </a:solidFill>
                <a:highlight>
                  <a:srgbClr val="FFFFFF"/>
                </a:highlight>
              </a:rPr>
              <a:t>cells.</a:t>
            </a:r>
            <a:endParaRPr dirty="0"/>
          </a:p>
        </p:txBody>
      </p:sp>
      <p:sp>
        <p:nvSpPr>
          <p:cNvPr id="237" name="Google Shape;2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Sir et al. (2015) generated multiple cell lines that lack centrioles.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Cells without centrioles exhibited both a delay in bipolar spindle assembly and a high rate of chromosomal instability.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Collectively, the results expose a vital role for centrosomes in establishing a mitotic spindle geometry that facilitates correct kinetochore–MT attachments. </a:t>
            </a:r>
          </a:p>
        </p:txBody>
      </p:sp>
      <p:sp>
        <p:nvSpPr>
          <p:cNvPr id="384" name="Google Shape;3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The smallest prokaryotic cell currently known has a diameter of only 400 nm. Eukaryotic cells normally range between 1– 100µm in diameter.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6544D"/>
                </a:solidFill>
                <a:highlight>
                  <a:srgbClr val="FFFFFF"/>
                </a:highlight>
              </a:rPr>
              <a:t>The variety of cell shapes seen in </a:t>
            </a:r>
            <a:r>
              <a:rPr lang="en-US" sz="1200" u="sng" dirty="0">
                <a:solidFill>
                  <a:srgbClr val="00ABA4"/>
                </a:solidFill>
                <a:highlight>
                  <a:srgbClr val="FFFFFF"/>
                </a:highlight>
                <a:hlinkClick r:id="rId3"/>
              </a:rPr>
              <a:t>prokaryotes</a:t>
            </a:r>
            <a:r>
              <a:rPr lang="en-US" sz="1200" dirty="0">
                <a:solidFill>
                  <a:srgbClr val="56544D"/>
                </a:solidFill>
                <a:highlight>
                  <a:srgbClr val="FFFFFF"/>
                </a:highlight>
              </a:rPr>
              <a:t> and eukaryotes reflects the functions that each cell has, confirming the </a:t>
            </a:r>
            <a:r>
              <a:rPr lang="en-US" sz="1200" b="1" dirty="0">
                <a:solidFill>
                  <a:srgbClr val="56544D"/>
                </a:solidFill>
                <a:highlight>
                  <a:srgbClr val="FFFFFF"/>
                </a:highlight>
              </a:rPr>
              <a:t>structure-function relationship</a:t>
            </a:r>
            <a:r>
              <a:rPr lang="en-US" sz="1200" dirty="0">
                <a:solidFill>
                  <a:srgbClr val="56544D"/>
                </a:solidFill>
                <a:highlight>
                  <a:srgbClr val="FFFFFF"/>
                </a:highlight>
              </a:rPr>
              <a:t> seen throughout biology.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56544D"/>
                </a:solidFill>
                <a:highlight>
                  <a:srgbClr val="FFFFFF"/>
                </a:highlight>
              </a:rPr>
              <a:t>Each cell type has evolved in a shape that is best related to its function.</a:t>
            </a:r>
            <a:r>
              <a:rPr lang="en-US" sz="1200" dirty="0">
                <a:solidFill>
                  <a:srgbClr val="56544D"/>
                </a:solidFill>
                <a:highlight>
                  <a:srgbClr val="FFFFFF"/>
                </a:highlight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6544D"/>
                </a:solidFill>
                <a:highlight>
                  <a:srgbClr val="FFFFFF"/>
                </a:highlight>
              </a:rPr>
              <a:t>For example, the </a:t>
            </a:r>
            <a:r>
              <a:rPr lang="en-US" sz="1200" b="1" u="sng" dirty="0">
                <a:solidFill>
                  <a:srgbClr val="00ABA4"/>
                </a:solidFill>
                <a:highlight>
                  <a:srgbClr val="FFFFFF"/>
                </a:highlight>
                <a:hlinkClick r:id="rId4"/>
              </a:rPr>
              <a:t>neuron</a:t>
            </a:r>
            <a:r>
              <a:rPr lang="en-US" sz="1200" dirty="0">
                <a:solidFill>
                  <a:srgbClr val="56544D"/>
                </a:solidFill>
                <a:highlight>
                  <a:srgbClr val="FFFFFF"/>
                </a:highlight>
              </a:rPr>
              <a:t> has long, thin extensions (</a:t>
            </a:r>
            <a:r>
              <a:rPr lang="en-US" sz="1200" b="1" dirty="0">
                <a:solidFill>
                  <a:srgbClr val="56544D"/>
                </a:solidFill>
                <a:highlight>
                  <a:srgbClr val="FFFFFF"/>
                </a:highlight>
              </a:rPr>
              <a:t>axons</a:t>
            </a:r>
            <a:r>
              <a:rPr lang="en-US" sz="1200" dirty="0">
                <a:solidFill>
                  <a:srgbClr val="56544D"/>
                </a:solidFill>
                <a:highlight>
                  <a:srgbClr val="FFFFFF"/>
                </a:highlight>
              </a:rPr>
              <a:t> and </a:t>
            </a:r>
            <a:r>
              <a:rPr lang="en-US" sz="1200" b="1" dirty="0">
                <a:solidFill>
                  <a:srgbClr val="56544D"/>
                </a:solidFill>
                <a:highlight>
                  <a:srgbClr val="FFFFFF"/>
                </a:highlight>
              </a:rPr>
              <a:t>dendrites</a:t>
            </a:r>
            <a:r>
              <a:rPr lang="en-US" sz="1200" dirty="0">
                <a:solidFill>
                  <a:srgbClr val="56544D"/>
                </a:solidFill>
                <a:highlight>
                  <a:srgbClr val="FFFFFF"/>
                </a:highlight>
              </a:rPr>
              <a:t>) that reach out to other nerve cells.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6544D"/>
                </a:solidFill>
                <a:highlight>
                  <a:srgbClr val="FFFFFF"/>
                </a:highlight>
              </a:rPr>
              <a:t>The extensions help the </a:t>
            </a:r>
            <a:r>
              <a:rPr lang="en-US" sz="1200" u="sng" dirty="0">
                <a:solidFill>
                  <a:srgbClr val="00ABA4"/>
                </a:solidFill>
                <a:highlight>
                  <a:srgbClr val="FFFFFF"/>
                </a:highlight>
                <a:hlinkClick r:id="rId4"/>
              </a:rPr>
              <a:t>neuron</a:t>
            </a:r>
            <a:r>
              <a:rPr lang="en-US" sz="1200" dirty="0">
                <a:solidFill>
                  <a:srgbClr val="56544D"/>
                </a:solidFill>
                <a:highlight>
                  <a:srgbClr val="FFFFFF"/>
                </a:highlight>
              </a:rPr>
              <a:t> pass chemical and electrical messages quickly through the body.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6544D"/>
                </a:solidFill>
                <a:highlight>
                  <a:srgbClr val="FFFFFF"/>
                </a:highlight>
              </a:rPr>
              <a:t>The shape of the red </a:t>
            </a:r>
            <a:r>
              <a:rPr lang="en-US" sz="1200" u="sng" dirty="0">
                <a:solidFill>
                  <a:srgbClr val="00ABA4"/>
                </a:solidFill>
                <a:highlight>
                  <a:srgbClr val="FFFFFF"/>
                </a:highlight>
                <a:hlinkClick r:id="rId5"/>
              </a:rPr>
              <a:t>blood</a:t>
            </a:r>
            <a:r>
              <a:rPr lang="en-US" sz="1200" dirty="0">
                <a:solidFill>
                  <a:srgbClr val="56544D"/>
                </a:solidFill>
                <a:highlight>
                  <a:srgbClr val="FFFFFF"/>
                </a:highlight>
              </a:rPr>
              <a:t> cells (</a:t>
            </a:r>
            <a:r>
              <a:rPr lang="en-US" sz="1200" b="1" dirty="0">
                <a:solidFill>
                  <a:srgbClr val="56544D"/>
                </a:solidFill>
                <a:highlight>
                  <a:srgbClr val="FFFFFF"/>
                </a:highlight>
              </a:rPr>
              <a:t>erythrocytes</a:t>
            </a:r>
            <a:r>
              <a:rPr lang="en-US" sz="1200" dirty="0">
                <a:solidFill>
                  <a:srgbClr val="56544D"/>
                </a:solidFill>
                <a:highlight>
                  <a:srgbClr val="FFFFFF"/>
                </a:highlight>
              </a:rPr>
              <a:t>) enable these cells to easily move through </a:t>
            </a:r>
            <a:r>
              <a:rPr lang="en-US" sz="1200" b="1" dirty="0">
                <a:solidFill>
                  <a:srgbClr val="56544D"/>
                </a:solidFill>
                <a:highlight>
                  <a:srgbClr val="FFFFFF"/>
                </a:highlight>
              </a:rPr>
              <a:t>capillaries</a:t>
            </a:r>
            <a:r>
              <a:rPr lang="en-US" sz="1200" dirty="0">
                <a:solidFill>
                  <a:srgbClr val="56544D"/>
                </a:solidFill>
                <a:highlight>
                  <a:srgbClr val="FFFFFF"/>
                </a:highlight>
              </a:rPr>
              <a:t>.</a:t>
            </a:r>
            <a:endParaRPr dirty="0"/>
          </a:p>
        </p:txBody>
      </p:sp>
      <p:sp>
        <p:nvSpPr>
          <p:cNvPr id="252" name="Google Shape;2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rgbClr val="555555"/>
                </a:solidFill>
              </a:rPr>
              <a:t>One of the fundamental theories in biology is </a:t>
            </a:r>
            <a:r>
              <a:rPr lang="en-US" sz="1050" b="1" dirty="0">
                <a:solidFill>
                  <a:srgbClr val="555555"/>
                </a:solidFill>
              </a:rPr>
              <a:t>cell theory</a:t>
            </a:r>
            <a:r>
              <a:rPr lang="en-US" sz="1050" dirty="0">
                <a:solidFill>
                  <a:srgbClr val="555555"/>
                </a:solidFill>
              </a:rPr>
              <a:t>, which refers to basic generalizations that modern science has made about cells as the basic units of life.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rgbClr val="555555"/>
                </a:solidFill>
              </a:rPr>
              <a:t>Cell theory was developed in the mid-19th century and is one of the foundations of modern biology.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rgbClr val="555555"/>
                </a:solidFill>
              </a:rPr>
              <a:t>Many scientists have made discoveries relating to cell theory, but three scientists are usually given credit for its development: </a:t>
            </a:r>
            <a:r>
              <a:rPr lang="en-US" sz="1050" b="1" dirty="0">
                <a:solidFill>
                  <a:srgbClr val="555555"/>
                </a:solidFill>
              </a:rPr>
              <a:t>Matthias Schleiden</a:t>
            </a:r>
            <a:r>
              <a:rPr lang="en-US" sz="1050" dirty="0">
                <a:solidFill>
                  <a:srgbClr val="555555"/>
                </a:solidFill>
              </a:rPr>
              <a:t>, </a:t>
            </a:r>
            <a:r>
              <a:rPr lang="en-US" sz="1050" b="1" dirty="0">
                <a:solidFill>
                  <a:srgbClr val="555555"/>
                </a:solidFill>
              </a:rPr>
              <a:t>Theodor Schwann</a:t>
            </a:r>
            <a:r>
              <a:rPr lang="en-US" sz="1050" dirty="0">
                <a:solidFill>
                  <a:srgbClr val="555555"/>
                </a:solidFill>
              </a:rPr>
              <a:t>, and </a:t>
            </a:r>
            <a:r>
              <a:rPr lang="en-US" sz="1050" b="1" dirty="0">
                <a:solidFill>
                  <a:srgbClr val="555555"/>
                </a:solidFill>
              </a:rPr>
              <a:t>Rudolf Virchow</a:t>
            </a:r>
            <a:r>
              <a:rPr lang="en-US" sz="1050" dirty="0">
                <a:solidFill>
                  <a:srgbClr val="555555"/>
                </a:solidFill>
              </a:rPr>
              <a:t>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rgbClr val="555555"/>
                </a:solidFill>
              </a:rPr>
              <a:t>Together, these scientists put forth the three basic tenets of modern cell theory:</a:t>
            </a:r>
            <a:endParaRPr sz="1050" dirty="0">
              <a:solidFill>
                <a:srgbClr val="555555"/>
              </a:solidFill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55555"/>
              </a:buClr>
              <a:buSzPts val="1050"/>
              <a:buAutoNum type="arabicPeriod"/>
            </a:pPr>
            <a:r>
              <a:rPr lang="en-US" sz="1050" dirty="0">
                <a:solidFill>
                  <a:srgbClr val="555555"/>
                </a:solidFill>
              </a:rPr>
              <a:t>All living things are made up of cells.</a:t>
            </a:r>
            <a:endParaRPr sz="1050" dirty="0">
              <a:solidFill>
                <a:srgbClr val="555555"/>
              </a:solidFill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050"/>
              <a:buAutoNum type="arabicPeriod"/>
            </a:pPr>
            <a:r>
              <a:rPr lang="en-US" sz="1050" dirty="0">
                <a:solidFill>
                  <a:srgbClr val="555555"/>
                </a:solidFill>
              </a:rPr>
              <a:t>Cells are the basic units of structure and function in living things.</a:t>
            </a:r>
            <a:endParaRPr sz="1050" dirty="0">
              <a:solidFill>
                <a:srgbClr val="555555"/>
              </a:solidFill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050"/>
              <a:buAutoNum type="arabicPeriod"/>
            </a:pPr>
            <a:r>
              <a:rPr lang="en-US" sz="1050" dirty="0">
                <a:solidFill>
                  <a:srgbClr val="555555"/>
                </a:solidFill>
              </a:rPr>
              <a:t>Living cells come only from other living cells.</a:t>
            </a:r>
            <a:endParaRPr sz="1050" dirty="0">
              <a:solidFill>
                <a:srgbClr val="555555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497" marR="0" lvl="0" indent="-317497" algn="l" defTabSz="507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1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were just eight ingredients: two proteins, three buffering agents, two types of fat molecule and some chemical energy. </a:t>
            </a:r>
          </a:p>
          <a:p>
            <a:pPr marL="317497" marR="0" lvl="0" indent="-317497" algn="l" defTabSz="507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1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that was enough to create a flotilla of bouncing, pulsating blobs — rudimentary cell-like structures with some of the machinery necessary to divide on their own.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dley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rgbClr val="555555"/>
                </a:solidFill>
              </a:rPr>
              <a:t>One of the fundamental theories in biology is </a:t>
            </a:r>
            <a:r>
              <a:rPr lang="en-US" sz="1050" b="1" dirty="0">
                <a:solidFill>
                  <a:srgbClr val="555555"/>
                </a:solidFill>
              </a:rPr>
              <a:t>cell theory</a:t>
            </a:r>
            <a:r>
              <a:rPr lang="en-US" sz="1050" dirty="0">
                <a:solidFill>
                  <a:srgbClr val="555555"/>
                </a:solidFill>
              </a:rPr>
              <a:t>, which refers to basic generalizations that modern science has made about cells as the basic units of life.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rgbClr val="555555"/>
                </a:solidFill>
              </a:rPr>
              <a:t>Cell theory was developed in the mid-19th century and is one of the foundations of modern biology.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rgbClr val="555555"/>
                </a:solidFill>
              </a:rPr>
              <a:t>Many scientists have made discoveries relating to cell theory, but three scientists are usually given credit for its development: </a:t>
            </a:r>
            <a:r>
              <a:rPr lang="en-US" sz="1050" b="1" dirty="0">
                <a:solidFill>
                  <a:srgbClr val="555555"/>
                </a:solidFill>
              </a:rPr>
              <a:t>Matthias Schleiden</a:t>
            </a:r>
            <a:r>
              <a:rPr lang="en-US" sz="1050" dirty="0">
                <a:solidFill>
                  <a:srgbClr val="555555"/>
                </a:solidFill>
              </a:rPr>
              <a:t>, </a:t>
            </a:r>
            <a:r>
              <a:rPr lang="en-US" sz="1050" b="1" dirty="0">
                <a:solidFill>
                  <a:srgbClr val="555555"/>
                </a:solidFill>
              </a:rPr>
              <a:t>Theodor Schwann</a:t>
            </a:r>
            <a:r>
              <a:rPr lang="en-US" sz="1050" dirty="0">
                <a:solidFill>
                  <a:srgbClr val="555555"/>
                </a:solidFill>
              </a:rPr>
              <a:t>, and </a:t>
            </a:r>
            <a:r>
              <a:rPr lang="en-US" sz="1050" b="1" dirty="0">
                <a:solidFill>
                  <a:srgbClr val="555555"/>
                </a:solidFill>
              </a:rPr>
              <a:t>Rudolf Virchow</a:t>
            </a:r>
            <a:r>
              <a:rPr lang="en-US" sz="1050" dirty="0">
                <a:solidFill>
                  <a:srgbClr val="555555"/>
                </a:solidFill>
              </a:rPr>
              <a:t>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rgbClr val="555555"/>
                </a:solidFill>
              </a:rPr>
              <a:t>Together, these scientists put forth the three basic tenets of modern cell theory:</a:t>
            </a:r>
            <a:endParaRPr sz="1050" dirty="0">
              <a:solidFill>
                <a:srgbClr val="555555"/>
              </a:solidFill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55555"/>
              </a:buClr>
              <a:buSzPts val="1050"/>
              <a:buAutoNum type="arabicPeriod"/>
            </a:pPr>
            <a:r>
              <a:rPr lang="en-US" sz="1050" dirty="0">
                <a:solidFill>
                  <a:srgbClr val="555555"/>
                </a:solidFill>
              </a:rPr>
              <a:t>All living things are made up of cells.</a:t>
            </a:r>
            <a:endParaRPr sz="1050" dirty="0">
              <a:solidFill>
                <a:srgbClr val="555555"/>
              </a:solidFill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050"/>
              <a:buAutoNum type="arabicPeriod"/>
            </a:pPr>
            <a:r>
              <a:rPr lang="en-US" sz="1050" dirty="0">
                <a:solidFill>
                  <a:srgbClr val="555555"/>
                </a:solidFill>
              </a:rPr>
              <a:t>Cells are the basic units of structure and function in living things.</a:t>
            </a:r>
            <a:endParaRPr sz="1050" dirty="0">
              <a:solidFill>
                <a:srgbClr val="555555"/>
              </a:solidFill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050"/>
              <a:buAutoNum type="arabicPeriod"/>
            </a:pPr>
            <a:r>
              <a:rPr lang="en-US" sz="1050" dirty="0">
                <a:solidFill>
                  <a:srgbClr val="555555"/>
                </a:solidFill>
              </a:rPr>
              <a:t>Living cells come only from other living cells.</a:t>
            </a:r>
            <a:endParaRPr sz="1050" dirty="0">
              <a:solidFill>
                <a:srgbClr val="555555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8429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 rot="5400000">
            <a:off x="5232400" y="2438400"/>
            <a:ext cx="6553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body" idx="1"/>
          </p:nvPr>
        </p:nvSpPr>
        <p:spPr>
          <a:xfrm rot="5400000">
            <a:off x="584200" y="228600"/>
            <a:ext cx="65532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85064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body" idx="1"/>
          </p:nvPr>
        </p:nvSpPr>
        <p:spPr>
          <a:xfrm>
            <a:off x="990600" y="1346200"/>
            <a:ext cx="8178800" cy="5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85064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0"/>
          <p:cNvSpPr txBox="1"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40"/>
          <p:cNvSpPr txBox="1"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R="0" lvl="1" algn="ctr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R="0" lvl="2" algn="ctr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R="0" lvl="3" algn="ctr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R="0" lvl="4" algn="ctr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R="0" lvl="5" algn="ctr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R="0" lvl="6" algn="ctr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R="0" lvl="7" algn="ctr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R="0" lvl="8" algn="ctr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 txBox="1">
            <a:spLocks noGrp="1"/>
          </p:cNvSpPr>
          <p:nvPr>
            <p:ph type="title"/>
          </p:nvPr>
        </p:nvSpPr>
        <p:spPr>
          <a:xfrm rot="5400000">
            <a:off x="5257800" y="2413000"/>
            <a:ext cx="6502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body" idx="1"/>
          </p:nvPr>
        </p:nvSpPr>
        <p:spPr>
          <a:xfrm rot="5400000">
            <a:off x="609600" y="203200"/>
            <a:ext cx="65024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85064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3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43"/>
          <p:cNvSpPr txBox="1">
            <a:spLocks noGrp="1"/>
          </p:cNvSpPr>
          <p:nvPr>
            <p:ph type="body" idx="1"/>
          </p:nvPr>
        </p:nvSpPr>
        <p:spPr>
          <a:xfrm rot="5400000">
            <a:off x="2565400" y="-279400"/>
            <a:ext cx="5029200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85064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4"/>
          <p:cNvSpPr txBox="1"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44"/>
          <p:cNvSpPr>
            <a:spLocks noGrp="1"/>
          </p:cNvSpPr>
          <p:nvPr>
            <p:ph type="pic" idx="2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R="0" lvl="1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56"/>
              <a:buFont typeface="Radley"/>
              <a:buNone/>
              <a:defRPr sz="2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R="0" lvl="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None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R="0" lvl="3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R="0" lvl="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R="0" lvl="5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R="0" lvl="6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R="0" lvl="7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R="0" lvl="8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162" name="Google Shape;162;p44"/>
          <p:cNvSpPr txBox="1">
            <a:spLocks noGrp="1"/>
          </p:cNvSpPr>
          <p:nvPr>
            <p:ph type="body" idx="1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924"/>
              <a:buFont typeface="Radley"/>
              <a:buNone/>
              <a:defRPr sz="1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Radley"/>
              <a:buNone/>
              <a:defRPr sz="1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 txBox="1"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45"/>
          <p:cNvSpPr txBox="1">
            <a:spLocks noGrp="1"/>
          </p:cNvSpPr>
          <p:nvPr>
            <p:ph type="body"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65506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56"/>
              <a:buFont typeface="Radley"/>
              <a:buChar char="•"/>
              <a:defRPr sz="2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45947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26389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26389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26389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26389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2639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2639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body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924"/>
              <a:buFont typeface="Radley"/>
              <a:buNone/>
              <a:defRPr sz="1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Radley"/>
              <a:buNone/>
              <a:defRPr sz="1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7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48"/>
          <p:cNvSpPr txBox="1"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None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None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173" name="Google Shape;173;p48"/>
          <p:cNvSpPr txBox="1">
            <a:spLocks noGrp="1"/>
          </p:cNvSpPr>
          <p:nvPr>
            <p:ph type="body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94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2639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16611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06832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174" name="Google Shape;174;p48"/>
          <p:cNvSpPr txBox="1">
            <a:spLocks noGrp="1"/>
          </p:cNvSpPr>
          <p:nvPr>
            <p:ph type="body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None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None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94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2639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16611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06832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9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49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550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6"/>
              <a:buFont typeface="Radley"/>
              <a:buChar char="•"/>
              <a:defRPr sz="2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45947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26389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16611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1661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179" name="Google Shape;179;p49"/>
          <p:cNvSpPr txBox="1">
            <a:spLocks noGrp="1"/>
          </p:cNvSpPr>
          <p:nvPr>
            <p:ph type="body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550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6"/>
              <a:buFont typeface="Radley"/>
              <a:buChar char="•"/>
              <a:defRPr sz="2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45947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26389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16611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1661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1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body" idx="1"/>
          </p:nvPr>
        </p:nvSpPr>
        <p:spPr>
          <a:xfrm rot="5400000">
            <a:off x="2324100" y="12700"/>
            <a:ext cx="5511800" cy="8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85064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0"/>
          <p:cNvSpPr txBox="1"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50"/>
          <p:cNvSpPr txBox="1"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None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1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51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85064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2"/>
          <p:cNvSpPr txBox="1"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52"/>
          <p:cNvSpPr txBox="1"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R="0" lvl="1" algn="ctr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R="0" lvl="2" algn="ctr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R="0" lvl="3" algn="ctr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R="0" lvl="4" algn="ctr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R="0" lvl="5" algn="ctr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R="0" lvl="6" algn="ctr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R="0" lvl="7" algn="ctr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R="0" lvl="8" algn="ctr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4"/>
          <p:cNvSpPr txBox="1">
            <a:spLocks noGrp="1"/>
          </p:cNvSpPr>
          <p:nvPr>
            <p:ph type="title"/>
          </p:nvPr>
        </p:nvSpPr>
        <p:spPr>
          <a:xfrm rot="5400000">
            <a:off x="5657850" y="2813050"/>
            <a:ext cx="5702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54"/>
          <p:cNvSpPr txBox="1">
            <a:spLocks noGrp="1"/>
          </p:cNvSpPr>
          <p:nvPr>
            <p:ph type="body" idx="1"/>
          </p:nvPr>
        </p:nvSpPr>
        <p:spPr>
          <a:xfrm rot="5400000">
            <a:off x="1009650" y="603250"/>
            <a:ext cx="57023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85064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5"/>
          <p:cNvSpPr txBox="1">
            <a:spLocks noGrp="1"/>
          </p:cNvSpPr>
          <p:nvPr>
            <p:ph type="title"/>
          </p:nvPr>
        </p:nvSpPr>
        <p:spPr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55"/>
          <p:cNvSpPr txBox="1">
            <a:spLocks noGrp="1"/>
          </p:cNvSpPr>
          <p:nvPr>
            <p:ph type="body" idx="1"/>
          </p:nvPr>
        </p:nvSpPr>
        <p:spPr>
          <a:xfrm rot="5400000">
            <a:off x="2565400" y="-279400"/>
            <a:ext cx="5029200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85064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6"/>
          <p:cNvSpPr txBox="1"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56"/>
          <p:cNvSpPr>
            <a:spLocks noGrp="1"/>
          </p:cNvSpPr>
          <p:nvPr>
            <p:ph type="pic" idx="2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R="0" lvl="1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56"/>
              <a:buFont typeface="Radley"/>
              <a:buNone/>
              <a:defRPr sz="2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R="0" lvl="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None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R="0" lvl="3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R="0" lvl="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R="0" lvl="5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R="0" lvl="6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R="0" lvl="7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R="0" lvl="8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200" name="Google Shape;200;p56"/>
          <p:cNvSpPr txBox="1">
            <a:spLocks noGrp="1"/>
          </p:cNvSpPr>
          <p:nvPr>
            <p:ph type="body" idx="1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924"/>
              <a:buFont typeface="Radley"/>
              <a:buNone/>
              <a:defRPr sz="1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Radley"/>
              <a:buNone/>
              <a:defRPr sz="1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7"/>
          <p:cNvSpPr txBox="1"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57"/>
          <p:cNvSpPr txBox="1">
            <a:spLocks noGrp="1"/>
          </p:cNvSpPr>
          <p:nvPr>
            <p:ph type="body"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65506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56"/>
              <a:buFont typeface="Radley"/>
              <a:buChar char="•"/>
              <a:defRPr sz="2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45947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26389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26389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26389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26389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2639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2639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204" name="Google Shape;204;p57"/>
          <p:cNvSpPr txBox="1">
            <a:spLocks noGrp="1"/>
          </p:cNvSpPr>
          <p:nvPr>
            <p:ph type="body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924"/>
              <a:buFont typeface="Radley"/>
              <a:buNone/>
              <a:defRPr sz="1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Radley"/>
              <a:buNone/>
              <a:defRPr sz="1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9"/>
          <p:cNvSpPr txBox="1">
            <a:spLocks noGrp="1"/>
          </p:cNvSpPr>
          <p:nvPr>
            <p:ph type="title"/>
          </p:nvPr>
        </p:nvSpPr>
        <p:spPr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0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60"/>
          <p:cNvSpPr txBox="1"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None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None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211" name="Google Shape;211;p60"/>
          <p:cNvSpPr txBox="1">
            <a:spLocks noGrp="1"/>
          </p:cNvSpPr>
          <p:nvPr>
            <p:ph type="body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94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2639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16611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06832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212" name="Google Shape;212;p60"/>
          <p:cNvSpPr txBox="1">
            <a:spLocks noGrp="1"/>
          </p:cNvSpPr>
          <p:nvPr>
            <p:ph type="body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None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None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213" name="Google Shape;213;p60"/>
          <p:cNvSpPr txBox="1">
            <a:spLocks noGrp="1"/>
          </p:cNvSpPr>
          <p:nvPr>
            <p:ph type="body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94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2639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16611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06832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06832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>
            <a:spLocks noGrp="1"/>
          </p:cNvSpPr>
          <p:nvPr>
            <p:ph type="pic" idx="2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R="0" lvl="1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156"/>
              <a:buFont typeface="Radley"/>
              <a:buNone/>
              <a:defRPr sz="2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R="0" lvl="2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None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R="0" lvl="3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R="0" lvl="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R="0" lvl="5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R="0" lvl="6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R="0" lvl="7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R="0" lvl="8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1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924"/>
              <a:buFont typeface="Radley"/>
              <a:buNone/>
              <a:defRPr sz="1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Radley"/>
              <a:buNone/>
              <a:defRPr sz="1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1"/>
          <p:cNvSpPr txBox="1">
            <a:spLocks noGrp="1"/>
          </p:cNvSpPr>
          <p:nvPr>
            <p:ph type="title"/>
          </p:nvPr>
        </p:nvSpPr>
        <p:spPr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61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550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6"/>
              <a:buFont typeface="Radley"/>
              <a:buChar char="•"/>
              <a:defRPr sz="2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45947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26389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16611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1661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217" name="Google Shape;217;p61"/>
          <p:cNvSpPr txBox="1">
            <a:spLocks noGrp="1"/>
          </p:cNvSpPr>
          <p:nvPr>
            <p:ph type="body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550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6"/>
              <a:buFont typeface="Radley"/>
              <a:buChar char="•"/>
              <a:defRPr sz="2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45947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26389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16611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1661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1661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2"/>
          <p:cNvSpPr txBox="1"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62"/>
          <p:cNvSpPr txBox="1"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None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3"/>
          <p:cNvSpPr txBox="1">
            <a:spLocks noGrp="1"/>
          </p:cNvSpPr>
          <p:nvPr>
            <p:ph type="title"/>
          </p:nvPr>
        </p:nvSpPr>
        <p:spPr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63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85064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4"/>
          <p:cNvSpPr txBox="1"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64"/>
          <p:cNvSpPr txBox="1"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R="0" lvl="1" algn="ctr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R="0" lvl="2" algn="ctr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R="0" lvl="3" algn="ctr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R="0" lvl="4" algn="ctr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R="0" lvl="5" algn="ctr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R="0" lvl="6" algn="ctr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R="0" lvl="7" algn="ctr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R="0" lvl="8" algn="ctr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2464"/>
              <a:buFont typeface="Radley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19722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859" y="2182519"/>
            <a:ext cx="6349142" cy="2690516"/>
          </a:xfrm>
        </p:spPr>
        <p:txBody>
          <a:bodyPr anchor="b">
            <a:normAutofit/>
          </a:bodyPr>
          <a:lstStyle>
            <a:lvl1pPr algn="r">
              <a:defRPr sz="4889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859" y="4873037"/>
            <a:ext cx="6349142" cy="156163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cap="all">
                <a:solidFill>
                  <a:schemeClr val="tx1"/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2568" y="6522863"/>
            <a:ext cx="1346859" cy="419806"/>
          </a:xfrm>
        </p:spPr>
        <p:txBody>
          <a:bodyPr/>
          <a:lstStyle/>
          <a:p>
            <a:fld id="{1160EA64-D806-43AC-9DF2-F8C432F32B4C}" type="datetimeFigureOut">
              <a:rPr lang="en-US" smtClean="0"/>
              <a:pPr/>
              <a:t>09-Nov-21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860" y="6522863"/>
            <a:ext cx="4369041" cy="4198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4094" y="6522863"/>
            <a:ext cx="463907" cy="419806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42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09-Nov-21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70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3676201"/>
            <a:ext cx="8636000" cy="1632000"/>
          </a:xfrm>
        </p:spPr>
        <p:txBody>
          <a:bodyPr anchor="b">
            <a:normAutofit/>
          </a:bodyPr>
          <a:lstStyle>
            <a:lvl1pPr algn="l">
              <a:defRPr sz="3556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5308201"/>
            <a:ext cx="8636000" cy="9560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09-Nov-21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75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380076"/>
            <a:ext cx="4236720" cy="405459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7281" y="2380076"/>
            <a:ext cx="4236720" cy="405459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09-Nov-21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51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090" y="2464741"/>
            <a:ext cx="3934003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189112"/>
            <a:ext cx="4236720" cy="324555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4578" y="2464741"/>
            <a:ext cx="3909422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7280" y="3189112"/>
            <a:ext cx="4236720" cy="324555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477185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77335"/>
            <a:ext cx="8636000" cy="1618074"/>
          </a:xfrm>
        </p:spPr>
        <p:txBody>
          <a:bodyPr>
            <a:normAutofit/>
          </a:bodyPr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09-Nov-21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6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65506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156"/>
              <a:buFont typeface="Radley"/>
              <a:buChar char="•"/>
              <a:defRPr sz="2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45947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26389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26389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26389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26389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2639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26390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924"/>
              <a:buFont typeface="Radley"/>
              <a:buNone/>
              <a:defRPr sz="1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Radley"/>
              <a:buNone/>
              <a:defRPr sz="1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693"/>
              <a:buFont typeface="Radley"/>
              <a:buNone/>
              <a:defRPr sz="9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09-Nov-21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72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20" y="1730964"/>
            <a:ext cx="3181011" cy="1599258"/>
          </a:xfrm>
        </p:spPr>
        <p:txBody>
          <a:bodyPr anchor="b">
            <a:normAutofit/>
          </a:bodyPr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827" y="677335"/>
            <a:ext cx="5142194" cy="575733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020" y="3330223"/>
            <a:ext cx="3181011" cy="2050817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09-Nov-21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97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76" y="1928524"/>
            <a:ext cx="4552449" cy="1524000"/>
          </a:xfrm>
        </p:spPr>
        <p:txBody>
          <a:bodyPr anchor="b">
            <a:normAutofit/>
          </a:bodyPr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8000" y="1016000"/>
            <a:ext cx="3556000" cy="5080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778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476" y="3452524"/>
            <a:ext cx="4552449" cy="2032000"/>
          </a:xfrm>
        </p:spPr>
        <p:txBody>
          <a:bodyPr anchor="t">
            <a:normAutofit/>
          </a:bodyPr>
          <a:lstStyle>
            <a:lvl1pPr marL="0" indent="0">
              <a:buNone/>
              <a:defRPr sz="1778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09-Nov-21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96856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258739"/>
            <a:ext cx="8636000" cy="629709"/>
          </a:xfrm>
        </p:spPr>
        <p:txBody>
          <a:bodyPr anchor="b">
            <a:normAutofit/>
          </a:bodyPr>
          <a:lstStyle>
            <a:lvl1pPr algn="l">
              <a:defRPr sz="222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1035680"/>
            <a:ext cx="7620000" cy="351664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77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888448"/>
            <a:ext cx="8636000" cy="548569"/>
          </a:xfrm>
        </p:spPr>
        <p:txBody>
          <a:bodyPr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205137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677336"/>
            <a:ext cx="8635999" cy="3471332"/>
          </a:xfrm>
        </p:spPr>
        <p:txBody>
          <a:bodyPr anchor="ctr">
            <a:normAutofit/>
          </a:bodyPr>
          <a:lstStyle>
            <a:lvl1pPr algn="l">
              <a:defRPr sz="355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4826000"/>
            <a:ext cx="8635999" cy="1608667"/>
          </a:xfrm>
        </p:spPr>
        <p:txBody>
          <a:bodyPr anchor="ctr">
            <a:normAutofit/>
          </a:bodyPr>
          <a:lstStyle>
            <a:lvl1pPr marL="0" indent="0" algn="l">
              <a:buNone/>
              <a:defRPr sz="2222">
                <a:solidFill>
                  <a:schemeClr val="tx1"/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275971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8663" y="797905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8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95334" y="3057412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8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95" y="677336"/>
            <a:ext cx="7879219" cy="3047999"/>
          </a:xfrm>
        </p:spPr>
        <p:txBody>
          <a:bodyPr anchor="ctr">
            <a:normAutofit/>
          </a:bodyPr>
          <a:lstStyle>
            <a:lvl1pPr algn="l">
              <a:defRPr sz="3556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8524" y="3725334"/>
            <a:ext cx="7640148" cy="4233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778"/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629" y="4826000"/>
            <a:ext cx="8636000" cy="1608667"/>
          </a:xfrm>
        </p:spPr>
        <p:txBody>
          <a:bodyPr anchor="ctr">
            <a:normAutofit/>
          </a:bodyPr>
          <a:lstStyle>
            <a:lvl1pPr marL="0" indent="0" algn="l">
              <a:buNone/>
              <a:defRPr sz="2222">
                <a:solidFill>
                  <a:schemeClr val="tx1"/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4206858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3657387"/>
            <a:ext cx="8636001" cy="1632000"/>
          </a:xfrm>
        </p:spPr>
        <p:txBody>
          <a:bodyPr anchor="b">
            <a:normAutofit/>
          </a:bodyPr>
          <a:lstStyle>
            <a:lvl1pPr algn="l">
              <a:defRPr sz="311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5289387"/>
            <a:ext cx="8636002" cy="9560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63105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663" y="797905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8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5334" y="3057412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8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95" y="677336"/>
            <a:ext cx="7879219" cy="3047999"/>
          </a:xfrm>
        </p:spPr>
        <p:txBody>
          <a:bodyPr anchor="ctr">
            <a:normAutofit/>
          </a:bodyPr>
          <a:lstStyle>
            <a:lvl1pPr algn="l">
              <a:defRPr sz="3556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318000"/>
            <a:ext cx="8636001" cy="9877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22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5305778"/>
            <a:ext cx="8636001" cy="1128889"/>
          </a:xfrm>
        </p:spPr>
        <p:txBody>
          <a:bodyPr anchor="t">
            <a:normAutofit/>
          </a:bodyPr>
          <a:lstStyle>
            <a:lvl1pPr marL="0" indent="0" algn="l">
              <a:buNone/>
              <a:defRPr sz="1778">
                <a:solidFill>
                  <a:schemeClr val="tx1"/>
                </a:solidFill>
              </a:defRPr>
            </a:lvl1pPr>
            <a:lvl2pPr marL="50799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062871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45" y="677336"/>
            <a:ext cx="8636001" cy="3047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111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6045" y="3894667"/>
            <a:ext cx="8636001" cy="9313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22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44" y="4826000"/>
            <a:ext cx="8636001" cy="1608667"/>
          </a:xfrm>
        </p:spPr>
        <p:txBody>
          <a:bodyPr anchor="t">
            <a:normAutofit/>
          </a:bodyPr>
          <a:lstStyle>
            <a:lvl1pPr marL="0" indent="0" algn="l">
              <a:buNone/>
              <a:defRPr sz="1778">
                <a:solidFill>
                  <a:schemeClr val="tx1"/>
                </a:solidFill>
              </a:defRPr>
            </a:lvl1pPr>
            <a:lvl2pPr marL="50799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697274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000" y="677335"/>
            <a:ext cx="8636000" cy="1618074"/>
          </a:xfrm>
        </p:spPr>
        <p:txBody>
          <a:bodyPr>
            <a:normAutofit/>
          </a:bodyPr>
          <a:lstStyle>
            <a:lvl1pPr>
              <a:defRPr sz="3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09-Nov-21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0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" y="0"/>
            <a:ext cx="10131778" cy="7620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087" y="677334"/>
            <a:ext cx="1862912" cy="5757334"/>
          </a:xfrm>
        </p:spPr>
        <p:txBody>
          <a:bodyPr vert="eaVert">
            <a:normAutofit/>
          </a:bodyPr>
          <a:lstStyle>
            <a:lvl1pPr>
              <a:defRPr sz="3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677334"/>
            <a:ext cx="6655760" cy="57573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09-Nov-21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123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Metin ve İçerik" type="txAndObj">
  <p:cSld name="Başlık, Metin ve İçeri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4487333" cy="5028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85064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2"/>
          </p:nvPr>
        </p:nvSpPr>
        <p:spPr>
          <a:xfrm>
            <a:off x="5164667" y="1778000"/>
            <a:ext cx="4487333" cy="5028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85064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85064" algn="l" rtl="0"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dt" idx="10"/>
          </p:nvPr>
        </p:nvSpPr>
        <p:spPr>
          <a:xfrm>
            <a:off x="508000" y="6938962"/>
            <a:ext cx="2370137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ftr" idx="11"/>
          </p:nvPr>
        </p:nvSpPr>
        <p:spPr>
          <a:xfrm>
            <a:off x="3471862" y="6938962"/>
            <a:ext cx="3216275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7281862" y="6938962"/>
            <a:ext cx="2370137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  <a:defRPr sz="3200" b="1" i="0" u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  <a:defRPr sz="3200" b="1" i="0" u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  <a:defRPr sz="3200" b="1" i="0" u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  <a:defRPr sz="3200" b="1" i="0" u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  <a:defRPr sz="3200" b="1" i="0" u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  <a:defRPr sz="3200" b="1" i="0" u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  <a:defRPr sz="3200" b="1" i="0" u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  <a:defRPr sz="3200" b="1" i="0" u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  <a:defRPr sz="3200" b="1" i="0" u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36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None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None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body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4594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2639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16611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06832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06832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06832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06832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06832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06832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body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None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None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body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4594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2639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16611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06832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06832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06832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06832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06832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06832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1232"/>
              <a:buFont typeface="Radley"/>
              <a:buChar char="•"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7"/>
          <p:cNvSpPr txBox="1">
            <a:spLocks noGrp="1"/>
          </p:cNvSpPr>
          <p:nvPr>
            <p:ph type="body" idx="1"/>
          </p:nvPr>
        </p:nvSpPr>
        <p:spPr>
          <a:xfrm>
            <a:off x="990600" y="1346200"/>
            <a:ext cx="4013200" cy="5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6550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6"/>
              <a:buFont typeface="Radley"/>
              <a:buChar char="•"/>
              <a:defRPr sz="2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45947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26389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16611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1661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1661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1661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1661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16610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body" idx="2"/>
          </p:nvPr>
        </p:nvSpPr>
        <p:spPr>
          <a:xfrm>
            <a:off x="5156200" y="1346200"/>
            <a:ext cx="4013200" cy="5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6550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6"/>
              <a:buFont typeface="Radley"/>
              <a:buChar char="•"/>
              <a:defRPr sz="2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45947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Radley"/>
              <a:buChar char="•"/>
              <a:defRPr sz="2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26389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Char char="•"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16611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1661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1661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1661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1661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16610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1386"/>
              <a:buFont typeface="Radley"/>
              <a:buChar char="•"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8"/>
          <p:cNvSpPr txBox="1"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Radley"/>
              <a:buNone/>
              <a:defRPr sz="20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386"/>
              <a:buFont typeface="Radley"/>
              <a:buNone/>
              <a:defRPr sz="18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adley"/>
              <a:buNone/>
              <a:defRPr sz="16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228600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228600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1078"/>
              <a:buFont typeface="Radley"/>
              <a:buNone/>
              <a:defRPr sz="14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>
            <a:spLocks noGrp="1"/>
          </p:cNvSpPr>
          <p:nvPr>
            <p:ph type="body" idx="1"/>
          </p:nvPr>
        </p:nvSpPr>
        <p:spPr>
          <a:xfrm>
            <a:off x="990600" y="1346200"/>
            <a:ext cx="8178800" cy="5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506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marL="914400" marR="0" lvl="1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marL="1371600" marR="0" lvl="2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marL="1828800" marR="0" lvl="3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marL="2286000" marR="0" lvl="4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marL="2743200" marR="0" lvl="5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6pPr>
            <a:lvl7pPr marL="3200400" marR="0" lvl="6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7pPr>
            <a:lvl8pPr marL="3657600" marR="0" lvl="7" indent="-385064" algn="l" rtl="0"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8pPr>
            <a:lvl9pPr marL="4114800" marR="0" lvl="8" indent="-385064" algn="l" rtl="0">
              <a:spcBef>
                <a:spcPts val="3400"/>
              </a:spcBef>
              <a:spcAft>
                <a:spcPts val="3400"/>
              </a:spcAft>
              <a:buClr>
                <a:srgbClr val="000000"/>
              </a:buClr>
              <a:buSzPts val="2464"/>
              <a:buFont typeface="Radley"/>
              <a:buChar char="•"/>
              <a:defRPr sz="3200" b="1" i="0" u="none" strike="noStrike" cap="non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3"/>
          <p:cNvSpPr txBox="1">
            <a:spLocks noGrp="1"/>
          </p:cNvSpPr>
          <p:nvPr>
            <p:ph type="title"/>
          </p:nvPr>
        </p:nvSpPr>
        <p:spPr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0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5000" b="0" i="0" u="none" strike="noStrike" cap="none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677335"/>
            <a:ext cx="8636000" cy="16180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380076"/>
            <a:ext cx="8636000" cy="405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571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hf sldNum="0" hdr="0" ftr="0" dt="0"/>
  <p:txStyles>
    <p:titleStyle>
      <a:lvl1pPr algn="l" defTabSz="507995" rtl="0" eaLnBrk="1" latinLnBrk="0" hangingPunct="1">
        <a:spcBef>
          <a:spcPct val="0"/>
        </a:spcBef>
        <a:buNone/>
        <a:defRPr sz="3556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7497" indent="-317497" algn="l" defTabSz="507995" rtl="0" eaLnBrk="1" latinLnBrk="0" hangingPunct="1">
        <a:spcBef>
          <a:spcPts val="0"/>
        </a:spcBef>
        <a:spcAft>
          <a:spcPts val="1111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25492" indent="-317497" algn="l" defTabSz="507995" rtl="0" eaLnBrk="1" latinLnBrk="0" hangingPunct="1">
        <a:spcBef>
          <a:spcPts val="0"/>
        </a:spcBef>
        <a:spcAft>
          <a:spcPts val="1111"/>
        </a:spcAft>
        <a:buClr>
          <a:schemeClr val="tx1"/>
        </a:buClr>
        <a:buSzPct val="100000"/>
        <a:buFont typeface="Arial"/>
        <a:buChar char="•"/>
        <a:defRPr sz="177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33487" indent="-317497" algn="l" defTabSz="507995" rtl="0" eaLnBrk="1" latinLnBrk="0" hangingPunct="1">
        <a:spcBef>
          <a:spcPts val="0"/>
        </a:spcBef>
        <a:spcAft>
          <a:spcPts val="1111"/>
        </a:spcAft>
        <a:buClr>
          <a:schemeClr val="tx1"/>
        </a:buClr>
        <a:buSzPct val="100000"/>
        <a:buFont typeface="Arial"/>
        <a:buChar char="•"/>
        <a:defRPr sz="155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14483" indent="-190498" algn="l" defTabSz="507995" rtl="0" eaLnBrk="1" latinLnBrk="0" hangingPunct="1">
        <a:spcBef>
          <a:spcPts val="0"/>
        </a:spcBef>
        <a:spcAft>
          <a:spcPts val="1111"/>
        </a:spcAft>
        <a:buClr>
          <a:schemeClr val="tx1"/>
        </a:buClr>
        <a:buSzPct val="100000"/>
        <a:buFont typeface="Arial"/>
        <a:buChar char="•"/>
        <a:defRPr sz="13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22478" indent="-190498" algn="l" defTabSz="507995" rtl="0" eaLnBrk="1" latinLnBrk="0" hangingPunct="1">
        <a:spcBef>
          <a:spcPts val="0"/>
        </a:spcBef>
        <a:spcAft>
          <a:spcPts val="1111"/>
        </a:spcAft>
        <a:buClr>
          <a:schemeClr val="tx1"/>
        </a:buClr>
        <a:buSzPct val="100000"/>
        <a:buFont typeface="Arial"/>
        <a:buChar char="•"/>
        <a:defRPr sz="13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93972" indent="-253997" algn="l" defTabSz="507995" rtl="0" eaLnBrk="1" latinLnBrk="0" hangingPunct="1">
        <a:spcBef>
          <a:spcPts val="0"/>
        </a:spcBef>
        <a:spcAft>
          <a:spcPts val="1111"/>
        </a:spcAft>
        <a:buClr>
          <a:schemeClr val="tx1"/>
        </a:buClr>
        <a:buSzPct val="100000"/>
        <a:buFont typeface="Arial"/>
        <a:buChar char="•"/>
        <a:defRPr sz="13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ts val="0"/>
        </a:spcBef>
        <a:spcAft>
          <a:spcPts val="1111"/>
        </a:spcAft>
        <a:buClr>
          <a:schemeClr val="tx1"/>
        </a:buClr>
        <a:buSzPct val="100000"/>
        <a:buFont typeface="Arial"/>
        <a:buChar char="•"/>
        <a:defRPr sz="13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ts val="0"/>
        </a:spcBef>
        <a:spcAft>
          <a:spcPts val="1111"/>
        </a:spcAft>
        <a:buClr>
          <a:schemeClr val="tx1"/>
        </a:buClr>
        <a:buSzPct val="100000"/>
        <a:buFont typeface="Arial"/>
        <a:buChar char="•"/>
        <a:defRPr sz="13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ts val="0"/>
        </a:spcBef>
        <a:spcAft>
          <a:spcPts val="1111"/>
        </a:spcAft>
        <a:buClr>
          <a:schemeClr val="tx1"/>
        </a:buClr>
        <a:buSzPct val="100000"/>
        <a:buFont typeface="Arial"/>
        <a:buChar char="•"/>
        <a:defRPr sz="13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/mboc4/A4754/def-item/A5084/" TargetMode="External"/><Relationship Id="rId2" Type="http://schemas.openxmlformats.org/officeDocument/2006/relationships/hyperlink" Target="https://www.ncbi.nlm.nih.gov/books/n/mboc4/A4754/def-item/A5756/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hyperlink" Target="https://www.ncbi.nlm.nih.gov/books/n/mboc4/A4754/def-item/A5019/" TargetMode="External"/><Relationship Id="rId4" Type="http://schemas.openxmlformats.org/officeDocument/2006/relationships/hyperlink" Target="https://www.ncbi.nlm.nih.gov/books/n/mboc4/A4754/def-item/A5688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ellsalive.com/cells/cell_model_js.htm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5"/>
          <p:cNvSpPr txBox="1">
            <a:spLocks noGrp="1"/>
          </p:cNvSpPr>
          <p:nvPr>
            <p:ph type="title"/>
          </p:nvPr>
        </p:nvSpPr>
        <p:spPr>
          <a:xfrm>
            <a:off x="615950" y="952500"/>
            <a:ext cx="89281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5400" marR="0" lvl="0" indent="-25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Cells </a:t>
            </a:r>
            <a:br>
              <a:rPr lang="en-US" sz="6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br>
              <a:rPr lang="en-US" sz="6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 Components</a:t>
            </a:r>
            <a:endParaRPr dirty="0"/>
          </a:p>
        </p:txBody>
      </p:sp>
      <p:sp>
        <p:nvSpPr>
          <p:cNvPr id="234" name="Google Shape;234;p65"/>
          <p:cNvSpPr txBox="1"/>
          <p:nvPr/>
        </p:nvSpPr>
        <p:spPr>
          <a:xfrm>
            <a:off x="2133600" y="6261100"/>
            <a:ext cx="6197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Asist. Prof.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Nüket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BİLGEN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BF07B-5486-2D48-B6C5-C835B87F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457200"/>
            <a:ext cx="8636000" cy="59774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Living organisms are autonomous, self-propagating chemical systems. </a:t>
            </a:r>
          </a:p>
          <a:p>
            <a:r>
              <a:rPr lang="en-US" dirty="0"/>
              <a:t>They are made from a distinctive and restricted set of small carbon-based molecules that are essentially the same for every living species. </a:t>
            </a:r>
          </a:p>
          <a:p>
            <a:r>
              <a:rPr lang="en-US" dirty="0"/>
              <a:t>Each of these molecules are composed of a small set of atoms linked to each other in a precise configuration through covalent bonds. </a:t>
            </a:r>
          </a:p>
          <a:p>
            <a:r>
              <a:rPr lang="en-US" dirty="0"/>
              <a:t>The main categories are sugars, fatty acids, amino acids, and nucleotides. </a:t>
            </a:r>
          </a:p>
          <a:p>
            <a:pPr lvl="1"/>
            <a:r>
              <a:rPr lang="en-US" dirty="0"/>
              <a:t>Sugars are a primary source of chemical energy for cells and can be incorporated into polysaccharides for energy storage. </a:t>
            </a:r>
          </a:p>
          <a:p>
            <a:pPr lvl="1"/>
            <a:r>
              <a:rPr lang="en-US" dirty="0"/>
              <a:t>Fatty acids are also important for energy storage, but their most critical function is in the formation of cell membranes. </a:t>
            </a:r>
          </a:p>
          <a:p>
            <a:pPr lvl="1"/>
            <a:r>
              <a:rPr lang="en-US" dirty="0"/>
              <a:t>Polymers consisting of amino acids constitute the remarkably diverse and versatile macromolecules known as proteins. </a:t>
            </a:r>
          </a:p>
          <a:p>
            <a:pPr lvl="1"/>
            <a:r>
              <a:rPr lang="en-US" dirty="0"/>
              <a:t>Nucleotides play a central part in energy transfer. They are also the subunits from which the informational macromolecules, </a:t>
            </a:r>
            <a:r>
              <a:rPr lang="en-US" dirty="0">
                <a:hlinkClick r:id="rId2"/>
              </a:rPr>
              <a:t>RNA</a:t>
            </a:r>
            <a:r>
              <a:rPr lang="en-US" dirty="0"/>
              <a:t> and </a:t>
            </a:r>
            <a:r>
              <a:rPr lang="en-US" dirty="0">
                <a:hlinkClick r:id="rId3"/>
              </a:rPr>
              <a:t>DNA</a:t>
            </a:r>
            <a:r>
              <a:rPr lang="en-US" dirty="0"/>
              <a:t>, are made.</a:t>
            </a:r>
          </a:p>
          <a:p>
            <a:r>
              <a:rPr lang="en-US" dirty="0"/>
              <a:t>Most of the dry mass of a cell consists of macromolecules that have been produced as linear polymers of amino acids (proteins) or nucleotides (</a:t>
            </a:r>
            <a:r>
              <a:rPr lang="en-US" dirty="0">
                <a:hlinkClick r:id="rId3"/>
              </a:rPr>
              <a:t>DNA</a:t>
            </a:r>
            <a:r>
              <a:rPr lang="en-US" dirty="0"/>
              <a:t> and </a:t>
            </a:r>
            <a:r>
              <a:rPr lang="en-US" dirty="0">
                <a:hlinkClick r:id="rId2"/>
              </a:rPr>
              <a:t>RNA</a:t>
            </a:r>
            <a:r>
              <a:rPr lang="en-US" dirty="0"/>
              <a:t>).</a:t>
            </a:r>
          </a:p>
          <a:p>
            <a:r>
              <a:rPr lang="en-US" dirty="0"/>
              <a:t>The </a:t>
            </a:r>
            <a:r>
              <a:rPr lang="en-US" dirty="0">
                <a:hlinkClick r:id="rId4"/>
              </a:rPr>
              <a:t>protein</a:t>
            </a:r>
            <a:r>
              <a:rPr lang="en-US" dirty="0"/>
              <a:t>  and many of the RNAs fold into a unique </a:t>
            </a:r>
            <a:r>
              <a:rPr lang="en-US" dirty="0">
                <a:hlinkClick r:id="rId5"/>
              </a:rPr>
              <a:t>conformation</a:t>
            </a:r>
            <a:r>
              <a:rPr lang="en-US" dirty="0"/>
              <a:t> that depends on their sequence of subunits. </a:t>
            </a:r>
            <a:endParaRPr lang="tr-T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2DBB45-38D8-E342-A662-FF4670D9C324}"/>
              </a:ext>
            </a:extLst>
          </p:cNvPr>
          <p:cNvSpPr txBox="1"/>
          <p:nvPr/>
        </p:nvSpPr>
        <p:spPr>
          <a:xfrm>
            <a:off x="1131483" y="6855023"/>
            <a:ext cx="3948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chemeClr val="tx2"/>
                </a:solidFill>
              </a:rPr>
              <a:t>https</a:t>
            </a:r>
            <a:r>
              <a:rPr lang="tr-TR" dirty="0">
                <a:solidFill>
                  <a:schemeClr val="tx2"/>
                </a:solidFill>
              </a:rPr>
              <a:t>://</a:t>
            </a:r>
            <a:r>
              <a:rPr lang="tr-TR" dirty="0" err="1">
                <a:solidFill>
                  <a:schemeClr val="tx2"/>
                </a:solidFill>
              </a:rPr>
              <a:t>www.ncbi.nlm.nih.gov</a:t>
            </a:r>
            <a:r>
              <a:rPr lang="tr-TR" dirty="0">
                <a:solidFill>
                  <a:schemeClr val="tx2"/>
                </a:solidFill>
              </a:rPr>
              <a:t>/</a:t>
            </a:r>
            <a:r>
              <a:rPr lang="tr-TR" dirty="0" err="1">
                <a:solidFill>
                  <a:schemeClr val="tx2"/>
                </a:solidFill>
              </a:rPr>
              <a:t>books</a:t>
            </a:r>
            <a:r>
              <a:rPr lang="tr-TR" dirty="0">
                <a:solidFill>
                  <a:schemeClr val="tx2"/>
                </a:solidFill>
              </a:rPr>
              <a:t>/NBK26883/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452AA77-D969-482D-B998-B2F757FF4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27" y="6584167"/>
            <a:ext cx="895739" cy="8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0"/>
          <p:cNvSpPr txBox="1">
            <a:spLocks noGrp="1"/>
          </p:cNvSpPr>
          <p:nvPr>
            <p:ph type="title"/>
          </p:nvPr>
        </p:nvSpPr>
        <p:spPr>
          <a:xfrm>
            <a:off x="203200" y="876300"/>
            <a:ext cx="85725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b="0" i="0" u="none" strike="noStrike" cap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Characteristics of all cells</a:t>
            </a:r>
            <a:endParaRPr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69" name="Google Shape;269;p70"/>
          <p:cNvSpPr txBox="1">
            <a:spLocks noGrp="1"/>
          </p:cNvSpPr>
          <p:nvPr>
            <p:ph idx="1"/>
          </p:nvPr>
        </p:nvSpPr>
        <p:spPr>
          <a:xfrm>
            <a:off x="685500" y="2449137"/>
            <a:ext cx="8466137" cy="272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64"/>
              <a:buFont typeface="Wingdings" pitchFamily="2" charset="2"/>
              <a:buChar char="Ø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A surrounding membrane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/>
              </a:buClr>
              <a:buSzPts val="2464"/>
              <a:buFont typeface="Wingdings" pitchFamily="2" charset="2"/>
              <a:buChar char="Ø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Protoplasm – cell contents in thick fluid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/>
              </a:buClr>
              <a:buSzPts val="2464"/>
              <a:buFont typeface="Wingdings" pitchFamily="2" charset="2"/>
              <a:buChar char="Ø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Organelles – structures for cell function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/>
              </a:buClr>
              <a:buSzPts val="2464"/>
              <a:buFont typeface="Wingdings" pitchFamily="2" charset="2"/>
              <a:buChar char="Ø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Control center with DNA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C11A-8FA3-894C-9D84-2A28FE99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7" y="206477"/>
            <a:ext cx="3517261" cy="701874"/>
          </a:xfr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latin typeface="+mn-lt"/>
              </a:rPr>
              <a:t>Onlıne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+mn-lt"/>
              </a:rPr>
              <a:t>readıng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B0DA-BDF4-F64D-A18F-C867C350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561" y="7084032"/>
            <a:ext cx="5967853" cy="492042"/>
          </a:xfrm>
        </p:spPr>
        <p:txBody>
          <a:bodyPr/>
          <a:lstStyle/>
          <a:p>
            <a:pPr marL="0" indent="0">
              <a:buNone/>
            </a:pP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www.nature.com</a:t>
            </a:r>
            <a:r>
              <a:rPr lang="tr-TR" dirty="0"/>
              <a:t>/</a:t>
            </a:r>
            <a:r>
              <a:rPr lang="tr-TR" dirty="0" err="1"/>
              <a:t>articles</a:t>
            </a:r>
            <a:r>
              <a:rPr lang="tr-TR" dirty="0"/>
              <a:t>/d41586-018-07289-x</a:t>
            </a:r>
          </a:p>
        </p:txBody>
      </p:sp>
      <p:pic>
        <p:nvPicPr>
          <p:cNvPr id="7" name="Picture 6" descr="A picture containing bird, knife&#10;&#10;Description automatically generated">
            <a:extLst>
              <a:ext uri="{FF2B5EF4-FFF2-40B4-BE49-F238E27FC236}">
                <a16:creationId xmlns:a16="http://schemas.microsoft.com/office/drawing/2014/main" id="{5532C082-1B59-D14E-85BC-A6D345326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2092"/>
            <a:ext cx="10160000" cy="31950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03C56-E238-2246-89B4-DFA191BD10E2}"/>
              </a:ext>
            </a:extLst>
          </p:cNvPr>
          <p:cNvSpPr txBox="1"/>
          <p:nvPr/>
        </p:nvSpPr>
        <p:spPr>
          <a:xfrm rot="10800000" flipV="1">
            <a:off x="211328" y="4163022"/>
            <a:ext cx="9511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n-lt"/>
              </a:rPr>
              <a:t>Although there are many such aspects, they generally fall into three categories: </a:t>
            </a:r>
          </a:p>
          <a:p>
            <a:r>
              <a:rPr lang="en-US" sz="2400" b="1" dirty="0">
                <a:solidFill>
                  <a:schemeClr val="tx2"/>
                </a:solidFill>
                <a:latin typeface="+mn-lt"/>
              </a:rPr>
              <a:t>- compartmentalization, or the separation of biomolecules in space;</a:t>
            </a:r>
          </a:p>
          <a:p>
            <a:r>
              <a:rPr lang="en-US" sz="2400" b="1" dirty="0">
                <a:solidFill>
                  <a:schemeClr val="tx2"/>
                </a:solidFill>
                <a:latin typeface="+mn-lt"/>
              </a:rPr>
              <a:t>- metabolism, the biochemistry that sustains life; and </a:t>
            </a:r>
          </a:p>
          <a:p>
            <a:r>
              <a:rPr lang="en-US" sz="2400" b="1" dirty="0">
                <a:solidFill>
                  <a:schemeClr val="tx2"/>
                </a:solidFill>
                <a:latin typeface="+mn-lt"/>
              </a:rPr>
              <a:t>- informational control, the storage and management of cellular instructions.</a:t>
            </a:r>
            <a:endParaRPr lang="tr-TR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6DC20-18B7-394E-AFAE-349A98B5BE98}"/>
              </a:ext>
            </a:extLst>
          </p:cNvPr>
          <p:cNvSpPr txBox="1"/>
          <p:nvPr/>
        </p:nvSpPr>
        <p:spPr>
          <a:xfrm>
            <a:off x="211328" y="6546857"/>
            <a:ext cx="7603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Are there any similarities with cell theory and this aspects? 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0AC4CCCC-F459-4CDE-9B1F-D908C7322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47" y="6134628"/>
            <a:ext cx="1286125" cy="1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6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9"/>
          <p:cNvSpPr txBox="1">
            <a:spLocks noGrp="1"/>
          </p:cNvSpPr>
          <p:nvPr>
            <p:ph idx="1"/>
          </p:nvPr>
        </p:nvSpPr>
        <p:spPr>
          <a:xfrm>
            <a:off x="-122665" y="3810000"/>
            <a:ext cx="9892371" cy="322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0" indent="0">
              <a:spcAft>
                <a:spcPts val="0"/>
              </a:spcAft>
              <a:buNone/>
            </a:pPr>
            <a:endParaRPr lang="en-US" sz="3200" b="1" dirty="0">
              <a:sym typeface="Radley"/>
            </a:endParaRPr>
          </a:p>
          <a:p>
            <a:pPr marL="685800" indent="0">
              <a:spcAft>
                <a:spcPts val="0"/>
              </a:spcAft>
              <a:buNone/>
            </a:pPr>
            <a:r>
              <a:rPr lang="en-US" sz="3200" b="1" i="0" u="none" dirty="0">
                <a:ea typeface="Radley"/>
                <a:cs typeface="Radley"/>
                <a:sym typeface="Radley"/>
              </a:rPr>
              <a:t>T1- All living things are made up of cells, </a:t>
            </a:r>
            <a:endParaRPr lang="en-US" dirty="0">
              <a:sym typeface="Radley"/>
            </a:endParaRPr>
          </a:p>
          <a:p>
            <a:pPr marL="685800" indent="0">
              <a:spcAft>
                <a:spcPts val="0"/>
              </a:spcAft>
              <a:buNone/>
            </a:pPr>
            <a:r>
              <a:rPr lang="en-US" sz="3200" b="1" i="0" u="none" dirty="0">
                <a:ea typeface="Radley"/>
                <a:cs typeface="Radley"/>
                <a:sym typeface="Radley"/>
              </a:rPr>
              <a:t>T2- Cells are the smallest working units of all living things, </a:t>
            </a:r>
            <a:endParaRPr lang="en-US" dirty="0">
              <a:sym typeface="Radley"/>
            </a:endParaRPr>
          </a:p>
          <a:p>
            <a:pPr marL="685800" indent="0">
              <a:spcAft>
                <a:spcPts val="0"/>
              </a:spcAft>
              <a:buNone/>
            </a:pPr>
            <a:r>
              <a:rPr lang="en-US" sz="3200" b="1" i="0" u="none" dirty="0">
                <a:ea typeface="Radley"/>
                <a:cs typeface="Radley"/>
                <a:sym typeface="Radley"/>
              </a:rPr>
              <a:t>T3- All cells come from preexisting cells through cell division.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2133B-66DA-064F-95A0-C29C439C021E}"/>
              </a:ext>
            </a:extLst>
          </p:cNvPr>
          <p:cNvSpPr txBox="1"/>
          <p:nvPr/>
        </p:nvSpPr>
        <p:spPr>
          <a:xfrm>
            <a:off x="532929" y="808643"/>
            <a:ext cx="96270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1- compartmentalization, or the separation of biomolecules in space;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2- metabolism, the biochemistry that sustains life; and 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3- informational control, the storage and management of cellular instructions.</a:t>
            </a:r>
            <a:endParaRPr lang="tr-TR" sz="2800" b="1" dirty="0">
              <a:solidFill>
                <a:schemeClr val="tx2"/>
              </a:solidFill>
            </a:endParaRPr>
          </a:p>
          <a:p>
            <a:endParaRPr lang="tr-TR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009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1"/>
          <p:cNvSpPr txBox="1">
            <a:spLocks noGrp="1"/>
          </p:cNvSpPr>
          <p:nvPr>
            <p:ph type="title"/>
          </p:nvPr>
        </p:nvSpPr>
        <p:spPr>
          <a:xfrm>
            <a:off x="387438" y="273540"/>
            <a:ext cx="3238841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b="0" i="0" u="none" strike="noStrike" cap="none" dirty="0">
                <a:solidFill>
                  <a:srgbClr val="00B0F0"/>
                </a:solidFill>
                <a:latin typeface="+mn-lt"/>
                <a:ea typeface="Arial"/>
                <a:cs typeface="Arial"/>
                <a:sym typeface="Arial"/>
              </a:rPr>
              <a:t>Cell Types</a:t>
            </a:r>
            <a:endParaRPr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76" name="Google Shape;276;p71"/>
          <p:cNvSpPr txBox="1">
            <a:spLocks noGrp="1"/>
          </p:cNvSpPr>
          <p:nvPr>
            <p:ph type="body" idx="1"/>
          </p:nvPr>
        </p:nvSpPr>
        <p:spPr>
          <a:xfrm>
            <a:off x="48914" y="2542910"/>
            <a:ext cx="2224703" cy="79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387"/>
              <a:buNone/>
            </a:pPr>
            <a:r>
              <a:rPr lang="en-US" sz="31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Eukaryotic</a:t>
            </a:r>
            <a:endParaRPr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7" name="Google Shape;277;p71"/>
          <p:cNvSpPr/>
          <p:nvPr/>
        </p:nvSpPr>
        <p:spPr>
          <a:xfrm>
            <a:off x="667171" y="1357960"/>
            <a:ext cx="423862" cy="1376362"/>
          </a:xfrm>
          <a:prstGeom prst="downArrow">
            <a:avLst>
              <a:gd name="adj1" fmla="val 18276"/>
              <a:gd name="adj2" fmla="val 50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279" name="Google Shape;279;p71"/>
          <p:cNvSpPr txBox="1"/>
          <p:nvPr/>
        </p:nvSpPr>
        <p:spPr>
          <a:xfrm>
            <a:off x="2238135" y="2735060"/>
            <a:ext cx="219317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en-US" sz="3200" b="1" i="0" u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Prokaryotic</a:t>
            </a:r>
            <a:r>
              <a:rPr lang="en-US" sz="3200" b="1" i="0" u="none" dirty="0">
                <a:solidFill>
                  <a:srgbClr val="000000"/>
                </a:solidFill>
                <a:latin typeface="+mn-lt"/>
                <a:ea typeface="Radley"/>
                <a:cs typeface="Radley"/>
                <a:sym typeface="Radley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9" name="Google Shape;277;p71">
            <a:extLst>
              <a:ext uri="{FF2B5EF4-FFF2-40B4-BE49-F238E27FC236}">
                <a16:creationId xmlns:a16="http://schemas.microsoft.com/office/drawing/2014/main" id="{BF5A2996-C0F0-4A51-BA6E-721A8E0D9350}"/>
              </a:ext>
            </a:extLst>
          </p:cNvPr>
          <p:cNvSpPr/>
          <p:nvPr/>
        </p:nvSpPr>
        <p:spPr>
          <a:xfrm>
            <a:off x="2932504" y="1311592"/>
            <a:ext cx="423862" cy="1376362"/>
          </a:xfrm>
          <a:prstGeom prst="downArrow">
            <a:avLst>
              <a:gd name="adj1" fmla="val 18276"/>
              <a:gd name="adj2" fmla="val 50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2"/>
          <p:cNvSpPr txBox="1">
            <a:spLocks noGrp="1"/>
          </p:cNvSpPr>
          <p:nvPr>
            <p:ph type="title"/>
          </p:nvPr>
        </p:nvSpPr>
        <p:spPr>
          <a:xfrm>
            <a:off x="584200" y="762000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b="0" i="0" u="none" strike="noStrike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Prokaryotic Cells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286" name="Google Shape;286;p72"/>
          <p:cNvSpPr txBox="1">
            <a:spLocks noGrp="1"/>
          </p:cNvSpPr>
          <p:nvPr>
            <p:ph idx="1"/>
          </p:nvPr>
        </p:nvSpPr>
        <p:spPr>
          <a:xfrm>
            <a:off x="289718" y="2091612"/>
            <a:ext cx="9580564" cy="177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First cell type on earth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Do not have structures surrounded by membranes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Cell type of Bacteria and Archaea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3"/>
          <p:cNvSpPr txBox="1">
            <a:spLocks noGrp="1"/>
          </p:cNvSpPr>
          <p:nvPr>
            <p:ph type="title"/>
          </p:nvPr>
        </p:nvSpPr>
        <p:spPr>
          <a:xfrm>
            <a:off x="279400" y="827087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Arial"/>
                <a:sym typeface="Arial"/>
              </a:rPr>
              <a:t>Prokaryotic Cells</a:t>
            </a:r>
            <a:endParaRPr sz="5000" cap="none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293" name="Google Shape;293;p73"/>
          <p:cNvSpPr txBox="1">
            <a:spLocks noGrp="1"/>
          </p:cNvSpPr>
          <p:nvPr>
            <p:ph idx="1"/>
          </p:nvPr>
        </p:nvSpPr>
        <p:spPr>
          <a:xfrm>
            <a:off x="498725" y="1994568"/>
            <a:ext cx="9307012" cy="220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No membrane bound nucleus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464"/>
              <a:buFont typeface="Radley"/>
              <a:buChar char="•"/>
            </a:pPr>
            <a:r>
              <a:rPr lang="en-US" sz="3200" b="1" i="0" u="sng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Nucleoid</a:t>
            </a: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 = region of DNA concentration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Organelles not bound by membranes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4"/>
          <p:cNvSpPr txBox="1"/>
          <p:nvPr/>
        </p:nvSpPr>
        <p:spPr>
          <a:xfrm>
            <a:off x="139700" y="6366387"/>
            <a:ext cx="9880600" cy="56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</a:pPr>
            <a:r>
              <a:rPr lang="en-US" sz="3200" b="1" i="0" u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Some bacteria cause inf. disease, but most are beneficial.</a:t>
            </a:r>
            <a:endParaRPr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3;p75">
            <a:extLst>
              <a:ext uri="{FF2B5EF4-FFF2-40B4-BE49-F238E27FC236}">
                <a16:creationId xmlns:a16="http://schemas.microsoft.com/office/drawing/2014/main" id="{257A76B7-C538-45B5-AB21-9C3001FA8A9B}"/>
              </a:ext>
            </a:extLst>
          </p:cNvPr>
          <p:cNvSpPr txBox="1">
            <a:spLocks/>
          </p:cNvSpPr>
          <p:nvPr/>
        </p:nvSpPr>
        <p:spPr>
          <a:xfrm>
            <a:off x="-93307" y="2234449"/>
            <a:ext cx="8974137" cy="18160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marL="317497" indent="-317497" algn="l" defTabSz="507995" rtl="0" eaLnBrk="1" latinLnBrk="0" hangingPunct="1">
              <a:spcBef>
                <a:spcPts val="0"/>
              </a:spcBef>
              <a:spcAft>
                <a:spcPts val="1111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825492" indent="-317497" algn="l" defTabSz="507995" rtl="0" eaLnBrk="1" latinLnBrk="0" hangingPunct="1">
              <a:spcBef>
                <a:spcPts val="0"/>
              </a:spcBef>
              <a:spcAft>
                <a:spcPts val="1111"/>
              </a:spcAft>
              <a:buClr>
                <a:schemeClr val="tx1"/>
              </a:buClr>
              <a:buSzPct val="100000"/>
              <a:buFont typeface="Arial"/>
              <a:buChar char="•"/>
              <a:defRPr sz="1778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333487" indent="-317497" algn="l" defTabSz="507995" rtl="0" eaLnBrk="1" latinLnBrk="0" hangingPunct="1">
              <a:spcBef>
                <a:spcPts val="0"/>
              </a:spcBef>
              <a:spcAft>
                <a:spcPts val="1111"/>
              </a:spcAft>
              <a:buClr>
                <a:schemeClr val="tx1"/>
              </a:buClr>
              <a:buSzPct val="100000"/>
              <a:buFont typeface="Arial"/>
              <a:buChar char="•"/>
              <a:defRPr sz="1556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14483" indent="-190498" algn="l" defTabSz="507995" rtl="0" eaLnBrk="1" latinLnBrk="0" hangingPunct="1">
              <a:spcBef>
                <a:spcPts val="0"/>
              </a:spcBef>
              <a:spcAft>
                <a:spcPts val="1111"/>
              </a:spcAft>
              <a:buClr>
                <a:schemeClr val="tx1"/>
              </a:buClr>
              <a:buSzPct val="100000"/>
              <a:buFont typeface="Arial"/>
              <a:buChar char="•"/>
              <a:defRPr sz="1333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222478" indent="-190498" algn="l" defTabSz="507995" rtl="0" eaLnBrk="1" latinLnBrk="0" hangingPunct="1">
              <a:spcBef>
                <a:spcPts val="0"/>
              </a:spcBef>
              <a:spcAft>
                <a:spcPts val="1111"/>
              </a:spcAft>
              <a:buClr>
                <a:schemeClr val="tx1"/>
              </a:buClr>
              <a:buSzPct val="100000"/>
              <a:buFont typeface="Arial"/>
              <a:buChar char="•"/>
              <a:defRPr sz="1333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793972" indent="-253997" algn="l" defTabSz="507995" rtl="0" eaLnBrk="1" latinLnBrk="0" hangingPunct="1">
              <a:spcBef>
                <a:spcPts val="0"/>
              </a:spcBef>
              <a:spcAft>
                <a:spcPts val="1111"/>
              </a:spcAft>
              <a:buClr>
                <a:schemeClr val="tx1"/>
              </a:buClr>
              <a:buSzPct val="100000"/>
              <a:buFont typeface="Arial"/>
              <a:buChar char="•"/>
              <a:defRPr sz="1333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ts val="0"/>
              </a:spcBef>
              <a:spcAft>
                <a:spcPts val="1111"/>
              </a:spcAft>
              <a:buClr>
                <a:schemeClr val="tx1"/>
              </a:buClr>
              <a:buSzPct val="100000"/>
              <a:buFont typeface="Arial"/>
              <a:buChar char="•"/>
              <a:defRPr sz="1333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ts val="0"/>
              </a:spcBef>
              <a:spcAft>
                <a:spcPts val="1111"/>
              </a:spcAft>
              <a:buClr>
                <a:schemeClr val="tx1"/>
              </a:buClr>
              <a:buSzPct val="100000"/>
              <a:buFont typeface="Arial"/>
              <a:buChar char="•"/>
              <a:defRPr sz="1333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ts val="0"/>
              </a:spcBef>
              <a:spcAft>
                <a:spcPts val="1111"/>
              </a:spcAft>
              <a:buClr>
                <a:schemeClr val="tx1"/>
              </a:buClr>
              <a:buSzPct val="100000"/>
              <a:buFont typeface="Arial"/>
              <a:buChar char="•"/>
              <a:defRPr sz="1333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85800" indent="-533400">
              <a:spcAft>
                <a:spcPts val="0"/>
              </a:spcAft>
              <a:buSzPts val="2387"/>
              <a:buFont typeface="Radley"/>
              <a:buChar char="•"/>
            </a:pPr>
            <a:r>
              <a:rPr lang="en-US" sz="3100" b="1" dirty="0">
                <a:ea typeface="Radley"/>
                <a:cs typeface="Radley"/>
                <a:sym typeface="Radley"/>
              </a:rPr>
              <a:t>Contain </a:t>
            </a:r>
            <a:r>
              <a:rPr lang="en-US" sz="3100" b="1" i="1" u="sng" dirty="0">
                <a:ea typeface="Radley"/>
                <a:cs typeface="Radley"/>
                <a:sym typeface="Radley"/>
              </a:rPr>
              <a:t>organelles</a:t>
            </a:r>
            <a:r>
              <a:rPr lang="en-US" sz="3100" b="1" dirty="0">
                <a:ea typeface="Radley"/>
                <a:cs typeface="Radley"/>
                <a:sym typeface="Radley"/>
              </a:rPr>
              <a:t> surrounded by membranes</a:t>
            </a:r>
            <a:endParaRPr lang="en-US" dirty="0"/>
          </a:p>
          <a:p>
            <a:pPr marL="685800" indent="-533400">
              <a:spcBef>
                <a:spcPts val="1700"/>
              </a:spcBef>
              <a:spcAft>
                <a:spcPts val="0"/>
              </a:spcAft>
              <a:buSzPts val="2387"/>
              <a:buFont typeface="Radley"/>
              <a:buChar char="•"/>
            </a:pPr>
            <a:r>
              <a:rPr lang="en-US" sz="3100" b="1" dirty="0">
                <a:ea typeface="Radley"/>
                <a:cs typeface="Radley"/>
                <a:sym typeface="Radley"/>
              </a:rPr>
              <a:t>Most living organisms, </a:t>
            </a:r>
            <a:r>
              <a:rPr lang="en-US" sz="2800" b="1" dirty="0">
                <a:ea typeface="Radley"/>
                <a:cs typeface="Radley"/>
                <a:sym typeface="Radley"/>
              </a:rPr>
              <a:t>include fungi, protists, plant, and animal cells</a:t>
            </a:r>
            <a:endParaRPr lang="en-US" dirty="0"/>
          </a:p>
        </p:txBody>
      </p:sp>
      <p:sp>
        <p:nvSpPr>
          <p:cNvPr id="8" name="Google Shape;316;p75">
            <a:extLst>
              <a:ext uri="{FF2B5EF4-FFF2-40B4-BE49-F238E27FC236}">
                <a16:creationId xmlns:a16="http://schemas.microsoft.com/office/drawing/2014/main" id="{40F65421-22BA-4FB7-9044-EA6A4143A0B8}"/>
              </a:ext>
            </a:extLst>
          </p:cNvPr>
          <p:cNvSpPr txBox="1"/>
          <p:nvPr/>
        </p:nvSpPr>
        <p:spPr>
          <a:xfrm>
            <a:off x="1862138" y="6312450"/>
            <a:ext cx="32178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None/>
            </a:pPr>
            <a:r>
              <a:rPr lang="en-US" sz="26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endParaRPr dirty="0"/>
          </a:p>
        </p:txBody>
      </p:sp>
      <p:sp>
        <p:nvSpPr>
          <p:cNvPr id="9" name="Google Shape;317;p75">
            <a:extLst>
              <a:ext uri="{FF2B5EF4-FFF2-40B4-BE49-F238E27FC236}">
                <a16:creationId xmlns:a16="http://schemas.microsoft.com/office/drawing/2014/main" id="{C6E38181-3C36-4AD8-B8C7-D849760EA0AC}"/>
              </a:ext>
            </a:extLst>
          </p:cNvPr>
          <p:cNvSpPr txBox="1"/>
          <p:nvPr/>
        </p:nvSpPr>
        <p:spPr>
          <a:xfrm>
            <a:off x="5111752" y="6332163"/>
            <a:ext cx="32178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None/>
            </a:pPr>
            <a:r>
              <a:rPr lang="en-US" sz="26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endParaRPr dirty="0"/>
          </a:p>
        </p:txBody>
      </p:sp>
      <p:sp>
        <p:nvSpPr>
          <p:cNvPr id="10" name="Google Shape;318;p75">
            <a:extLst>
              <a:ext uri="{FF2B5EF4-FFF2-40B4-BE49-F238E27FC236}">
                <a16:creationId xmlns:a16="http://schemas.microsoft.com/office/drawing/2014/main" id="{714EF216-E4BE-4B5C-9477-E5076600E615}"/>
              </a:ext>
            </a:extLst>
          </p:cNvPr>
          <p:cNvSpPr txBox="1"/>
          <p:nvPr/>
        </p:nvSpPr>
        <p:spPr>
          <a:xfrm>
            <a:off x="338137" y="6858000"/>
            <a:ext cx="68580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1" name="Google Shape;319;p75">
            <a:extLst>
              <a:ext uri="{FF2B5EF4-FFF2-40B4-BE49-F238E27FC236}">
                <a16:creationId xmlns:a16="http://schemas.microsoft.com/office/drawing/2014/main" id="{B2EFE655-7EF7-4F0D-A24A-BDFA574FA490}"/>
              </a:ext>
            </a:extLst>
          </p:cNvPr>
          <p:cNvSpPr txBox="1"/>
          <p:nvPr/>
        </p:nvSpPr>
        <p:spPr>
          <a:xfrm>
            <a:off x="338137" y="7027862"/>
            <a:ext cx="4467128" cy="2780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http://library.thinkquest.org/C004535/eukaryotic_cells.html</a:t>
            </a:r>
            <a:endParaRPr dirty="0"/>
          </a:p>
        </p:txBody>
      </p:sp>
      <p:sp>
        <p:nvSpPr>
          <p:cNvPr id="13" name="Google Shape;292;p73">
            <a:extLst>
              <a:ext uri="{FF2B5EF4-FFF2-40B4-BE49-F238E27FC236}">
                <a16:creationId xmlns:a16="http://schemas.microsoft.com/office/drawing/2014/main" id="{C18062D5-0985-45B4-915C-22B08CEE3C09}"/>
              </a:ext>
            </a:extLst>
          </p:cNvPr>
          <p:cNvSpPr txBox="1">
            <a:spLocks/>
          </p:cNvSpPr>
          <p:nvPr/>
        </p:nvSpPr>
        <p:spPr>
          <a:xfrm>
            <a:off x="279400" y="827087"/>
            <a:ext cx="7239000" cy="13335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507995" rtl="0" eaLnBrk="1" latinLnBrk="0" hangingPunct="1">
              <a:spcBef>
                <a:spcPct val="0"/>
              </a:spcBef>
              <a:buNone/>
              <a:defRPr sz="311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5400" indent="-25400">
              <a:spcBef>
                <a:spcPts val="0"/>
              </a:spcBef>
              <a:buClr>
                <a:srgbClr val="3A3A3E"/>
              </a:buClr>
              <a:buSzPts val="5000"/>
              <a:buFont typeface="Arial"/>
              <a:buNone/>
            </a:pPr>
            <a:r>
              <a:rPr lang="tr-TR" sz="5000" cap="non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Arial"/>
                <a:sym typeface="Arial"/>
              </a:rPr>
              <a:t>Eukaryotic</a:t>
            </a:r>
            <a:r>
              <a:rPr lang="tr-TR" sz="5000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Arial"/>
                <a:sym typeface="Arial"/>
              </a:rPr>
              <a:t> </a:t>
            </a:r>
            <a:r>
              <a:rPr lang="tr-TR" sz="5000" cap="non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Arial"/>
                <a:sym typeface="Arial"/>
              </a:rPr>
              <a:t>Cells</a:t>
            </a:r>
            <a:endParaRPr lang="en-US" sz="5000" cap="none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17" name="Picture 16" descr="Qr code&#10;&#10;Description automatically generated">
            <a:extLst>
              <a:ext uri="{FF2B5EF4-FFF2-40B4-BE49-F238E27FC236}">
                <a16:creationId xmlns:a16="http://schemas.microsoft.com/office/drawing/2014/main" id="{1FAA95D3-666A-4563-8FA8-55B83A5B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265" y="6783662"/>
            <a:ext cx="788437" cy="78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7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0471" y="1021915"/>
            <a:ext cx="86265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dirty="0">
              <a:hlinkClick r:id="rId2"/>
            </a:endParaRPr>
          </a:p>
          <a:p>
            <a:r>
              <a:rPr lang="tr-TR" sz="2800" b="1" dirty="0">
                <a:solidFill>
                  <a:srgbClr val="00B0F0"/>
                </a:solidFill>
              </a:rPr>
              <a:t>Go </a:t>
            </a:r>
            <a:r>
              <a:rPr lang="tr-TR" sz="2800" b="1" dirty="0" err="1">
                <a:solidFill>
                  <a:srgbClr val="00B0F0"/>
                </a:solidFill>
              </a:rPr>
              <a:t>to</a:t>
            </a:r>
            <a:r>
              <a:rPr lang="tr-TR" sz="2800" b="1" dirty="0">
                <a:solidFill>
                  <a:srgbClr val="00B0F0"/>
                </a:solidFill>
              </a:rPr>
              <a:t> </a:t>
            </a:r>
            <a:r>
              <a:rPr lang="tr-TR" sz="2800" b="1" dirty="0" err="1">
                <a:solidFill>
                  <a:srgbClr val="00B0F0"/>
                </a:solidFill>
              </a:rPr>
              <a:t>the</a:t>
            </a:r>
            <a:r>
              <a:rPr lang="tr-TR" sz="2800" b="1" dirty="0">
                <a:solidFill>
                  <a:srgbClr val="00B0F0"/>
                </a:solidFill>
              </a:rPr>
              <a:t> web </a:t>
            </a:r>
            <a:r>
              <a:rPr lang="tr-TR" sz="2800" b="1" dirty="0" err="1">
                <a:solidFill>
                  <a:srgbClr val="00B0F0"/>
                </a:solidFill>
              </a:rPr>
              <a:t>page</a:t>
            </a:r>
            <a:r>
              <a:rPr lang="tr-TR" sz="2800" b="1" dirty="0">
                <a:solidFill>
                  <a:srgbClr val="00B0F0"/>
                </a:solidFill>
              </a:rPr>
              <a:t>:</a:t>
            </a:r>
            <a:endParaRPr lang="tr-TR" sz="2800" b="1" dirty="0">
              <a:solidFill>
                <a:srgbClr val="00B0F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tr-TR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https://www.cellsalive.com/cells/cell_model_js</a:t>
            </a:r>
            <a:r>
              <a:rPr lang="tr-TR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.htm</a:t>
            </a:r>
            <a:endParaRPr lang="tr-TR" sz="2800" dirty="0">
              <a:solidFill>
                <a:schemeClr val="tx1"/>
              </a:solidFill>
            </a:endParaRPr>
          </a:p>
          <a:p>
            <a:endParaRPr lang="tr-TR" sz="2800" dirty="0"/>
          </a:p>
          <a:p>
            <a:endParaRPr lang="tr-TR" sz="2800" dirty="0"/>
          </a:p>
          <a:p>
            <a:r>
              <a:rPr lang="tr-TR" sz="2800" b="1" dirty="0" err="1">
                <a:solidFill>
                  <a:srgbClr val="00B0F0"/>
                </a:solidFill>
              </a:rPr>
              <a:t>Click</a:t>
            </a:r>
            <a:r>
              <a:rPr lang="tr-TR" sz="2800" dirty="0"/>
              <a:t> </a:t>
            </a:r>
            <a:r>
              <a:rPr lang="tr-T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</a:t>
            </a:r>
            <a:r>
              <a:rPr lang="tr-TR" sz="28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animal</a:t>
            </a:r>
            <a:r>
              <a:rPr lang="tr-TR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cell</a:t>
            </a:r>
            <a:r>
              <a:rPr lang="tr-T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 </a:t>
            </a:r>
            <a:r>
              <a:rPr lang="tr-TR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tr-T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«</a:t>
            </a:r>
            <a:r>
              <a:rPr lang="tr-TR" sz="28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plant</a:t>
            </a:r>
            <a:r>
              <a:rPr lang="tr-TR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cell</a:t>
            </a:r>
            <a:r>
              <a:rPr lang="tr-T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</a:t>
            </a:r>
          </a:p>
          <a:p>
            <a:endParaRPr lang="tr-TR" sz="2800" dirty="0"/>
          </a:p>
          <a:p>
            <a:r>
              <a:rPr lang="tr-TR" sz="2800" b="1" dirty="0" err="1">
                <a:solidFill>
                  <a:srgbClr val="00B0F0"/>
                </a:solidFill>
              </a:rPr>
              <a:t>Discover</a:t>
            </a:r>
            <a:r>
              <a:rPr lang="tr-TR" sz="2800" b="1" dirty="0">
                <a:solidFill>
                  <a:srgbClr val="00B0F0"/>
                </a:solidFill>
              </a:rPr>
              <a:t>!</a:t>
            </a:r>
          </a:p>
          <a:p>
            <a:endParaRPr lang="tr-TR" sz="2800" b="1" dirty="0"/>
          </a:p>
          <a:p>
            <a:r>
              <a:rPr lang="tr-TR" sz="2800" b="1" dirty="0" err="1">
                <a:solidFill>
                  <a:srgbClr val="00B0F0"/>
                </a:solidFill>
              </a:rPr>
              <a:t>Compare</a:t>
            </a:r>
            <a:r>
              <a:rPr lang="tr-TR" sz="2800" b="1" dirty="0">
                <a:solidFill>
                  <a:srgbClr val="00B0F0"/>
                </a:solidFill>
              </a:rPr>
              <a:t>!</a:t>
            </a:r>
          </a:p>
          <a:p>
            <a:endParaRPr lang="tr-TR" sz="2800" dirty="0"/>
          </a:p>
          <a:p>
            <a:endParaRPr lang="tr-TR" dirty="0"/>
          </a:p>
          <a:p>
            <a:endParaRPr lang="tr-TR" dirty="0"/>
          </a:p>
          <a:p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232358" y="196780"/>
            <a:ext cx="51411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400" b="1" dirty="0">
                <a:solidFill>
                  <a:srgbClr val="00B0F0"/>
                </a:solidFill>
              </a:rPr>
              <a:t>Interactive Module</a:t>
            </a:r>
            <a:endParaRPr lang="tr-TR" sz="4400" b="1" dirty="0">
              <a:solidFill>
                <a:srgbClr val="00B0F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37896" y="6266580"/>
            <a:ext cx="5080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solidFill>
                  <a:schemeClr val="tx1"/>
                </a:solidFill>
              </a:rPr>
              <a:t>Centriole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Golgi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Lysosome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Peroxisome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483740" y="6260408"/>
            <a:ext cx="5080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solidFill>
                  <a:schemeClr val="tx1"/>
                </a:solidFill>
              </a:rPr>
              <a:t>Secretory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Vesicle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Cell </a:t>
            </a:r>
            <a:r>
              <a:rPr lang="tr-TR" dirty="0" err="1">
                <a:solidFill>
                  <a:schemeClr val="tx1"/>
                </a:solidFill>
              </a:rPr>
              <a:t>Membrane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Mitochondrion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Vacuole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Cell Wall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555701" y="6248726"/>
            <a:ext cx="5080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solidFill>
                  <a:schemeClr val="tx1"/>
                </a:solidFill>
              </a:rPr>
              <a:t>Chloroplast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Smooth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Endoplasmic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Reticulum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Rough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Endoplasmic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Reticulum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Ribosomes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Cytoskeleton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60471" y="6266580"/>
            <a:ext cx="5080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solidFill>
                  <a:schemeClr val="tx1"/>
                </a:solidFill>
              </a:rPr>
              <a:t>Nucleus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Nucleolus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Cytosol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Centrosome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9863">
            <a:off x="1069404" y="2742626"/>
            <a:ext cx="363954" cy="580904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</p:pic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9F89F1F9-D86B-44C2-BB80-6ABD9DD76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752" y="1191006"/>
            <a:ext cx="1730829" cy="17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5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96AF4-4C32-1044-B968-743AA4FC4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44" y="1782704"/>
            <a:ext cx="9582912" cy="4054592"/>
          </a:xfrm>
        </p:spPr>
        <p:txBody>
          <a:bodyPr>
            <a:normAutofit/>
          </a:bodyPr>
          <a:lstStyle/>
          <a:p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surface</a:t>
            </a:r>
            <a:r>
              <a:rPr lang="tr-TR" sz="2800" dirty="0"/>
              <a:t> of </a:t>
            </a:r>
            <a:r>
              <a:rPr lang="tr-TR" sz="2800" dirty="0" err="1"/>
              <a:t>our</a:t>
            </a:r>
            <a:r>
              <a:rPr lang="tr-TR" sz="2800" dirty="0"/>
              <a:t> planet is </a:t>
            </a:r>
            <a:r>
              <a:rPr lang="tr-TR" sz="2800" dirty="0" err="1"/>
              <a:t>full</a:t>
            </a:r>
            <a:r>
              <a:rPr lang="tr-TR" sz="2800" dirty="0"/>
              <a:t> of </a:t>
            </a:r>
            <a:r>
              <a:rPr lang="tr-TR" sz="2800" dirty="0" err="1"/>
              <a:t>chemical</a:t>
            </a:r>
            <a:r>
              <a:rPr lang="tr-TR" sz="2800" dirty="0"/>
              <a:t> </a:t>
            </a:r>
            <a:r>
              <a:rPr lang="tr-TR" sz="2800" dirty="0" err="1"/>
              <a:t>factories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</a:t>
            </a:r>
            <a:r>
              <a:rPr lang="tr-TR" sz="2800" dirty="0" err="1"/>
              <a:t>take</a:t>
            </a:r>
            <a:r>
              <a:rPr lang="tr-TR" sz="2800" dirty="0"/>
              <a:t> </a:t>
            </a:r>
            <a:r>
              <a:rPr lang="tr-TR" sz="2800" dirty="0" err="1"/>
              <a:t>raw</a:t>
            </a:r>
            <a:r>
              <a:rPr lang="tr-TR" sz="2800" dirty="0"/>
              <a:t> </a:t>
            </a:r>
            <a:r>
              <a:rPr lang="tr-TR" sz="2800" dirty="0" err="1"/>
              <a:t>materials</a:t>
            </a:r>
            <a:r>
              <a:rPr lang="tr-TR" sz="2800" dirty="0"/>
              <a:t> </a:t>
            </a:r>
            <a:r>
              <a:rPr lang="tr-TR" sz="2800" dirty="0" err="1"/>
              <a:t>from</a:t>
            </a:r>
            <a:r>
              <a:rPr lang="tr-TR" sz="2800" dirty="0"/>
              <a:t> </a:t>
            </a:r>
            <a:r>
              <a:rPr lang="tr-TR" sz="2800" dirty="0" err="1"/>
              <a:t>their</a:t>
            </a:r>
            <a:r>
              <a:rPr lang="tr-TR" sz="2800" dirty="0"/>
              <a:t> </a:t>
            </a:r>
            <a:r>
              <a:rPr lang="tr-TR" sz="2800" dirty="0" err="1"/>
              <a:t>environment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use</a:t>
            </a:r>
            <a:r>
              <a:rPr lang="tr-TR" sz="2800" dirty="0"/>
              <a:t> </a:t>
            </a:r>
            <a:r>
              <a:rPr lang="tr-TR" sz="2800" dirty="0" err="1"/>
              <a:t>them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make</a:t>
            </a:r>
            <a:r>
              <a:rPr lang="tr-TR" sz="2800" dirty="0"/>
              <a:t> </a:t>
            </a:r>
            <a:r>
              <a:rPr lang="tr-TR" sz="2800" dirty="0" err="1"/>
              <a:t>copies</a:t>
            </a:r>
            <a:r>
              <a:rPr lang="tr-TR" sz="2800" dirty="0"/>
              <a:t> of </a:t>
            </a:r>
            <a:r>
              <a:rPr lang="tr-TR" sz="2800" dirty="0" err="1"/>
              <a:t>themselves</a:t>
            </a:r>
            <a:r>
              <a:rPr lang="tr-TR" sz="2800" dirty="0"/>
              <a:t>.</a:t>
            </a:r>
          </a:p>
          <a:p>
            <a:r>
              <a:rPr lang="tr-TR" sz="2800" dirty="0" err="1"/>
              <a:t>Living</a:t>
            </a:r>
            <a:r>
              <a:rPr lang="tr-TR" sz="2800" dirty="0"/>
              <a:t> </a:t>
            </a:r>
            <a:r>
              <a:rPr lang="tr-TR" sz="2800" dirty="0" err="1"/>
              <a:t>organisms</a:t>
            </a:r>
            <a:r>
              <a:rPr lang="tr-TR" sz="2800" dirty="0"/>
              <a:t> </a:t>
            </a:r>
            <a:r>
              <a:rPr lang="tr-TR" sz="2800" dirty="0" err="1"/>
              <a:t>show</a:t>
            </a:r>
            <a:r>
              <a:rPr lang="tr-TR" sz="2800" dirty="0"/>
              <a:t> an </a:t>
            </a:r>
            <a:r>
              <a:rPr lang="tr-TR" sz="2800" dirty="0" err="1"/>
              <a:t>extraordinary</a:t>
            </a:r>
            <a:r>
              <a:rPr lang="tr-TR" sz="2800" dirty="0"/>
              <a:t> </a:t>
            </a:r>
            <a:r>
              <a:rPr lang="tr-TR" sz="2800" dirty="0" err="1"/>
              <a:t>diversity</a:t>
            </a:r>
            <a:r>
              <a:rPr lang="tr-TR" sz="2800" dirty="0"/>
              <a:t>.</a:t>
            </a:r>
          </a:p>
          <a:p>
            <a:r>
              <a:rPr lang="tr-TR" sz="2800" dirty="0" err="1"/>
              <a:t>Our</a:t>
            </a:r>
            <a:r>
              <a:rPr lang="tr-TR" sz="2800" dirty="0"/>
              <a:t> </a:t>
            </a:r>
            <a:r>
              <a:rPr lang="tr-TR" sz="2800" dirty="0" err="1"/>
              <a:t>ancestors</a:t>
            </a:r>
            <a:r>
              <a:rPr lang="tr-TR" sz="2800" dirty="0"/>
              <a:t>, </a:t>
            </a:r>
            <a:r>
              <a:rPr lang="tr-TR" sz="2800" dirty="0" err="1"/>
              <a:t>who</a:t>
            </a:r>
            <a:r>
              <a:rPr lang="tr-TR" sz="2800" dirty="0"/>
              <a:t> </a:t>
            </a:r>
            <a:r>
              <a:rPr lang="tr-TR" sz="2800" dirty="0" err="1"/>
              <a:t>knew</a:t>
            </a:r>
            <a:r>
              <a:rPr lang="tr-TR" sz="2800" dirty="0"/>
              <a:t> </a:t>
            </a:r>
            <a:r>
              <a:rPr lang="tr-TR" sz="2800" dirty="0" err="1"/>
              <a:t>nothing</a:t>
            </a:r>
            <a:r>
              <a:rPr lang="tr-TR" sz="2800" dirty="0"/>
              <a:t> </a:t>
            </a:r>
            <a:r>
              <a:rPr lang="tr-TR" sz="2800" dirty="0" err="1"/>
              <a:t>about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cell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DNA, </a:t>
            </a:r>
            <a:r>
              <a:rPr lang="tr-TR" sz="2800" dirty="0" err="1"/>
              <a:t>found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</a:t>
            </a:r>
            <a:r>
              <a:rPr lang="tr-TR" sz="2800" dirty="0" err="1"/>
              <a:t>they</a:t>
            </a:r>
            <a:r>
              <a:rPr lang="tr-TR" sz="2800" dirty="0"/>
              <a:t> had </a:t>
            </a:r>
            <a:r>
              <a:rPr lang="tr-TR" sz="2800" dirty="0" err="1"/>
              <a:t>something</a:t>
            </a:r>
            <a:r>
              <a:rPr lang="tr-TR" sz="2800" dirty="0"/>
              <a:t> in </a:t>
            </a:r>
            <a:r>
              <a:rPr lang="tr-TR" sz="2800" dirty="0" err="1"/>
              <a:t>common</a:t>
            </a:r>
            <a:r>
              <a:rPr lang="tr-TR" sz="2800" dirty="0"/>
              <a:t>.</a:t>
            </a:r>
          </a:p>
          <a:p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called</a:t>
            </a:r>
            <a:r>
              <a:rPr lang="tr-TR" sz="2800" dirty="0"/>
              <a:t> it "life", </a:t>
            </a:r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marveled</a:t>
            </a:r>
            <a:r>
              <a:rPr lang="tr-TR" sz="2800" dirty="0"/>
              <a:t> at it, </a:t>
            </a:r>
            <a:r>
              <a:rPr lang="tr-TR" sz="2800" dirty="0" err="1"/>
              <a:t>struggled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define it,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tried</a:t>
            </a:r>
            <a:r>
              <a:rPr lang="tr-TR" sz="2800" dirty="0"/>
              <a:t> not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lose</a:t>
            </a:r>
            <a:r>
              <a:rPr lang="tr-TR" sz="2800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1825757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6"/>
          <p:cNvSpPr txBox="1">
            <a:spLocks noGrp="1"/>
          </p:cNvSpPr>
          <p:nvPr>
            <p:ph type="title"/>
          </p:nvPr>
        </p:nvSpPr>
        <p:spPr>
          <a:xfrm>
            <a:off x="897731" y="185057"/>
            <a:ext cx="836295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b="0" i="0" u="none" strike="noStrike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Representative Animal Cell</a:t>
            </a:r>
            <a:endParaRPr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7"/>
          <p:cNvSpPr txBox="1">
            <a:spLocks noGrp="1"/>
          </p:cNvSpPr>
          <p:nvPr>
            <p:ph type="title"/>
          </p:nvPr>
        </p:nvSpPr>
        <p:spPr>
          <a:xfrm>
            <a:off x="640556" y="84138"/>
            <a:ext cx="8877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b="0" i="0" u="none" strike="noStrike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Representative Plant Cell</a:t>
            </a:r>
            <a:endParaRPr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8"/>
          <p:cNvSpPr txBox="1">
            <a:spLocks noGrp="1"/>
          </p:cNvSpPr>
          <p:nvPr>
            <p:ph type="title"/>
          </p:nvPr>
        </p:nvSpPr>
        <p:spPr>
          <a:xfrm>
            <a:off x="279400" y="571500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6000" b="0" i="0" u="none" strike="noStrike" cap="none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Organelles</a:t>
            </a:r>
            <a:endParaRPr sz="3600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39" name="Google Shape;339;p78"/>
          <p:cNvSpPr txBox="1">
            <a:spLocks noGrp="1"/>
          </p:cNvSpPr>
          <p:nvPr>
            <p:ph idx="1"/>
          </p:nvPr>
        </p:nvSpPr>
        <p:spPr>
          <a:xfrm>
            <a:off x="660400" y="1692275"/>
            <a:ext cx="89154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None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- Cellular machinery </a:t>
            </a:r>
            <a:endParaRPr dirty="0">
              <a:solidFill>
                <a:schemeClr val="tx2"/>
              </a:solidFill>
            </a:endParaRPr>
          </a:p>
          <a:p>
            <a:pPr marL="152400" marR="0" lvl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None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- Two general kinds</a:t>
            </a:r>
            <a:endParaRPr dirty="0">
              <a:solidFill>
                <a:schemeClr val="tx2"/>
              </a:solidFill>
            </a:endParaRPr>
          </a:p>
          <a:p>
            <a:pPr marL="711200" marR="0" lvl="1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None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1- Derived from membranes</a:t>
            </a:r>
            <a:endParaRPr lang="en-US" dirty="0">
              <a:solidFill>
                <a:schemeClr val="tx2"/>
              </a:solidFill>
              <a:sym typeface="Radley"/>
            </a:endParaRPr>
          </a:p>
          <a:p>
            <a:pPr marL="711200" marR="0" lvl="1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None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2- Bacteria-like organelles (</a:t>
            </a:r>
            <a:r>
              <a:rPr lang="en-US" sz="3200" b="1" i="0" u="none" strike="noStrike" cap="none" dirty="0" err="1">
                <a:solidFill>
                  <a:schemeClr val="tx2"/>
                </a:solidFill>
                <a:ea typeface="Radley"/>
                <a:cs typeface="Radley"/>
                <a:sym typeface="Radley"/>
              </a:rPr>
              <a:t>mitoch</a:t>
            </a: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, </a:t>
            </a:r>
            <a:r>
              <a:rPr lang="en-US" sz="3200" b="1" i="0" u="none" strike="noStrike" cap="none" dirty="0" err="1">
                <a:solidFill>
                  <a:schemeClr val="tx2"/>
                </a:solidFill>
                <a:ea typeface="Radley"/>
                <a:cs typeface="Radley"/>
                <a:sym typeface="Radley"/>
              </a:rPr>
              <a:t>chloropl</a:t>
            </a: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)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9"/>
          <p:cNvSpPr txBox="1">
            <a:spLocks noGrp="1"/>
          </p:cNvSpPr>
          <p:nvPr>
            <p:ph type="title"/>
          </p:nvPr>
        </p:nvSpPr>
        <p:spPr>
          <a:xfrm>
            <a:off x="719137" y="838200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Plasma Membrane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5" name="Google Shape;345;p79"/>
          <p:cNvSpPr txBox="1">
            <a:spLocks noGrp="1"/>
          </p:cNvSpPr>
          <p:nvPr>
            <p:ph idx="1"/>
          </p:nvPr>
        </p:nvSpPr>
        <p:spPr>
          <a:xfrm>
            <a:off x="508000" y="17780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Contains cell contents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Double layer of phospholipids &amp; proteins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347" name="Google Shape;347;p79"/>
          <p:cNvSpPr txBox="1"/>
          <p:nvPr/>
        </p:nvSpPr>
        <p:spPr>
          <a:xfrm>
            <a:off x="6916994" y="3657600"/>
            <a:ext cx="5357556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dley"/>
              <a:buNone/>
            </a:pPr>
            <a:r>
              <a:rPr lang="en-US" sz="2800" b="1" i="0" u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Carrier proteins </a:t>
            </a:r>
            <a:endParaRPr dirty="0">
              <a:solidFill>
                <a:schemeClr val="tx2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dley"/>
              <a:buNone/>
            </a:pPr>
            <a:r>
              <a:rPr lang="en-US" sz="2800" b="1" i="0" u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Receptors</a:t>
            </a:r>
            <a:endParaRPr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1"/>
          <p:cNvSpPr txBox="1">
            <a:spLocks noGrp="1"/>
          </p:cNvSpPr>
          <p:nvPr>
            <p:ph type="title"/>
          </p:nvPr>
        </p:nvSpPr>
        <p:spPr>
          <a:xfrm>
            <a:off x="697271" y="651387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Cell Walls (CW)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8" name="Google Shape;358;p81"/>
          <p:cNvSpPr txBox="1">
            <a:spLocks noGrp="1"/>
          </p:cNvSpPr>
          <p:nvPr>
            <p:ph idx="1"/>
          </p:nvPr>
        </p:nvSpPr>
        <p:spPr>
          <a:xfrm>
            <a:off x="508000" y="1778000"/>
            <a:ext cx="9144000" cy="160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Found in plants, fungi, &amp; many protists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Surrounds plasma membrane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2"/>
          <p:cNvSpPr txBox="1">
            <a:spLocks noGrp="1"/>
          </p:cNvSpPr>
          <p:nvPr>
            <p:ph type="title"/>
          </p:nvPr>
        </p:nvSpPr>
        <p:spPr>
          <a:xfrm>
            <a:off x="508000" y="990600"/>
            <a:ext cx="9144000" cy="11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Cytoplasm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5" name="Google Shape;365;p82"/>
          <p:cNvSpPr txBox="1">
            <a:spLocks noGrp="1"/>
          </p:cNvSpPr>
          <p:nvPr>
            <p:ph idx="1"/>
          </p:nvPr>
        </p:nvSpPr>
        <p:spPr>
          <a:xfrm>
            <a:off x="127000" y="2544762"/>
            <a:ext cx="8551862" cy="321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7"/>
              <a:buFont typeface="Radley"/>
              <a:buChar char="•"/>
            </a:pPr>
            <a:r>
              <a:rPr lang="en-US" sz="31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Viscous fluid containing organelles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chemeClr val="accent1"/>
              </a:buClr>
              <a:buSzPts val="2387"/>
              <a:buFont typeface="Radley"/>
              <a:buChar char="•"/>
            </a:pPr>
            <a:r>
              <a:rPr lang="en-US" sz="31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 components of cytoplasm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chemeClr val="accent1"/>
              </a:buClr>
              <a:buSzPts val="2002"/>
              <a:buFont typeface="Radley"/>
              <a:buChar char="•"/>
            </a:pPr>
            <a:r>
              <a:rPr lang="en-US" sz="26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Interconnected filaments &amp; fibers 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chemeClr val="accent1"/>
              </a:buClr>
              <a:buSzPts val="2002"/>
              <a:buFont typeface="Radley"/>
              <a:buChar char="•"/>
            </a:pPr>
            <a:r>
              <a:rPr lang="en-US" sz="26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Fluid = </a:t>
            </a:r>
            <a:r>
              <a:rPr lang="en-US" sz="2600" b="1" i="0" u="sng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cytosol</a:t>
            </a:r>
            <a:endParaRPr u="sng"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chemeClr val="accent1"/>
              </a:buClr>
              <a:buSzPts val="2002"/>
              <a:buFont typeface="Radley"/>
              <a:buChar char="•"/>
            </a:pPr>
            <a:r>
              <a:rPr lang="en-US" sz="26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Organelles (not nucleus)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chemeClr val="accent1"/>
              </a:buClr>
              <a:buSzPts val="2002"/>
              <a:buFont typeface="Radley"/>
              <a:buChar char="•"/>
            </a:pPr>
            <a:r>
              <a:rPr lang="en-US" sz="26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 storage substances  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3"/>
          <p:cNvSpPr txBox="1">
            <a:spLocks noGrp="1"/>
          </p:cNvSpPr>
          <p:nvPr>
            <p:ph type="title"/>
          </p:nvPr>
        </p:nvSpPr>
        <p:spPr>
          <a:xfrm>
            <a:off x="584200" y="169069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Cilia &amp; Flagella</a:t>
            </a:r>
            <a:endParaRPr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3" name="Google Shape;373;p83"/>
          <p:cNvSpPr txBox="1">
            <a:spLocks noGrp="1"/>
          </p:cNvSpPr>
          <p:nvPr>
            <p:ph type="body" idx="1"/>
          </p:nvPr>
        </p:nvSpPr>
        <p:spPr>
          <a:xfrm>
            <a:off x="126999" y="1110344"/>
            <a:ext cx="9144000" cy="6119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ts val="2387"/>
              <a:buFont typeface="Radley"/>
              <a:buChar char="•"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Provide motility</a:t>
            </a:r>
            <a:endParaRPr sz="2800" dirty="0">
              <a:solidFill>
                <a:schemeClr val="tx2"/>
              </a:solidFill>
              <a:latin typeface="+mn-lt"/>
            </a:endParaRPr>
          </a:p>
          <a:p>
            <a:pPr marL="685800" marR="0" lvl="0" indent="-533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ts val="2387"/>
              <a:buFont typeface="Radley"/>
              <a:buChar char="•"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Cilia </a:t>
            </a:r>
            <a:endParaRPr sz="2800" dirty="0">
              <a:solidFill>
                <a:schemeClr val="tx2"/>
              </a:solidFill>
              <a:latin typeface="+mn-lt"/>
            </a:endParaRPr>
          </a:p>
          <a:p>
            <a:pPr marL="1244600" marR="0" lvl="1" indent="-533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ts val="2002"/>
              <a:buFont typeface="Radley"/>
              <a:buChar char="•"/>
            </a:pPr>
            <a:r>
              <a:rPr lang="en-US" sz="24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Short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  <a:p>
            <a:pPr marL="1244600" marR="0" lvl="1" indent="-533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ts val="2002"/>
              <a:buFont typeface="Radley"/>
              <a:buChar char="•"/>
            </a:pPr>
            <a:r>
              <a:rPr lang="en-US" sz="24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Used for moving substances  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  <a:p>
            <a:pPr marL="685800" marR="0" lvl="0" indent="-533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ts val="2387"/>
              <a:buFont typeface="Radley"/>
              <a:buChar char="•"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Flagella </a:t>
            </a:r>
            <a:endParaRPr sz="2800" dirty="0">
              <a:solidFill>
                <a:schemeClr val="tx2"/>
              </a:solidFill>
              <a:latin typeface="+mn-lt"/>
            </a:endParaRPr>
          </a:p>
          <a:p>
            <a:pPr marL="1244600" marR="0" lvl="1" indent="-533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ts val="2002"/>
              <a:buFont typeface="Radley"/>
              <a:buChar char="•"/>
            </a:pPr>
            <a:r>
              <a:rPr lang="en-US" sz="24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Whip-like extensions</a:t>
            </a:r>
            <a:endParaRPr sz="2800" dirty="0">
              <a:solidFill>
                <a:schemeClr val="tx2"/>
              </a:solidFill>
              <a:latin typeface="+mn-lt"/>
            </a:endParaRPr>
          </a:p>
          <a:p>
            <a:pPr marL="1244600" marR="0" lvl="1" indent="-533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ts val="2002"/>
              <a:buFont typeface="Radley"/>
              <a:buChar char="•"/>
            </a:pPr>
            <a:r>
              <a:rPr lang="en-US" sz="24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Found on sperm cells</a:t>
            </a:r>
            <a:endParaRPr sz="2800" dirty="0">
              <a:solidFill>
                <a:schemeClr val="tx2"/>
              </a:solidFill>
              <a:latin typeface="+mn-lt"/>
            </a:endParaRPr>
          </a:p>
          <a:p>
            <a:pPr marL="685800" marR="0" lvl="0" indent="-533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ts val="2387"/>
              <a:buFont typeface="Radley"/>
              <a:buChar char="•"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 Basal bodies like centrioles</a:t>
            </a:r>
          </a:p>
          <a:p>
            <a:pPr marL="152400" lvl="0" indent="0">
              <a:lnSpc>
                <a:spcPct val="90000"/>
              </a:lnSpc>
              <a:spcBef>
                <a:spcPts val="1700"/>
              </a:spcBef>
              <a:buClr>
                <a:schemeClr val="accent1">
                  <a:lumMod val="60000"/>
                  <a:lumOff val="40000"/>
                </a:schemeClr>
              </a:buClr>
              <a:buSzPts val="2387"/>
              <a:buNone/>
            </a:pPr>
            <a:r>
              <a:rPr lang="en-US" sz="2800" b="0" dirty="0">
                <a:solidFill>
                  <a:schemeClr val="tx1"/>
                </a:solidFill>
                <a:latin typeface="+mn-lt"/>
              </a:rPr>
              <a:t>The structure of 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basal bodies</a:t>
            </a:r>
            <a:r>
              <a:rPr lang="en-US" sz="2800" b="0" dirty="0">
                <a:solidFill>
                  <a:schemeClr val="tx1"/>
                </a:solidFill>
                <a:latin typeface="+mn-lt"/>
              </a:rPr>
              <a:t> is 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similar</a:t>
            </a:r>
            <a:r>
              <a:rPr lang="en-US" sz="2800" b="0" dirty="0">
                <a:solidFill>
                  <a:schemeClr val="tx1"/>
                </a:solidFill>
                <a:latin typeface="+mn-lt"/>
              </a:rPr>
              <a:t> to that of 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centrioles</a:t>
            </a:r>
            <a:r>
              <a:rPr lang="en-US" sz="2800" b="0" dirty="0">
                <a:solidFill>
                  <a:schemeClr val="tx1"/>
                </a:solidFill>
                <a:latin typeface="+mn-lt"/>
              </a:rPr>
              <a:t>. Both structures are highly conserved in a wide range of organisms. </a:t>
            </a:r>
            <a:endParaRPr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4"/>
          <p:cNvSpPr txBox="1">
            <a:spLocks noGrp="1"/>
          </p:cNvSpPr>
          <p:nvPr>
            <p:ph type="title"/>
          </p:nvPr>
        </p:nvSpPr>
        <p:spPr>
          <a:xfrm>
            <a:off x="630903" y="281781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Centrioles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0" name="Google Shape;380;p84"/>
          <p:cNvSpPr txBox="1">
            <a:spLocks noGrp="1"/>
          </p:cNvSpPr>
          <p:nvPr>
            <p:ph idx="1"/>
          </p:nvPr>
        </p:nvSpPr>
        <p:spPr>
          <a:xfrm>
            <a:off x="1041399" y="1259633"/>
            <a:ext cx="8235335" cy="227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Pairs of microtubular structures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Play a role in cell division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Absent in neuron and mature egg cell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E48F-75EF-074B-8C62-23D17411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51396"/>
            <a:ext cx="8636000" cy="2001731"/>
          </a:xfrm>
        </p:spPr>
        <p:txBody>
          <a:bodyPr>
            <a:normAutofit/>
          </a:bodyPr>
          <a:lstStyle/>
          <a:p>
            <a:r>
              <a:rPr lang="en-US" sz="2800" cap="none" dirty="0"/>
              <a:t>Conduit, P., </a:t>
            </a:r>
            <a:r>
              <a:rPr lang="en-US" sz="2800" cap="none" dirty="0" err="1"/>
              <a:t>Wainman</a:t>
            </a:r>
            <a:r>
              <a:rPr lang="en-US" sz="2800" cap="none" dirty="0"/>
              <a:t>, A. &amp; Raff, J. Centrosome Function And Assembly In Animal Cells. </a:t>
            </a:r>
            <a:r>
              <a:rPr lang="en-US" sz="2800" i="1" cap="none" dirty="0"/>
              <a:t>Nat Rev Mol Cell Biol</a:t>
            </a:r>
            <a:r>
              <a:rPr lang="en-US" sz="2800" cap="none" dirty="0"/>
              <a:t> </a:t>
            </a:r>
            <a:r>
              <a:rPr lang="en-US" sz="2800" b="1" cap="none" dirty="0"/>
              <a:t>16, </a:t>
            </a:r>
            <a:r>
              <a:rPr lang="en-US" sz="2800" cap="none" dirty="0"/>
              <a:t>611–624 (2015). https://doi.org/10.1038/nrm4062</a:t>
            </a:r>
            <a:endParaRPr lang="tr-TR" sz="2800" cap="none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B3A8D403-C773-4EE4-9627-8E9A53FF7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245" y="5934268"/>
            <a:ext cx="1601755" cy="160175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7FDBC9-EE6F-494B-BE96-DB6F555BF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0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D9AE4-BC5E-604E-8CBD-19A80113C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97938"/>
            <a:ext cx="10058400" cy="5122062"/>
          </a:xfrm>
        </p:spPr>
        <p:txBody>
          <a:bodyPr>
            <a:normAutofit/>
          </a:bodyPr>
          <a:lstStyle/>
          <a:p>
            <a:r>
              <a:rPr lang="tr-TR" sz="2800" dirty="0" err="1"/>
              <a:t>All</a:t>
            </a:r>
            <a:r>
              <a:rPr lang="tr-TR" sz="2800" dirty="0"/>
              <a:t> of </a:t>
            </a:r>
            <a:r>
              <a:rPr lang="tr-TR" sz="2800" dirty="0" err="1"/>
              <a:t>these</a:t>
            </a:r>
            <a:r>
              <a:rPr lang="tr-TR" sz="2800" dirty="0"/>
              <a:t> </a:t>
            </a:r>
            <a:r>
              <a:rPr lang="tr-TR" sz="2800" dirty="0" err="1"/>
              <a:t>very</a:t>
            </a:r>
            <a:r>
              <a:rPr lang="tr-TR" sz="2800" dirty="0"/>
              <a:t> </a:t>
            </a:r>
            <a:r>
              <a:rPr lang="tr-TR" sz="2800" dirty="0" err="1"/>
              <a:t>different</a:t>
            </a:r>
            <a:r>
              <a:rPr lang="tr-TR" sz="2800" dirty="0"/>
              <a:t> </a:t>
            </a:r>
            <a:r>
              <a:rPr lang="tr-TR" sz="2800" dirty="0" err="1"/>
              <a:t>creatures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made</a:t>
            </a:r>
            <a:r>
              <a:rPr lang="tr-TR" sz="2800" dirty="0"/>
              <a:t> </a:t>
            </a:r>
            <a:r>
              <a:rPr lang="tr-TR" sz="2800" dirty="0" err="1"/>
              <a:t>up</a:t>
            </a:r>
            <a:r>
              <a:rPr lang="tr-TR" sz="2800" dirty="0"/>
              <a:t> of </a:t>
            </a:r>
            <a:r>
              <a:rPr lang="tr-TR" sz="2800" dirty="0" err="1"/>
              <a:t>cells</a:t>
            </a:r>
            <a:r>
              <a:rPr lang="tr-TR" sz="2800" dirty="0"/>
              <a:t>,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share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same</a:t>
            </a:r>
            <a:r>
              <a:rPr lang="tr-TR" sz="2800" dirty="0"/>
              <a:t> </a:t>
            </a:r>
            <a:r>
              <a:rPr lang="tr-TR" sz="2800" dirty="0" err="1"/>
              <a:t>mechanism</a:t>
            </a:r>
            <a:r>
              <a:rPr lang="tr-TR" sz="2800" dirty="0"/>
              <a:t> in </a:t>
            </a:r>
            <a:r>
              <a:rPr lang="tr-TR" sz="2800" dirty="0" err="1"/>
              <a:t>most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basic</a:t>
            </a:r>
            <a:r>
              <a:rPr lang="tr-TR" sz="2800" dirty="0"/>
              <a:t> </a:t>
            </a:r>
            <a:r>
              <a:rPr lang="tr-TR" sz="2800" dirty="0" err="1"/>
              <a:t>functions</a:t>
            </a:r>
            <a:r>
              <a:rPr lang="tr-TR" sz="2800" dirty="0"/>
              <a:t>.</a:t>
            </a:r>
          </a:p>
          <a:p>
            <a:r>
              <a:rPr lang="tr-TR" sz="2800" dirty="0" err="1"/>
              <a:t>This</a:t>
            </a:r>
            <a:r>
              <a:rPr lang="tr-TR" sz="2800" dirty="0"/>
              <a:t> </a:t>
            </a:r>
            <a:r>
              <a:rPr lang="tr-TR" sz="2800" dirty="0" err="1"/>
              <a:t>poses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basic</a:t>
            </a:r>
            <a:r>
              <a:rPr lang="tr-TR" sz="2800" dirty="0"/>
              <a:t> dilemma of </a:t>
            </a:r>
            <a:r>
              <a:rPr lang="tr-TR" sz="2800" dirty="0" err="1"/>
              <a:t>biology</a:t>
            </a:r>
            <a:r>
              <a:rPr lang="tr-TR" sz="2800" dirty="0"/>
              <a:t>: </a:t>
            </a:r>
            <a:r>
              <a:rPr lang="tr-TR" sz="2800" dirty="0" err="1"/>
              <a:t>diversity</a:t>
            </a:r>
            <a:r>
              <a:rPr lang="tr-TR" sz="2800" dirty="0"/>
              <a:t> </a:t>
            </a:r>
            <a:r>
              <a:rPr lang="tr-TR" sz="2800" dirty="0" err="1"/>
              <a:t>between</a:t>
            </a:r>
            <a:r>
              <a:rPr lang="tr-TR" sz="2800" dirty="0"/>
              <a:t> </a:t>
            </a:r>
            <a:r>
              <a:rPr lang="tr-TR" sz="2800" dirty="0" err="1"/>
              <a:t>individuals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stability</a:t>
            </a:r>
            <a:r>
              <a:rPr lang="tr-TR" sz="2800" dirty="0"/>
              <a:t> in </a:t>
            </a:r>
            <a:r>
              <a:rPr lang="tr-TR" sz="2800" dirty="0" err="1"/>
              <a:t>basic</a:t>
            </a:r>
            <a:r>
              <a:rPr lang="tr-TR" sz="2800" dirty="0"/>
              <a:t> </a:t>
            </a:r>
            <a:r>
              <a:rPr lang="tr-TR" sz="2800" dirty="0" err="1"/>
              <a:t>mechanisms</a:t>
            </a:r>
            <a:r>
              <a:rPr lang="tr-TR" sz="2800" dirty="0"/>
              <a:t>.</a:t>
            </a:r>
          </a:p>
          <a:p>
            <a:pPr lvl="1"/>
            <a:r>
              <a:rPr lang="tr-TR" sz="2400" dirty="0" err="1"/>
              <a:t>Every</a:t>
            </a:r>
            <a:r>
              <a:rPr lang="tr-TR" sz="2400" dirty="0"/>
              <a:t> </a:t>
            </a:r>
            <a:r>
              <a:rPr lang="tr-TR" sz="2400" dirty="0" err="1"/>
              <a:t>species</a:t>
            </a:r>
            <a:r>
              <a:rPr lang="tr-TR" sz="2400" dirty="0"/>
              <a:t> is </a:t>
            </a:r>
            <a:r>
              <a:rPr lang="tr-TR" sz="2400" dirty="0" err="1"/>
              <a:t>different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each</a:t>
            </a:r>
            <a:r>
              <a:rPr lang="tr-TR" sz="2400" dirty="0"/>
              <a:t> </a:t>
            </a:r>
            <a:r>
              <a:rPr lang="tr-TR" sz="2400" dirty="0" err="1"/>
              <a:t>one</a:t>
            </a:r>
            <a:r>
              <a:rPr lang="tr-TR" sz="2400" dirty="0"/>
              <a:t> of </a:t>
            </a:r>
            <a:r>
              <a:rPr lang="tr-TR" sz="2400" dirty="0" err="1"/>
              <a:t>them</a:t>
            </a:r>
            <a:r>
              <a:rPr lang="tr-TR" sz="2400" dirty="0"/>
              <a:t> </a:t>
            </a:r>
            <a:r>
              <a:rPr lang="tr-TR" sz="2400" dirty="0" err="1"/>
              <a:t>reproduces</a:t>
            </a:r>
            <a:r>
              <a:rPr lang="tr-TR" sz="2400" dirty="0"/>
              <a:t> </a:t>
            </a:r>
            <a:r>
              <a:rPr lang="tr-TR" sz="2400" dirty="0" err="1"/>
              <a:t>itself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creating</a:t>
            </a:r>
            <a:r>
              <a:rPr lang="tr-TR" sz="2400" dirty="0"/>
              <a:t> </a:t>
            </a:r>
            <a:r>
              <a:rPr lang="tr-TR" sz="2400" dirty="0" err="1"/>
              <a:t>generations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same</a:t>
            </a:r>
            <a:r>
              <a:rPr lang="tr-TR" sz="2400" dirty="0"/>
              <a:t> </a:t>
            </a:r>
            <a:r>
              <a:rPr lang="tr-TR" sz="2400" dirty="0" err="1"/>
              <a:t>species</a:t>
            </a:r>
            <a:r>
              <a:rPr lang="tr-TR" sz="2400" dirty="0"/>
              <a:t>.</a:t>
            </a:r>
          </a:p>
          <a:p>
            <a:pPr lvl="1"/>
            <a:r>
              <a:rPr lang="tr-TR" sz="2400" dirty="0" err="1"/>
              <a:t>Heredity</a:t>
            </a:r>
            <a:r>
              <a:rPr lang="tr-TR" sz="2400" dirty="0"/>
              <a:t> is </a:t>
            </a:r>
            <a:r>
              <a:rPr lang="tr-TR" sz="2400" dirty="0" err="1"/>
              <a:t>the</a:t>
            </a:r>
            <a:r>
              <a:rPr lang="tr-TR" sz="2400" dirty="0"/>
              <a:t> main </a:t>
            </a:r>
            <a:r>
              <a:rPr lang="tr-TR" sz="2400" dirty="0" err="1"/>
              <a:t>part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definition</a:t>
            </a:r>
            <a:r>
              <a:rPr lang="tr-TR" sz="2400" dirty="0"/>
              <a:t> of life,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of </a:t>
            </a:r>
            <a:r>
              <a:rPr lang="tr-TR" sz="2400" dirty="0" err="1"/>
              <a:t>free</a:t>
            </a:r>
            <a:r>
              <a:rPr lang="tr-TR" sz="2400" dirty="0"/>
              <a:t> </a:t>
            </a:r>
            <a:r>
              <a:rPr lang="tr-TR" sz="2400" dirty="0" err="1"/>
              <a:t>energy</a:t>
            </a:r>
            <a:r>
              <a:rPr lang="tr-TR" sz="2400" dirty="0"/>
              <a:t> </a:t>
            </a:r>
            <a:r>
              <a:rPr lang="tr-TR" sz="2400" dirty="0" err="1"/>
              <a:t>required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life is </a:t>
            </a:r>
            <a:r>
              <a:rPr lang="tr-TR" sz="2400" dirty="0" err="1"/>
              <a:t>determined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knowledge</a:t>
            </a:r>
            <a:r>
              <a:rPr lang="tr-TR" sz="2400" dirty="0"/>
              <a:t> of </a:t>
            </a:r>
            <a:r>
              <a:rPr lang="tr-TR" sz="2400" dirty="0" err="1"/>
              <a:t>heredity</a:t>
            </a:r>
            <a:r>
              <a:rPr lang="tr-TR" sz="2400" dirty="0"/>
              <a:t>, it </a:t>
            </a:r>
            <a:r>
              <a:rPr lang="tr-TR" sz="2400" dirty="0" err="1"/>
              <a:t>enables</a:t>
            </a:r>
            <a:r>
              <a:rPr lang="tr-TR" sz="2400" dirty="0"/>
              <a:t> </a:t>
            </a:r>
            <a:r>
              <a:rPr lang="tr-TR" sz="2400" dirty="0" err="1"/>
              <a:t>extremely</a:t>
            </a:r>
            <a:r>
              <a:rPr lang="tr-TR" sz="2400" dirty="0"/>
              <a:t> </a:t>
            </a:r>
            <a:r>
              <a:rPr lang="tr-TR" sz="2400" dirty="0" err="1"/>
              <a:t>complex</a:t>
            </a:r>
            <a:r>
              <a:rPr lang="tr-TR" sz="2400" dirty="0"/>
              <a:t> </a:t>
            </a:r>
            <a:r>
              <a:rPr lang="tr-TR" sz="2400" dirty="0" err="1"/>
              <a:t>chemical</a:t>
            </a:r>
            <a:r>
              <a:rPr lang="tr-TR" sz="2400" dirty="0"/>
              <a:t> </a:t>
            </a:r>
            <a:r>
              <a:rPr lang="tr-TR" sz="2400" dirty="0" err="1"/>
              <a:t>processes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take</a:t>
            </a:r>
            <a:r>
              <a:rPr lang="tr-TR" sz="2400" dirty="0"/>
              <a:t> </a:t>
            </a:r>
            <a:r>
              <a:rPr lang="tr-TR" sz="2400" dirty="0" err="1"/>
              <a:t>place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0614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5"/>
          <p:cNvSpPr txBox="1"/>
          <p:nvPr/>
        </p:nvSpPr>
        <p:spPr>
          <a:xfrm>
            <a:off x="0" y="819622"/>
            <a:ext cx="99949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b="1" i="0" u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Question:if</a:t>
            </a:r>
            <a:r>
              <a:rPr lang="en-US" sz="5000" b="1" i="0" u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0" b="1" dirty="0">
                <a:solidFill>
                  <a:schemeClr val="tx2"/>
                </a:solidFill>
              </a:rPr>
              <a:t>cells</a:t>
            </a:r>
            <a:r>
              <a:rPr lang="en-US" sz="5000" b="1" i="0" u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don’t have </a:t>
            </a:r>
            <a:r>
              <a:rPr lang="en-US" sz="5000" b="1" i="0" u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centriolles</a:t>
            </a:r>
            <a:r>
              <a:rPr lang="en-US" sz="5000" b="1" i="0" u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, does it mean that they do not divide?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DEC04F-386D-5344-8F24-B789EBD4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1" y="3763984"/>
            <a:ext cx="9879430" cy="265156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6"/>
          <p:cNvSpPr txBox="1">
            <a:spLocks noGrp="1"/>
          </p:cNvSpPr>
          <p:nvPr>
            <p:ph type="title"/>
          </p:nvPr>
        </p:nvSpPr>
        <p:spPr>
          <a:xfrm>
            <a:off x="4728547" y="386167"/>
            <a:ext cx="2566988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Nucleus</a:t>
            </a:r>
            <a:r>
              <a:rPr lang="en-US" sz="5000" b="0" i="0" u="none" strike="noStrike" cap="none" dirty="0">
                <a:solidFill>
                  <a:srgbClr val="3A3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95" name="Google Shape;395;p86"/>
          <p:cNvSpPr txBox="1">
            <a:spLocks noGrp="1"/>
          </p:cNvSpPr>
          <p:nvPr>
            <p:ph type="body" idx="1"/>
          </p:nvPr>
        </p:nvSpPr>
        <p:spPr>
          <a:xfrm>
            <a:off x="4262146" y="1693069"/>
            <a:ext cx="5035960" cy="423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387"/>
              <a:buFont typeface="Radley"/>
              <a:buChar char="•"/>
            </a:pPr>
            <a:r>
              <a:rPr lang="en-US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Control center of cell</a:t>
            </a:r>
            <a:endParaRPr b="1" i="0" u="none" strike="noStrike" cap="none" dirty="0">
              <a:solidFill>
                <a:schemeClr val="tx2"/>
              </a:solidFill>
              <a:latin typeface="+mn-lt"/>
              <a:ea typeface="Radley"/>
              <a:cs typeface="Radley"/>
              <a:sym typeface="Radley"/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387"/>
              <a:buFont typeface="Radley"/>
              <a:buChar char="•"/>
            </a:pPr>
            <a:r>
              <a:rPr lang="en-US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Double membrane</a:t>
            </a:r>
            <a:endParaRPr b="1" i="0" u="none" strike="noStrike" cap="none" dirty="0">
              <a:solidFill>
                <a:schemeClr val="tx2"/>
              </a:solidFill>
              <a:latin typeface="+mn-lt"/>
              <a:ea typeface="Radley"/>
              <a:cs typeface="Radley"/>
              <a:sym typeface="Radley"/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387"/>
              <a:buFont typeface="Radley"/>
              <a:buChar char="•"/>
            </a:pPr>
            <a:r>
              <a:rPr lang="en-US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Contains </a:t>
            </a:r>
            <a:endParaRPr sz="3600" dirty="0">
              <a:solidFill>
                <a:schemeClr val="tx2"/>
              </a:solidFill>
              <a:latin typeface="+mn-lt"/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002"/>
              <a:buFont typeface="Radley"/>
              <a:buChar char="•"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Chromosomes</a:t>
            </a:r>
            <a:endParaRPr sz="3600" dirty="0">
              <a:solidFill>
                <a:schemeClr val="tx2"/>
              </a:solidFill>
              <a:latin typeface="+mn-lt"/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002"/>
              <a:buFont typeface="Radley"/>
              <a:buChar char="•"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Nucleolus </a:t>
            </a:r>
            <a:endParaRPr sz="3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397" name="Google Shape;397;p86"/>
          <p:cNvCxnSpPr>
            <a:cxnSpLocks/>
            <a:endCxn id="394" idx="1"/>
          </p:cNvCxnSpPr>
          <p:nvPr/>
        </p:nvCxnSpPr>
        <p:spPr>
          <a:xfrm flipV="1">
            <a:off x="2453951" y="1021167"/>
            <a:ext cx="2274596" cy="1796678"/>
          </a:xfrm>
          <a:prstGeom prst="straightConnector1">
            <a:avLst/>
          </a:prstGeom>
          <a:ln w="76200">
            <a:headEnd type="none" w="med" len="med"/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Nuclear Envelope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04" name="Google Shape;404;p87"/>
          <p:cNvSpPr txBox="1">
            <a:spLocks noGrp="1"/>
          </p:cNvSpPr>
          <p:nvPr>
            <p:ph idx="1"/>
          </p:nvPr>
        </p:nvSpPr>
        <p:spPr>
          <a:xfrm>
            <a:off x="0" y="1878563"/>
            <a:ext cx="81788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40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Separates nucleus from rest of cell</a:t>
            </a:r>
            <a:endParaRPr sz="4000" b="1" i="0" u="none" dirty="0">
              <a:solidFill>
                <a:schemeClr val="tx2"/>
              </a:solidFill>
              <a:ea typeface="Radley"/>
              <a:cs typeface="Radley"/>
              <a:sym typeface="Radley"/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40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Double membrane</a:t>
            </a:r>
            <a:endParaRPr sz="4000" b="1" i="0" u="none" dirty="0">
              <a:solidFill>
                <a:schemeClr val="tx2"/>
              </a:solidFill>
              <a:ea typeface="Radley"/>
              <a:cs typeface="Radley"/>
              <a:sym typeface="Radley"/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40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Has pores</a:t>
            </a:r>
            <a:endParaRPr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8"/>
          <p:cNvSpPr txBox="1">
            <a:spLocks noGrp="1"/>
          </p:cNvSpPr>
          <p:nvPr>
            <p:ph type="title"/>
          </p:nvPr>
        </p:nvSpPr>
        <p:spPr>
          <a:xfrm>
            <a:off x="431800" y="6096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DNA</a:t>
            </a:r>
            <a:endParaRPr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0" name="Google Shape;410;p88"/>
          <p:cNvSpPr txBox="1">
            <a:spLocks noGrp="1"/>
          </p:cNvSpPr>
          <p:nvPr>
            <p:ph type="body" idx="1"/>
          </p:nvPr>
        </p:nvSpPr>
        <p:spPr>
          <a:xfrm>
            <a:off x="280219" y="2116137"/>
            <a:ext cx="5866581" cy="448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Hereditary material</a:t>
            </a:r>
            <a:endParaRPr sz="3200" b="1" i="0" u="none" strike="noStrike" cap="none" dirty="0">
              <a:solidFill>
                <a:schemeClr val="tx2"/>
              </a:solidFill>
              <a:latin typeface="+mn-lt"/>
              <a:ea typeface="Radley"/>
              <a:cs typeface="Radley"/>
              <a:sym typeface="Radley"/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Chromosomes</a:t>
            </a:r>
            <a:endParaRPr dirty="0">
              <a:solidFill>
                <a:schemeClr val="tx2"/>
              </a:solidFill>
              <a:latin typeface="+mn-lt"/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DNA</a:t>
            </a:r>
            <a:endParaRPr dirty="0">
              <a:solidFill>
                <a:schemeClr val="tx2"/>
              </a:solidFill>
              <a:latin typeface="+mn-lt"/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Proteins</a:t>
            </a:r>
            <a:endParaRPr dirty="0">
              <a:solidFill>
                <a:schemeClr val="tx2"/>
              </a:solidFill>
              <a:latin typeface="+mn-lt"/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Formed for cell division</a:t>
            </a:r>
            <a:endParaRPr dirty="0">
              <a:solidFill>
                <a:schemeClr val="tx2"/>
              </a:solidFill>
              <a:latin typeface="+mn-lt"/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 Chromatin</a:t>
            </a:r>
            <a:endParaRPr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Nucleolus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17" name="Google Shape;417;p89"/>
          <p:cNvSpPr txBox="1">
            <a:spLocks noGrp="1"/>
          </p:cNvSpPr>
          <p:nvPr>
            <p:ph idx="1"/>
          </p:nvPr>
        </p:nvSpPr>
        <p:spPr>
          <a:xfrm>
            <a:off x="127000" y="2286000"/>
            <a:ext cx="8178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v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Most cells have 2 or more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v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Directs synthesis of RNA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v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Forms ribosomes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0"/>
          <p:cNvSpPr txBox="1">
            <a:spLocks noGrp="1"/>
          </p:cNvSpPr>
          <p:nvPr>
            <p:ph type="title"/>
          </p:nvPr>
        </p:nvSpPr>
        <p:spPr>
          <a:xfrm>
            <a:off x="3602037" y="915987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Endoplasmic Reticulum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24" name="Google Shape;424;p90"/>
          <p:cNvSpPr txBox="1">
            <a:spLocks noGrp="1"/>
          </p:cNvSpPr>
          <p:nvPr>
            <p:ph idx="1"/>
          </p:nvPr>
        </p:nvSpPr>
        <p:spPr>
          <a:xfrm>
            <a:off x="3398838" y="2047876"/>
            <a:ext cx="6761162" cy="465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ü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Helps move substances within cells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ü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Network of interconnected membranes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ü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Two types</a:t>
            </a:r>
            <a:endParaRPr dirty="0">
              <a:solidFill>
                <a:schemeClr val="tx2"/>
              </a:solidFill>
            </a:endParaRPr>
          </a:p>
          <a:p>
            <a:pPr marL="1244600" lvl="1" indent="-533400"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ü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Rough endoplasmic reticulum</a:t>
            </a:r>
            <a:endParaRPr sz="1600" dirty="0">
              <a:solidFill>
                <a:schemeClr val="tx2"/>
              </a:solidFill>
            </a:endParaRPr>
          </a:p>
          <a:p>
            <a:pPr marL="1244600" lvl="1" indent="-533400"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ü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Smooth endoplasmic reticulum</a:t>
            </a:r>
            <a:endParaRPr sz="1600" dirty="0">
              <a:solidFill>
                <a:schemeClr val="tx2"/>
              </a:solidFill>
            </a:endParaRPr>
          </a:p>
        </p:txBody>
      </p:sp>
      <p:cxnSp>
        <p:nvCxnSpPr>
          <p:cNvPr id="426" name="Google Shape;426;p90"/>
          <p:cNvCxnSpPr>
            <a:cxnSpLocks/>
            <a:endCxn id="423" idx="1"/>
          </p:cNvCxnSpPr>
          <p:nvPr/>
        </p:nvCxnSpPr>
        <p:spPr>
          <a:xfrm flipV="1">
            <a:off x="1422400" y="1582737"/>
            <a:ext cx="2179637" cy="666752"/>
          </a:xfrm>
          <a:prstGeom prst="straightConnector1">
            <a:avLst/>
          </a:prstGeom>
          <a:ln w="76200">
            <a:headEnd type="none" w="med" len="med"/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91"/>
          <p:cNvSpPr txBox="1">
            <a:spLocks noGrp="1"/>
          </p:cNvSpPr>
          <p:nvPr>
            <p:ph type="title"/>
          </p:nvPr>
        </p:nvSpPr>
        <p:spPr>
          <a:xfrm>
            <a:off x="730249" y="1085850"/>
            <a:ext cx="9215437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44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Rough Endoplasmic Reticulum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32" name="Google Shape;432;p91"/>
          <p:cNvSpPr txBox="1">
            <a:spLocks noGrp="1"/>
          </p:cNvSpPr>
          <p:nvPr>
            <p:ph idx="1"/>
          </p:nvPr>
        </p:nvSpPr>
        <p:spPr>
          <a:xfrm>
            <a:off x="431800" y="2438400"/>
            <a:ext cx="81280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Ribosomes attached to surface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Manufacture </a:t>
            </a:r>
            <a:r>
              <a:rPr lang="en-US" sz="3200" b="1" i="0" u="none" strike="noStrike" cap="none" dirty="0" err="1">
                <a:solidFill>
                  <a:schemeClr val="tx2"/>
                </a:solidFill>
                <a:ea typeface="Radley"/>
                <a:cs typeface="Radley"/>
                <a:sym typeface="Radley"/>
              </a:rPr>
              <a:t>protiens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Not all ribosomes attached to rough ER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May modify proteins from ribosomes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2"/>
          <p:cNvSpPr txBox="1">
            <a:spLocks noGrp="1"/>
          </p:cNvSpPr>
          <p:nvPr>
            <p:ph type="title"/>
          </p:nvPr>
        </p:nvSpPr>
        <p:spPr>
          <a:xfrm>
            <a:off x="507999" y="677335"/>
            <a:ext cx="9756877" cy="1618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44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Smooth Endoplasmic Reticulum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40" name="Google Shape;440;p92"/>
          <p:cNvSpPr txBox="1">
            <a:spLocks noGrp="1"/>
          </p:cNvSpPr>
          <p:nvPr>
            <p:ph idx="1"/>
          </p:nvPr>
        </p:nvSpPr>
        <p:spPr>
          <a:xfrm>
            <a:off x="261257" y="1984233"/>
            <a:ext cx="8178800" cy="334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No attached ribosomes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Has enzymes that help build molecules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Carbohydrates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Lipids 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93"/>
          <p:cNvSpPr txBox="1">
            <a:spLocks noGrp="1"/>
          </p:cNvSpPr>
          <p:nvPr>
            <p:ph type="title"/>
          </p:nvPr>
        </p:nvSpPr>
        <p:spPr>
          <a:xfrm>
            <a:off x="660400" y="838200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Golgi Apparatus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47" name="Google Shape;447;p93"/>
          <p:cNvSpPr txBox="1">
            <a:spLocks noGrp="1"/>
          </p:cNvSpPr>
          <p:nvPr>
            <p:ph idx="1"/>
          </p:nvPr>
        </p:nvSpPr>
        <p:spPr>
          <a:xfrm>
            <a:off x="325697" y="1945789"/>
            <a:ext cx="8213725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64"/>
              <a:buFont typeface="Wingdings" panose="05000000000000000000" pitchFamily="2" charset="2"/>
              <a:buChar char="ü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Packaging &amp; shipping station of cell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464"/>
              <a:buFont typeface="Wingdings" panose="05000000000000000000" pitchFamily="2" charset="2"/>
              <a:buChar char="ü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Involved in synthesis of plant cell wall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4"/>
          <p:cNvSpPr txBox="1"/>
          <p:nvPr/>
        </p:nvSpPr>
        <p:spPr>
          <a:xfrm>
            <a:off x="249903" y="5383109"/>
            <a:ext cx="7340600" cy="163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dley"/>
              <a:buNone/>
            </a:pPr>
            <a:r>
              <a:rPr lang="en-US" sz="2000" b="1" i="0" u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1. Molecules come in vesicles</a:t>
            </a:r>
            <a:endParaRPr dirty="0">
              <a:solidFill>
                <a:schemeClr val="tx2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dley"/>
              <a:buNone/>
            </a:pPr>
            <a:endParaRPr sz="2000" b="1" i="0" u="none" dirty="0">
              <a:solidFill>
                <a:schemeClr val="tx2"/>
              </a:solidFill>
              <a:latin typeface="+mn-lt"/>
              <a:ea typeface="Radley"/>
              <a:cs typeface="Radley"/>
              <a:sym typeface="Radle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dley"/>
              <a:buNone/>
            </a:pPr>
            <a:r>
              <a:rPr lang="en-US" sz="2000" b="1" i="0" u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2. Vesicles fuse with Golgi membrane</a:t>
            </a:r>
            <a:endParaRPr dirty="0">
              <a:solidFill>
                <a:schemeClr val="tx2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dley"/>
              <a:buNone/>
            </a:pPr>
            <a:endParaRPr sz="2000" b="1" i="0" u="none" dirty="0">
              <a:solidFill>
                <a:schemeClr val="tx2"/>
              </a:solidFill>
              <a:latin typeface="+mn-lt"/>
              <a:ea typeface="Radley"/>
              <a:cs typeface="Radley"/>
              <a:sym typeface="Radle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dley"/>
              <a:buNone/>
            </a:pPr>
            <a:r>
              <a:rPr lang="en-US" sz="2000" b="1" i="0" u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3. Molecules is modified by Golgi</a:t>
            </a:r>
            <a:endParaRPr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6"/>
          <p:cNvSpPr txBox="1"/>
          <p:nvPr/>
        </p:nvSpPr>
        <p:spPr>
          <a:xfrm>
            <a:off x="608781" y="1371600"/>
            <a:ext cx="7635568" cy="20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</a:pPr>
            <a:r>
              <a:rPr lang="en-US" sz="3200" i="0" u="none" strike="noStrike" cap="none" dirty="0">
                <a:solidFill>
                  <a:schemeClr val="tx1"/>
                </a:solidFill>
                <a:latin typeface="+mn-lt"/>
                <a:ea typeface="Radley"/>
                <a:cs typeface="Radley"/>
                <a:sym typeface="Radley"/>
              </a:rPr>
              <a:t>Robert Hooke (mid-1600s)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</a:pPr>
            <a:r>
              <a:rPr lang="en-US" sz="3200" i="0" u="none" strike="noStrike" cap="none" dirty="0">
                <a:solidFill>
                  <a:schemeClr val="tx1"/>
                </a:solidFill>
                <a:latin typeface="+mn-lt"/>
                <a:ea typeface="Radley"/>
                <a:cs typeface="Radley"/>
                <a:sym typeface="Radley"/>
              </a:rPr>
              <a:t>Observed the cork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</a:pPr>
            <a:r>
              <a:rPr lang="en-US" sz="3200" i="0" u="none" strike="noStrike" cap="none" dirty="0">
                <a:solidFill>
                  <a:schemeClr val="tx1"/>
                </a:solidFill>
                <a:latin typeface="+mn-lt"/>
                <a:ea typeface="Radley"/>
                <a:cs typeface="Radley"/>
                <a:sym typeface="Radley"/>
              </a:rPr>
              <a:t>Saw </a:t>
            </a:r>
            <a:r>
              <a:rPr lang="tr-TR" sz="3200" i="0" u="none" strike="noStrike" cap="none" dirty="0">
                <a:solidFill>
                  <a:schemeClr val="tx1"/>
                </a:solidFill>
                <a:latin typeface="+mn-lt"/>
                <a:ea typeface="Radley"/>
                <a:cs typeface="Radley"/>
                <a:sym typeface="Radley"/>
              </a:rPr>
              <a:t>"</a:t>
            </a:r>
            <a:r>
              <a:rPr lang="en-US" sz="3200" b="1" i="0" u="none" strike="noStrike" cap="none" dirty="0">
                <a:solidFill>
                  <a:srgbClr val="FFC000"/>
                </a:solidFill>
                <a:latin typeface="+mn-lt"/>
                <a:ea typeface="Radley"/>
                <a:cs typeface="Radley"/>
                <a:sym typeface="Radley"/>
              </a:rPr>
              <a:t>row of empty boxes</a:t>
            </a:r>
            <a:r>
              <a:rPr lang="en-US" sz="3200" i="0" u="none" strike="noStrike" cap="none" dirty="0">
                <a:solidFill>
                  <a:schemeClr val="tx1"/>
                </a:solidFill>
                <a:latin typeface="+mn-lt"/>
                <a:ea typeface="Radley"/>
                <a:cs typeface="Radley"/>
                <a:sym typeface="Radley"/>
              </a:rPr>
              <a:t>”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</a:pPr>
            <a:r>
              <a:rPr lang="en-US" sz="3200" i="0" u="none" strike="noStrike" cap="none" dirty="0">
                <a:solidFill>
                  <a:schemeClr val="tx1"/>
                </a:solidFill>
                <a:latin typeface="+mn-lt"/>
                <a:ea typeface="Radley"/>
                <a:cs typeface="Radley"/>
                <a:sym typeface="Radley"/>
              </a:rPr>
              <a:t>Coined the term </a:t>
            </a:r>
            <a:r>
              <a:rPr lang="tr-TR" sz="3200" i="0" u="none" strike="noStrike" cap="none" dirty="0">
                <a:solidFill>
                  <a:schemeClr val="tx1"/>
                </a:solidFill>
                <a:latin typeface="+mn-lt"/>
                <a:ea typeface="Radley"/>
                <a:cs typeface="Radley"/>
                <a:sym typeface="Radley"/>
              </a:rPr>
              <a:t>"</a:t>
            </a:r>
            <a:r>
              <a:rPr lang="en-US" sz="3200" b="1" i="0" u="none" strike="noStrike" cap="none" dirty="0" err="1">
                <a:solidFill>
                  <a:srgbClr val="FFC000"/>
                </a:solidFill>
                <a:latin typeface="+mn-lt"/>
                <a:ea typeface="Radley"/>
                <a:cs typeface="Radley"/>
                <a:sym typeface="Radley"/>
              </a:rPr>
              <a:t>cel</a:t>
            </a:r>
            <a:r>
              <a:rPr lang="tr-TR" sz="3200" b="1" i="0" u="none" strike="noStrike" cap="none" dirty="0">
                <a:solidFill>
                  <a:srgbClr val="FFC000"/>
                </a:solidFill>
                <a:latin typeface="+mn-lt"/>
                <a:ea typeface="Radley"/>
                <a:cs typeface="Radley"/>
                <a:sym typeface="Radley"/>
              </a:rPr>
              <a:t>l</a:t>
            </a:r>
            <a:r>
              <a:rPr lang="tr-TR" sz="3200" i="0" u="none" strike="noStrike" cap="none" dirty="0">
                <a:solidFill>
                  <a:schemeClr val="tx1"/>
                </a:solidFill>
                <a:latin typeface="+mn-lt"/>
                <a:ea typeface="Radley"/>
                <a:cs typeface="Radley"/>
                <a:sym typeface="Radley"/>
              </a:rPr>
              <a:t>"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5"/>
          <p:cNvSpPr txBox="1">
            <a:spLocks noGrp="1"/>
          </p:cNvSpPr>
          <p:nvPr>
            <p:ph type="title"/>
          </p:nvPr>
        </p:nvSpPr>
        <p:spPr>
          <a:xfrm>
            <a:off x="4076700" y="742950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Lysosomes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59" name="Google Shape;459;p95"/>
          <p:cNvSpPr txBox="1">
            <a:spLocks noGrp="1"/>
          </p:cNvSpPr>
          <p:nvPr>
            <p:ph idx="1"/>
          </p:nvPr>
        </p:nvSpPr>
        <p:spPr>
          <a:xfrm>
            <a:off x="3444875" y="1828801"/>
            <a:ext cx="6248400" cy="335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Contain digestive enzymes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Functions 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Aid in cell renewal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Break down old cell parts 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Digests invaders</a:t>
            </a:r>
            <a:endParaRPr dirty="0">
              <a:solidFill>
                <a:schemeClr val="tx2"/>
              </a:solidFill>
            </a:endParaRPr>
          </a:p>
        </p:txBody>
      </p:sp>
      <p:cxnSp>
        <p:nvCxnSpPr>
          <p:cNvPr id="461" name="Google Shape;461;p95"/>
          <p:cNvCxnSpPr>
            <a:cxnSpLocks/>
            <a:endCxn id="458" idx="1"/>
          </p:cNvCxnSpPr>
          <p:nvPr/>
        </p:nvCxnSpPr>
        <p:spPr>
          <a:xfrm flipV="1">
            <a:off x="2641600" y="1409700"/>
            <a:ext cx="1435100" cy="1701800"/>
          </a:xfrm>
          <a:prstGeom prst="straightConnector1">
            <a:avLst/>
          </a:prstGeom>
          <a:ln w="76200">
            <a:headEnd type="none" w="med" len="med"/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96"/>
          <p:cNvSpPr txBox="1">
            <a:spLocks noGrp="1"/>
          </p:cNvSpPr>
          <p:nvPr>
            <p:ph type="title"/>
          </p:nvPr>
        </p:nvSpPr>
        <p:spPr>
          <a:xfrm>
            <a:off x="909637" y="684212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Vacuoles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68" name="Google Shape;468;p96"/>
          <p:cNvSpPr txBox="1">
            <a:spLocks noGrp="1"/>
          </p:cNvSpPr>
          <p:nvPr>
            <p:ph idx="1"/>
          </p:nvPr>
        </p:nvSpPr>
        <p:spPr>
          <a:xfrm>
            <a:off x="508000" y="1778000"/>
            <a:ext cx="8043862" cy="389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Membrane bound storage sacs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More common in plants than animals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Contents 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Water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Food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wastes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97"/>
          <p:cNvSpPr txBox="1">
            <a:spLocks noGrp="1"/>
          </p:cNvSpPr>
          <p:nvPr>
            <p:ph type="title"/>
          </p:nvPr>
        </p:nvSpPr>
        <p:spPr>
          <a:xfrm>
            <a:off x="736600" y="990600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Bacteria-Like Organelles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4" name="Google Shape;474;p97"/>
          <p:cNvSpPr txBox="1">
            <a:spLocks noGrp="1"/>
          </p:cNvSpPr>
          <p:nvPr>
            <p:ph idx="1"/>
          </p:nvPr>
        </p:nvSpPr>
        <p:spPr>
          <a:xfrm>
            <a:off x="660400" y="2413518"/>
            <a:ext cx="8839200" cy="279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Derived from symbiotic bacteria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Ancient association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Endosymbiotic theory based on Evolution of modern cells from cells &amp; symbiotic bacteria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98"/>
          <p:cNvSpPr txBox="1">
            <a:spLocks noGrp="1"/>
          </p:cNvSpPr>
          <p:nvPr>
            <p:ph type="title"/>
          </p:nvPr>
        </p:nvSpPr>
        <p:spPr>
          <a:xfrm>
            <a:off x="1460500" y="219075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Bacteria-Like Organelles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81" name="Google Shape;481;p98"/>
          <p:cNvSpPr txBox="1">
            <a:spLocks noGrp="1"/>
          </p:cNvSpPr>
          <p:nvPr>
            <p:ph idx="1"/>
          </p:nvPr>
        </p:nvSpPr>
        <p:spPr>
          <a:xfrm>
            <a:off x="78791" y="1630784"/>
            <a:ext cx="9205167" cy="2179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Release &amp; store energy</a:t>
            </a:r>
            <a:endParaRPr sz="3200" b="1" i="0" u="none" dirty="0">
              <a:solidFill>
                <a:schemeClr val="tx2"/>
              </a:solidFill>
              <a:ea typeface="Radley"/>
              <a:cs typeface="Radley"/>
              <a:sym typeface="Radley"/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Types 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Mitochondria </a:t>
            </a:r>
            <a:r>
              <a:rPr lang="tr-TR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Wingdings" panose="05000000000000000000" pitchFamily="2" charset="2"/>
              </a:rPr>
              <a:t></a:t>
            </a: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 (</a:t>
            </a:r>
            <a:r>
              <a:rPr lang="en-US" sz="3200" b="1" i="0" u="none" strike="noStrike" cap="none" dirty="0">
                <a:solidFill>
                  <a:srgbClr val="FF0000"/>
                </a:solidFill>
                <a:ea typeface="Radley"/>
                <a:cs typeface="Radley"/>
                <a:sym typeface="Radley"/>
              </a:rPr>
              <a:t>release</a:t>
            </a: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 energy) 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Radley"/>
              <a:buChar char="•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Chloroplasts</a:t>
            </a:r>
            <a:r>
              <a:rPr lang="tr-TR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 </a:t>
            </a:r>
            <a:r>
              <a:rPr lang="tr-TR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Wingdings" panose="05000000000000000000" pitchFamily="2" charset="2"/>
              </a:rPr>
              <a:t> </a:t>
            </a: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(</a:t>
            </a:r>
            <a:r>
              <a:rPr lang="en-US" sz="3200" b="1" i="0" u="none" strike="noStrike" cap="none" dirty="0">
                <a:solidFill>
                  <a:srgbClr val="FFC000"/>
                </a:solidFill>
                <a:ea typeface="Radley"/>
                <a:cs typeface="Radley"/>
                <a:sym typeface="Radley"/>
              </a:rPr>
              <a:t>store</a:t>
            </a: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 energy)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99"/>
          <p:cNvSpPr txBox="1">
            <a:spLocks noGrp="1"/>
          </p:cNvSpPr>
          <p:nvPr>
            <p:ph type="title"/>
          </p:nvPr>
        </p:nvSpPr>
        <p:spPr>
          <a:xfrm>
            <a:off x="279400" y="762000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Mitochondria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87" name="Google Shape;487;p99"/>
          <p:cNvSpPr txBox="1">
            <a:spLocks noGrp="1"/>
          </p:cNvSpPr>
          <p:nvPr>
            <p:ph idx="1"/>
          </p:nvPr>
        </p:nvSpPr>
        <p:spPr>
          <a:xfrm>
            <a:off x="2639142" y="1756569"/>
            <a:ext cx="6604000" cy="143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Ø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Have its own DNA!!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Ø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Bound by double membrane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Mitochondria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95" name="Google Shape;495;p100"/>
          <p:cNvSpPr txBox="1">
            <a:spLocks noGrp="1"/>
          </p:cNvSpPr>
          <p:nvPr>
            <p:ph idx="1"/>
          </p:nvPr>
        </p:nvSpPr>
        <p:spPr>
          <a:xfrm>
            <a:off x="660400" y="2438400"/>
            <a:ext cx="8509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Ø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Break down fuel molecules (</a:t>
            </a:r>
            <a:r>
              <a:rPr lang="en-US" sz="26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cellular respiration)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Ø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Glucose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Ø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Fatty acids</a:t>
            </a:r>
            <a:endParaRPr dirty="0">
              <a:solidFill>
                <a:schemeClr val="tx2"/>
              </a:solidFill>
            </a:endParaRPr>
          </a:p>
          <a:p>
            <a:pPr marL="1324864" marR="0" lvl="1" indent="-4572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Ø"/>
            </a:pPr>
            <a:endParaRPr sz="3200" b="1" i="0" u="none" strike="noStrike" cap="none" dirty="0">
              <a:solidFill>
                <a:schemeClr val="tx2"/>
              </a:solidFill>
              <a:ea typeface="Radley"/>
              <a:cs typeface="Radley"/>
              <a:sym typeface="Radley"/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Ø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Release energy</a:t>
            </a:r>
            <a:endParaRPr dirty="0">
              <a:solidFill>
                <a:schemeClr val="tx2"/>
              </a:solidFill>
            </a:endParaRPr>
          </a:p>
          <a:p>
            <a:pPr marL="1244600" marR="0" lvl="1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2464"/>
              <a:buFont typeface="Wingdings" pitchFamily="2" charset="2"/>
              <a:buChar char="Ø"/>
            </a:pPr>
            <a:r>
              <a:rPr lang="en-US" sz="3200" b="1" i="0" u="none" strike="noStrike" cap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ATP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CA6A-264C-0245-BF9A-DCA64262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36000" cy="629111"/>
          </a:xfrm>
        </p:spPr>
        <p:txBody>
          <a:bodyPr/>
          <a:lstStyle/>
          <a:p>
            <a:r>
              <a:rPr lang="tr-TR" dirty="0" err="1"/>
              <a:t>OnlINE</a:t>
            </a:r>
            <a:r>
              <a:rPr lang="tr-TR" dirty="0"/>
              <a:t>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130BE-727F-F64C-AA69-78870795D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21225"/>
            <a:ext cx="7688424" cy="491766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www.nature.com</a:t>
            </a:r>
            <a:r>
              <a:rPr lang="tr-TR" dirty="0"/>
              <a:t>/</a:t>
            </a:r>
            <a:r>
              <a:rPr lang="tr-TR" dirty="0" err="1"/>
              <a:t>scitable</a:t>
            </a:r>
            <a:r>
              <a:rPr lang="tr-TR" dirty="0"/>
              <a:t>/</a:t>
            </a:r>
            <a:r>
              <a:rPr lang="tr-TR" dirty="0" err="1"/>
              <a:t>topicpage</a:t>
            </a:r>
            <a:r>
              <a:rPr lang="tr-TR" dirty="0"/>
              <a:t>/the-origin-of-mitochondria-14232356/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D105EB-2B4E-A047-8A8B-6D0CF2F57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8" y="1821281"/>
            <a:ext cx="9893300" cy="214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906CF0-44B7-8B44-BB6E-4ABC31F879D7}"/>
              </a:ext>
            </a:extLst>
          </p:cNvPr>
          <p:cNvSpPr txBox="1"/>
          <p:nvPr/>
        </p:nvSpPr>
        <p:spPr>
          <a:xfrm>
            <a:off x="1448236" y="4069780"/>
            <a:ext cx="7263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1" dirty="0" err="1">
                <a:solidFill>
                  <a:schemeClr val="tx2"/>
                </a:solidFill>
              </a:rPr>
              <a:t>There</a:t>
            </a:r>
            <a:r>
              <a:rPr lang="tr-TR" sz="1800" b="1" dirty="0">
                <a:solidFill>
                  <a:schemeClr val="tx2"/>
                </a:solidFill>
              </a:rPr>
              <a:t> </a:t>
            </a:r>
            <a:r>
              <a:rPr lang="tr-TR" sz="1800" b="1" dirty="0" err="1">
                <a:solidFill>
                  <a:schemeClr val="tx2"/>
                </a:solidFill>
              </a:rPr>
              <a:t>are</a:t>
            </a:r>
            <a:r>
              <a:rPr lang="tr-TR" sz="1800" b="1" dirty="0">
                <a:solidFill>
                  <a:schemeClr val="tx2"/>
                </a:solidFill>
              </a:rPr>
              <a:t> </a:t>
            </a:r>
            <a:r>
              <a:rPr lang="tr-TR" sz="1800" b="1" dirty="0" err="1">
                <a:solidFill>
                  <a:schemeClr val="tx2"/>
                </a:solidFill>
              </a:rPr>
              <a:t>two</a:t>
            </a:r>
            <a:r>
              <a:rPr lang="tr-TR" sz="1800" b="1" dirty="0">
                <a:solidFill>
                  <a:schemeClr val="tx2"/>
                </a:solidFill>
              </a:rPr>
              <a:t> </a:t>
            </a:r>
            <a:r>
              <a:rPr lang="tr-TR" sz="1800" b="1" dirty="0" err="1">
                <a:solidFill>
                  <a:schemeClr val="tx2"/>
                </a:solidFill>
              </a:rPr>
              <a:t>theories</a:t>
            </a:r>
            <a:r>
              <a:rPr lang="tr-TR" sz="1800" b="1" dirty="0">
                <a:solidFill>
                  <a:schemeClr val="tx2"/>
                </a:solidFill>
              </a:rPr>
              <a:t> on how </a:t>
            </a:r>
            <a:r>
              <a:rPr lang="tr-TR" sz="1800" b="1" dirty="0" err="1">
                <a:solidFill>
                  <a:schemeClr val="tx2"/>
                </a:solidFill>
              </a:rPr>
              <a:t>mitochondria</a:t>
            </a:r>
            <a:r>
              <a:rPr lang="tr-TR" sz="1800" b="1" dirty="0">
                <a:solidFill>
                  <a:schemeClr val="tx2"/>
                </a:solidFill>
              </a:rPr>
              <a:t> </a:t>
            </a:r>
            <a:r>
              <a:rPr lang="tr-TR" sz="1800" b="1" dirty="0" err="1">
                <a:solidFill>
                  <a:schemeClr val="tx2"/>
                </a:solidFill>
              </a:rPr>
              <a:t>became</a:t>
            </a:r>
            <a:r>
              <a:rPr lang="tr-TR" sz="1800" b="1" dirty="0">
                <a:solidFill>
                  <a:schemeClr val="tx2"/>
                </a:solidFill>
              </a:rPr>
              <a:t> an </a:t>
            </a:r>
            <a:r>
              <a:rPr lang="tr-TR" sz="1800" b="1" dirty="0" err="1">
                <a:solidFill>
                  <a:schemeClr val="tx2"/>
                </a:solidFill>
              </a:rPr>
              <a:t>organel</a:t>
            </a:r>
            <a:r>
              <a:rPr lang="tr-TR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1C851-DDAE-AB4F-9AC7-CE446AF8374B}"/>
              </a:ext>
            </a:extLst>
          </p:cNvPr>
          <p:cNvSpPr txBox="1"/>
          <p:nvPr/>
        </p:nvSpPr>
        <p:spPr>
          <a:xfrm>
            <a:off x="326923" y="4575921"/>
            <a:ext cx="90383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1- The traditional view </a:t>
            </a:r>
            <a:r>
              <a:rPr lang="en-US" dirty="0">
                <a:solidFill>
                  <a:schemeClr val="tx2"/>
                </a:solidFill>
              </a:rPr>
              <a:t>: host that acquired the mitochondrion was an anaerobic nucleus-bearing cell, a full-fledged eukaryote that was able to engulf the mitochondrion actively via phagocytosis.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This view is linked to the ideas that the mitochondrial endosymbiont was an obligate aerobe, perhaps similar in physiology and lifestyle to modern </a:t>
            </a:r>
            <a:r>
              <a:rPr lang="en-US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Rickettsia</a:t>
            </a:r>
            <a:r>
              <a:rPr lang="en-US" dirty="0">
                <a:solidFill>
                  <a:schemeClr val="tx2"/>
                </a:solidFill>
              </a:rPr>
              <a:t> species; and that the initial benefit of the symbiosis might have been the endosymbiont's ability to detoxify oxygen for the anaerobe host.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DA34D-42BB-1F46-B796-617170850A54}"/>
              </a:ext>
            </a:extLst>
          </p:cNvPr>
          <p:cNvSpPr txBox="1"/>
          <p:nvPr/>
        </p:nvSpPr>
        <p:spPr>
          <a:xfrm>
            <a:off x="319705" y="5827107"/>
            <a:ext cx="9045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2- Alternative theory : </a:t>
            </a:r>
            <a:r>
              <a:rPr lang="en-US" dirty="0">
                <a:solidFill>
                  <a:schemeClr val="tx2"/>
                </a:solidFill>
              </a:rPr>
              <a:t>host that acquired the mitochondrion was a prokaryote, an archaebacterium outright. This view is linked to the idea that the ancestral mitochondrion was a metabolically versatile, facultative anaerobe (able to live with or without oxygen), perhaps similar in physiology and lifestyle to modern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Rhodobacteriales</a:t>
            </a:r>
            <a:r>
              <a:rPr lang="en-US" dirty="0">
                <a:solidFill>
                  <a:schemeClr val="tx2"/>
                </a:solidFill>
              </a:rPr>
              <a:t>. The initial benefit of the symbiosis could have been the production of H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 by the endosymbiont as a source of energy and electrons for the archaebacterial host, which is posited to have been H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 dependent.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C9A06E39-99A0-4E13-A6ED-33942B5DF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497" y="67854"/>
            <a:ext cx="1641151" cy="164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71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01"/>
          <p:cNvSpPr txBox="1">
            <a:spLocks noGrp="1"/>
          </p:cNvSpPr>
          <p:nvPr>
            <p:ph type="title"/>
          </p:nvPr>
        </p:nvSpPr>
        <p:spPr>
          <a:xfrm>
            <a:off x="355600" y="685800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Chloroplasts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03" name="Google Shape;503;p101"/>
          <p:cNvSpPr txBox="1">
            <a:spLocks noGrp="1"/>
          </p:cNvSpPr>
          <p:nvPr>
            <p:ph idx="1"/>
          </p:nvPr>
        </p:nvSpPr>
        <p:spPr>
          <a:xfrm>
            <a:off x="508000" y="1778000"/>
            <a:ext cx="9144000" cy="160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Derived form photosynthetic bacteria (</a:t>
            </a:r>
            <a:r>
              <a:rPr lang="en-US" sz="3200" b="1" i="0" u="none" dirty="0" err="1">
                <a:solidFill>
                  <a:schemeClr val="tx2"/>
                </a:solidFill>
                <a:ea typeface="Radley"/>
                <a:cs typeface="Radley"/>
                <a:sym typeface="Radley"/>
              </a:rPr>
              <a:t>photosyn</a:t>
            </a: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. takes place in the chloroplast)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Solar energy capturing organelle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02"/>
          <p:cNvSpPr txBox="1">
            <a:spLocks noGrp="1"/>
          </p:cNvSpPr>
          <p:nvPr>
            <p:ph type="title"/>
          </p:nvPr>
        </p:nvSpPr>
        <p:spPr>
          <a:xfrm>
            <a:off x="203200" y="609600"/>
            <a:ext cx="7239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Photosynthesis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09" name="Google Shape;509;p102"/>
          <p:cNvSpPr txBox="1">
            <a:spLocks noGrp="1"/>
          </p:cNvSpPr>
          <p:nvPr>
            <p:ph idx="1"/>
          </p:nvPr>
        </p:nvSpPr>
        <p:spPr>
          <a:xfrm>
            <a:off x="1955800" y="1922462"/>
            <a:ext cx="6773862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Takes place in the chloroplast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Makes cellular food – glucose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7"/>
          <p:cNvSpPr txBox="1"/>
          <p:nvPr/>
        </p:nvSpPr>
        <p:spPr>
          <a:xfrm>
            <a:off x="2406034" y="426135"/>
            <a:ext cx="5347931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Definition of Cell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9" name="Google Shape;249;p67"/>
          <p:cNvSpPr txBox="1"/>
          <p:nvPr/>
        </p:nvSpPr>
        <p:spPr>
          <a:xfrm>
            <a:off x="1" y="2309520"/>
            <a:ext cx="10159999" cy="394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24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tr-TR" sz="2800" b="1" i="0" u="none" strike="noStrike" cap="none" dirty="0">
                <a:solidFill>
                  <a:srgbClr val="FF0000"/>
                </a:solidFill>
                <a:latin typeface="+mn-lt"/>
                <a:ea typeface="Radley"/>
                <a:cs typeface="Radley"/>
                <a:sym typeface="Radley"/>
              </a:rPr>
              <a:t>«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+mn-lt"/>
                <a:ea typeface="Radley"/>
                <a:cs typeface="Radley"/>
                <a:sym typeface="Radley"/>
              </a:rPr>
              <a:t>A cell is the smallest unit that can perform life functions.</a:t>
            </a:r>
            <a:r>
              <a:rPr lang="tr-TR" sz="2800" b="1" i="0" u="none" strike="noStrike" cap="none" dirty="0">
                <a:solidFill>
                  <a:srgbClr val="FF0000"/>
                </a:solidFill>
                <a:latin typeface="+mn-lt"/>
                <a:ea typeface="Radley"/>
                <a:cs typeface="Radley"/>
                <a:sym typeface="Radley"/>
              </a:rPr>
              <a:t>»</a:t>
            </a:r>
          </a:p>
          <a:p>
            <a:pPr marL="1524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+mn-lt"/>
                <a:ea typeface="Radley"/>
                <a:cs typeface="Radley"/>
                <a:sym typeface="Radley"/>
              </a:rPr>
              <a:t>Most are microscopic</a:t>
            </a:r>
          </a:p>
          <a:p>
            <a:pPr marL="457200" lvl="4" indent="-4572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tr-TR" sz="2800" b="1" dirty="0">
              <a:solidFill>
                <a:schemeClr val="tx1"/>
              </a:solidFill>
              <a:latin typeface="+mn-lt"/>
            </a:endParaRPr>
          </a:p>
          <a:p>
            <a:pPr marL="457200" lvl="4" indent="-4572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tr-TR" sz="2800" b="1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rog or fish eggs are the largest individual cells easily visible</a:t>
            </a:r>
            <a:r>
              <a:rPr lang="tr-TR" sz="2800" b="1" dirty="0">
                <a:solidFill>
                  <a:schemeClr val="tx1"/>
                </a:solidFill>
                <a:latin typeface="+mn-lt"/>
              </a:rPr>
              <a:t> </a:t>
            </a:r>
            <a:br>
              <a:rPr lang="tr-TR" sz="2800" b="1" dirty="0">
                <a:solidFill>
                  <a:schemeClr val="tx1"/>
                </a:solidFill>
                <a:latin typeface="+mn-lt"/>
              </a:rPr>
            </a:br>
            <a:r>
              <a:rPr lang="tr-TR" sz="2800" b="1" dirty="0">
                <a:solidFill>
                  <a:schemeClr val="tx1"/>
                </a:solidFill>
                <a:latin typeface="+mn-lt"/>
              </a:rPr>
              <a:t>	</a:t>
            </a:r>
            <a:r>
              <a:rPr lang="tr-TR" sz="28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~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1+ mm diameter</a:t>
            </a:r>
          </a:p>
          <a:p>
            <a:pPr marL="457200" lvl="4" indent="-4572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tr-TR" sz="2800" b="1" dirty="0">
                <a:solidFill>
                  <a:schemeClr val="tx1"/>
                </a:solidFill>
                <a:latin typeface="+mn-lt"/>
              </a:rPr>
              <a:t>H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uman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or sea urchin egg</a:t>
            </a:r>
            <a:r>
              <a:rPr lang="tr-TR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~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100 micron (µm) diameter</a:t>
            </a:r>
          </a:p>
          <a:p>
            <a:pPr marL="457200" lvl="4" indent="-4572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tr-TR" sz="2800" b="1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ypical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somatic cell</a:t>
            </a:r>
            <a:r>
              <a:rPr lang="tr-TR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~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20 micron diameter</a:t>
            </a:r>
          </a:p>
          <a:p>
            <a:pPr marL="457200" lvl="4" indent="-4572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tr-TR" sz="2800" b="1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lant cells are larger</a:t>
            </a:r>
            <a:r>
              <a:rPr lang="tr-TR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~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30 x 20 micron</a:t>
            </a:r>
          </a:p>
          <a:p>
            <a:pPr marL="457200" lvl="4" indent="-4572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tr-TR" sz="2800" b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acteria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are smaller</a:t>
            </a:r>
            <a:r>
              <a:rPr lang="tr-TR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~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2 x 1 micro</a:t>
            </a:r>
            <a:r>
              <a:rPr lang="tr-TR" sz="2800" b="1" dirty="0">
                <a:solidFill>
                  <a:schemeClr val="tx1"/>
                </a:solidFill>
                <a:latin typeface="+mn-lt"/>
              </a:rPr>
              <a:t>n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4"/>
          <p:cNvSpPr txBox="1">
            <a:spLocks noGrp="1"/>
          </p:cNvSpPr>
          <p:nvPr>
            <p:ph type="title"/>
          </p:nvPr>
        </p:nvSpPr>
        <p:spPr>
          <a:xfrm>
            <a:off x="294149" y="324465"/>
            <a:ext cx="86868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Review of Eukaryotic Cells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884B-F35E-4950-A502-27225C433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Review of Eukaryotic Cells</a:t>
            </a:r>
            <a:endParaRPr sz="5000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7F960-7233-48EC-838A-73FE706B8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07"/>
          <p:cNvSpPr txBox="1">
            <a:spLocks noGrp="1"/>
          </p:cNvSpPr>
          <p:nvPr>
            <p:ph idx="1"/>
          </p:nvPr>
        </p:nvSpPr>
        <p:spPr>
          <a:xfrm>
            <a:off x="195944" y="486697"/>
            <a:ext cx="9456056" cy="538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4"/>
              <a:buFont typeface="Radley"/>
              <a:buNone/>
            </a:pPr>
            <a:r>
              <a:rPr lang="en-US" sz="5000" dirty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cs typeface="Arial"/>
                <a:sym typeface="Radley"/>
              </a:rPr>
              <a:t>Genetically important</a:t>
            </a:r>
            <a:r>
              <a:rPr lang="tr-TR" sz="5000" dirty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cs typeface="Arial"/>
                <a:sym typeface="Radley"/>
              </a:rPr>
              <a:t> </a:t>
            </a:r>
            <a:r>
              <a:rPr lang="en-US" sz="5000" dirty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cs typeface="Arial"/>
                <a:sym typeface="Radley"/>
              </a:rPr>
              <a:t>organelles…</a:t>
            </a:r>
            <a:endParaRPr sz="5000" dirty="0">
              <a:ln w="3175" cmpd="sng"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C00000"/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rgbClr val="C00000"/>
                </a:solidFill>
                <a:ea typeface="Radley"/>
                <a:cs typeface="Radley"/>
                <a:sym typeface="Radley"/>
              </a:rPr>
              <a:t>Nucleus</a:t>
            </a:r>
            <a:endParaRPr dirty="0"/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70C0"/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rgbClr val="0070C0"/>
                </a:solidFill>
                <a:ea typeface="Radley"/>
                <a:cs typeface="Radley"/>
                <a:sym typeface="Radley"/>
              </a:rPr>
              <a:t>Mitochondria</a:t>
            </a:r>
            <a:endParaRPr dirty="0"/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FFC000"/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rgbClr val="FFC000"/>
                </a:solidFill>
                <a:ea typeface="Radley"/>
                <a:cs typeface="Radley"/>
                <a:sym typeface="Radley"/>
              </a:rPr>
              <a:t>Ribosome</a:t>
            </a:r>
            <a:endParaRPr dirty="0"/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FF0066"/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rgbClr val="FF0066"/>
                </a:solidFill>
                <a:ea typeface="Radley"/>
                <a:cs typeface="Radley"/>
                <a:sym typeface="Radley"/>
              </a:rPr>
              <a:t>Centrioles</a:t>
            </a:r>
            <a:r>
              <a:rPr lang="en-US" sz="3200" b="1" i="0" u="none" dirty="0">
                <a:solidFill>
                  <a:srgbClr val="000000"/>
                </a:solidFill>
                <a:ea typeface="Radley"/>
                <a:cs typeface="Radley"/>
                <a:sym typeface="Radley"/>
              </a:rPr>
              <a:t> </a:t>
            </a:r>
            <a:r>
              <a:rPr lang="en-US" sz="3200" dirty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cs typeface="Arial"/>
                <a:sym typeface="Radley"/>
              </a:rPr>
              <a:t>(animal!!!)</a:t>
            </a:r>
            <a:endParaRPr sz="3200" dirty="0">
              <a:ln w="3175" cmpd="sng"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7030A0"/>
              </a:buClr>
              <a:buSzPts val="2464"/>
              <a:buFont typeface="Radley"/>
              <a:buChar char="•"/>
            </a:pPr>
            <a:r>
              <a:rPr lang="en-US" sz="3200" b="1" i="0" u="none" dirty="0">
                <a:solidFill>
                  <a:srgbClr val="7030A0"/>
                </a:solidFill>
                <a:ea typeface="Radley"/>
                <a:cs typeface="Radley"/>
                <a:sym typeface="Radley"/>
              </a:rPr>
              <a:t>Chloroplast</a:t>
            </a:r>
            <a:r>
              <a:rPr lang="en-US" sz="3200" b="1" i="0" u="none" dirty="0">
                <a:solidFill>
                  <a:srgbClr val="000000"/>
                </a:solidFill>
                <a:ea typeface="Radley"/>
                <a:cs typeface="Radley"/>
                <a:sym typeface="Radley"/>
              </a:rPr>
              <a:t> </a:t>
            </a:r>
            <a:r>
              <a:rPr lang="en-US" sz="3200" dirty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cs typeface="Arial"/>
                <a:sym typeface="Radley"/>
              </a:rPr>
              <a:t>(plant)</a:t>
            </a:r>
            <a:endParaRPr sz="3200" dirty="0">
              <a:ln w="3175" cmpd="sng"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08"/>
          <p:cNvSpPr txBox="1"/>
          <p:nvPr/>
        </p:nvSpPr>
        <p:spPr>
          <a:xfrm>
            <a:off x="914400" y="1504950"/>
            <a:ext cx="85852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E"/>
              </a:buClr>
              <a:buSzPts val="5000"/>
              <a:buFont typeface="Arial"/>
              <a:buNone/>
            </a:pPr>
            <a:r>
              <a:rPr lang="en-US" sz="5000" b="1" i="0" u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Question: Do more complex organisms have bigger genome?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548" name="Google Shape;548;p108"/>
          <p:cNvSpPr/>
          <p:nvPr/>
        </p:nvSpPr>
        <p:spPr>
          <a:xfrm rot="-7620000">
            <a:off x="3631406" y="3434556"/>
            <a:ext cx="533400" cy="1404937"/>
          </a:xfrm>
          <a:prstGeom prst="upArrow">
            <a:avLst>
              <a:gd name="adj1" fmla="val 4103"/>
              <a:gd name="adj2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549" name="Google Shape;549;p108"/>
          <p:cNvSpPr/>
          <p:nvPr/>
        </p:nvSpPr>
        <p:spPr>
          <a:xfrm rot="7680000">
            <a:off x="5833625" y="3410743"/>
            <a:ext cx="533400" cy="1452562"/>
          </a:xfrm>
          <a:prstGeom prst="upArrow">
            <a:avLst>
              <a:gd name="adj1" fmla="val 3965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000000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550" name="Google Shape;550;p108"/>
          <p:cNvSpPr txBox="1"/>
          <p:nvPr/>
        </p:nvSpPr>
        <p:spPr>
          <a:xfrm>
            <a:off x="1397000" y="4953000"/>
            <a:ext cx="19859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</a:pPr>
            <a:r>
              <a:rPr lang="en-US" sz="3200" b="1" i="0" u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Correct</a:t>
            </a:r>
            <a:endParaRPr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51" name="Google Shape;551;p108"/>
          <p:cNvSpPr txBox="1"/>
          <p:nvPr/>
        </p:nvSpPr>
        <p:spPr>
          <a:xfrm>
            <a:off x="6284557" y="4953000"/>
            <a:ext cx="18986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dley"/>
              <a:buNone/>
            </a:pPr>
            <a:r>
              <a:rPr lang="en-US" sz="3200" b="1" i="0" u="none" dirty="0">
                <a:solidFill>
                  <a:schemeClr val="tx2"/>
                </a:solidFill>
                <a:latin typeface="+mn-lt"/>
                <a:ea typeface="Radley"/>
                <a:cs typeface="Radley"/>
                <a:sym typeface="Radley"/>
              </a:rPr>
              <a:t>Wrong</a:t>
            </a:r>
            <a:endParaRPr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09"/>
          <p:cNvSpPr txBox="1">
            <a:spLocks noGrp="1"/>
          </p:cNvSpPr>
          <p:nvPr>
            <p:ph type="title"/>
          </p:nvPr>
        </p:nvSpPr>
        <p:spPr>
          <a:xfrm>
            <a:off x="442452" y="609600"/>
            <a:ext cx="821894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Arial"/>
              <a:buNone/>
            </a:pPr>
            <a:r>
              <a:rPr lang="en-US" sz="5000" b="1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C value paradox</a:t>
            </a:r>
            <a:endParaRPr sz="5000" b="1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58" name="Google Shape;558;p109"/>
          <p:cNvSpPr txBox="1">
            <a:spLocks noGrp="1"/>
          </p:cNvSpPr>
          <p:nvPr>
            <p:ph idx="1"/>
          </p:nvPr>
        </p:nvSpPr>
        <p:spPr>
          <a:xfrm>
            <a:off x="0" y="2057400"/>
            <a:ext cx="9804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1848"/>
              <a:buFont typeface="Radley"/>
              <a:buChar char="•"/>
            </a:pPr>
            <a:r>
              <a:rPr lang="en-US" sz="24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C value - the amount of DNA per haploid cell (usually expressed as </a:t>
            </a:r>
            <a:r>
              <a:rPr lang="en-US" sz="2400" b="1" i="0" u="none" dirty="0" err="1">
                <a:solidFill>
                  <a:schemeClr val="tx2"/>
                </a:solidFill>
                <a:ea typeface="Radley"/>
                <a:cs typeface="Radley"/>
                <a:sym typeface="Radley"/>
              </a:rPr>
              <a:t>picograms</a:t>
            </a:r>
            <a:r>
              <a:rPr lang="en-US" sz="24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) or the number of </a:t>
            </a:r>
            <a:r>
              <a:rPr lang="en-US" sz="2400" b="1" i="0" u="none" dirty="0" err="1">
                <a:solidFill>
                  <a:schemeClr val="tx2"/>
                </a:solidFill>
                <a:ea typeface="Radley"/>
                <a:cs typeface="Radley"/>
                <a:sym typeface="Radley"/>
              </a:rPr>
              <a:t>kilobases</a:t>
            </a:r>
            <a:r>
              <a:rPr lang="en-US" sz="24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 per haploid cell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1848"/>
              <a:buFont typeface="Radley"/>
              <a:buChar char="•"/>
            </a:pPr>
            <a:r>
              <a:rPr lang="en-US" sz="24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C-values vary enormously among species. In animals they range more than 3,300-fold, and in land plants they differ by a factor of about 1,000.</a:t>
            </a:r>
            <a:endParaRPr dirty="0">
              <a:solidFill>
                <a:schemeClr val="tx2"/>
              </a:solidFill>
            </a:endParaRPr>
          </a:p>
          <a:p>
            <a:pPr marL="685800" marR="0" lvl="0" indent="-533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ts val="1848"/>
              <a:buFont typeface="Radley"/>
              <a:buChar char="•"/>
            </a:pPr>
            <a:r>
              <a:rPr lang="en-US" sz="2400" b="1" i="0" u="none" dirty="0" err="1">
                <a:solidFill>
                  <a:schemeClr val="tx2"/>
                </a:solidFill>
                <a:ea typeface="Radley"/>
                <a:cs typeface="Radley"/>
                <a:sym typeface="Radley"/>
              </a:rPr>
              <a:t>Protist</a:t>
            </a:r>
            <a:r>
              <a:rPr lang="en-US" sz="24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 genomes have been reported to vary more than 300,000-fold in size, but the high end of this range (</a:t>
            </a:r>
            <a:r>
              <a:rPr lang="en-US" sz="2400" b="1" i="1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Amoeba</a:t>
            </a:r>
            <a:r>
              <a:rPr lang="en-US" sz="24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) has been called into question. Variation in C-values bears no relationship to the complexity of the organism or the number of genes contained in its genome; for example, some single-celled </a:t>
            </a:r>
            <a:r>
              <a:rPr lang="en-US" sz="2400" b="1" i="0" u="none" dirty="0" err="1">
                <a:solidFill>
                  <a:schemeClr val="tx2"/>
                </a:solidFill>
                <a:ea typeface="Radley"/>
                <a:cs typeface="Radley"/>
                <a:sym typeface="Radley"/>
              </a:rPr>
              <a:t>protists</a:t>
            </a:r>
            <a:r>
              <a:rPr lang="en-US" sz="2400" b="1" i="0" u="none" dirty="0">
                <a:solidFill>
                  <a:schemeClr val="tx2"/>
                </a:solidFill>
                <a:ea typeface="Radley"/>
                <a:cs typeface="Radley"/>
                <a:sym typeface="Radley"/>
              </a:rPr>
              <a:t> have genomes much larger than that of humans. This observation was deemed counterintuitive before the discovery of non-coding DNA. 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10"/>
          <p:cNvSpPr txBox="1"/>
          <p:nvPr/>
        </p:nvSpPr>
        <p:spPr>
          <a:xfrm>
            <a:off x="0" y="5638800"/>
            <a:ext cx="9880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6412" marR="0" lvl="0" indent="-5064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/>
          </a:p>
        </p:txBody>
      </p:sp>
      <p:graphicFrame>
        <p:nvGraphicFramePr>
          <p:cNvPr id="564" name="Google Shape;564;p110"/>
          <p:cNvGraphicFramePr/>
          <p:nvPr>
            <p:extLst>
              <p:ext uri="{D42A27DB-BD31-4B8C-83A1-F6EECF244321}">
                <p14:modId xmlns:p14="http://schemas.microsoft.com/office/powerpoint/2010/main" val="4259811323"/>
              </p:ext>
            </p:extLst>
          </p:nvPr>
        </p:nvGraphicFramePr>
        <p:xfrm>
          <a:off x="1346200" y="914400"/>
          <a:ext cx="7239000" cy="6172150"/>
        </p:xfrm>
        <a:graphic>
          <a:graphicData uri="http://schemas.openxmlformats.org/drawingml/2006/table">
            <a:tbl>
              <a:tblPr>
                <a:noFill/>
                <a:tableStyleId>{7B2FC1E1-57FD-42DD-A990-80C720F84799}</a:tableStyleId>
              </a:tblPr>
              <a:tblGrid>
                <a:gridCol w="352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7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Genom size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 pair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Mitochondrial DNA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16,569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Mycoplasma pneumoniae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816,394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680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Helicobacter pylori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1,667,867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1,589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Streptococcus pneumoniae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2,160,837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2,236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Mycobacterium tuberculosis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4,411,532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3,959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 coli K-12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4,639,221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4,377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Drosophila melanogaster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122,653,977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~17,000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Rice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3.9 x 10</a:t>
                      </a:r>
                      <a:r>
                        <a:rPr lang="en-US" sz="2000" b="1" i="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28,236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Zebrafish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 x 10</a:t>
                      </a:r>
                      <a:r>
                        <a:rPr lang="en-US" sz="2000" b="1" i="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15,761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Dog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 x 10</a:t>
                      </a:r>
                      <a:r>
                        <a:rPr lang="en-US" sz="2000" b="1" i="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19,300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Human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 x 10</a:t>
                      </a:r>
                      <a:r>
                        <a:rPr lang="en-US" sz="2000" b="1" i="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~21,000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Mice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 x 10</a:t>
                      </a:r>
                      <a:r>
                        <a:rPr lang="en-US" sz="2000" b="1" i="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~23,000</a:t>
                      </a:r>
                      <a:endParaRPr dirty="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57354" cy="76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86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8"/>
          <p:cNvSpPr txBox="1"/>
          <p:nvPr/>
        </p:nvSpPr>
        <p:spPr>
          <a:xfrm>
            <a:off x="965200" y="655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 Size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35D1-A7D6-B042-BBE1-D8DC1D44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245EF-3735-0542-968A-4F2CA399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6595535"/>
            <a:ext cx="8636000" cy="5974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www.ocregister.com</a:t>
            </a:r>
            <a:r>
              <a:rPr lang="en-US" dirty="0"/>
              <a:t>/2020/04/10/coronavirus-</a:t>
            </a:r>
            <a:r>
              <a:rPr lang="en-US" dirty="0" err="1"/>
              <a:t>heres</a:t>
            </a:r>
            <a:r>
              <a:rPr lang="en-US" dirty="0"/>
              <a:t>-how-small-the-enemy-is-and-how-it-attacks/</a:t>
            </a:r>
          </a:p>
        </p:txBody>
      </p:sp>
    </p:spTree>
    <p:extLst>
      <p:ext uri="{BB962C8B-B14F-4D97-AF65-F5344CB8AC3E}">
        <p14:creationId xmlns:p14="http://schemas.microsoft.com/office/powerpoint/2010/main" val="36606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9"/>
          <p:cNvSpPr txBox="1">
            <a:spLocks noGrp="1"/>
          </p:cNvSpPr>
          <p:nvPr>
            <p:ph type="title"/>
          </p:nvPr>
        </p:nvSpPr>
        <p:spPr>
          <a:xfrm>
            <a:off x="636277" y="2325498"/>
            <a:ext cx="8968724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Arial"/>
              <a:buNone/>
            </a:pPr>
            <a:r>
              <a:rPr lang="en-US" sz="5000" b="1" i="0" u="none" strike="noStrike" cap="none" dirty="0">
                <a:solidFill>
                  <a:srgbClr val="0070C0"/>
                </a:solidFill>
                <a:latin typeface="+mn-lt"/>
                <a:ea typeface="Arial"/>
                <a:cs typeface="Arial"/>
                <a:sym typeface="Arial"/>
              </a:rPr>
              <a:t>Cell theory </a:t>
            </a:r>
            <a:r>
              <a:rPr lang="en-US" sz="5000" b="0" i="0" u="none" strike="noStrike" cap="none" dirty="0">
                <a:latin typeface="+mn-lt"/>
                <a:ea typeface="Arial"/>
                <a:cs typeface="Arial"/>
                <a:sym typeface="Arial"/>
              </a:rPr>
              <a:t>was put forward in the early 19th century ...</a:t>
            </a:r>
            <a:endParaRPr lang="en-US" dirty="0">
              <a:latin typeface="+mn-lt"/>
            </a:endParaRPr>
          </a:p>
        </p:txBody>
      </p:sp>
      <p:sp>
        <p:nvSpPr>
          <p:cNvPr id="263" name="Google Shape;263;p69"/>
          <p:cNvSpPr txBox="1">
            <a:spLocks noGrp="1"/>
          </p:cNvSpPr>
          <p:nvPr>
            <p:ph idx="1"/>
          </p:nvPr>
        </p:nvSpPr>
        <p:spPr>
          <a:xfrm>
            <a:off x="-449399" y="3961003"/>
            <a:ext cx="10609399" cy="322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0" indent="0">
              <a:spcAft>
                <a:spcPts val="0"/>
              </a:spcAft>
              <a:buNone/>
            </a:pPr>
            <a:r>
              <a:rPr lang="en-US" sz="3200" dirty="0"/>
              <a:t>Matthias Schleiden, Theodor Schwann, and Rudolf Virchow. </a:t>
            </a:r>
            <a:br>
              <a:rPr lang="en-US" sz="3200" dirty="0"/>
            </a:br>
            <a:r>
              <a:rPr lang="en-US" sz="3200" dirty="0"/>
              <a:t>Together, these scientists put forth the three basic tenets</a:t>
            </a:r>
            <a:r>
              <a:rPr lang="tr-TR" sz="3200" dirty="0"/>
              <a:t>:</a:t>
            </a:r>
            <a:endParaRPr lang="en-US" sz="3200" b="1" dirty="0">
              <a:sym typeface="Radley"/>
            </a:endParaRPr>
          </a:p>
          <a:p>
            <a:pPr marL="1143000" indent="-457200">
              <a:spcAft>
                <a:spcPts val="0"/>
              </a:spcAft>
            </a:pPr>
            <a:r>
              <a:rPr lang="en-US" sz="3200" b="1" i="0" u="none" dirty="0">
                <a:ea typeface="Radley"/>
                <a:cs typeface="Radley"/>
                <a:sym typeface="Radley"/>
              </a:rPr>
              <a:t>All living things are made up of cells, </a:t>
            </a:r>
            <a:endParaRPr lang="en-US" dirty="0">
              <a:sym typeface="Radley"/>
            </a:endParaRPr>
          </a:p>
          <a:p>
            <a:pPr marL="1143000" indent="-457200">
              <a:spcAft>
                <a:spcPts val="0"/>
              </a:spcAft>
            </a:pPr>
            <a:r>
              <a:rPr lang="en-US" sz="3200" b="1" i="0" u="none" dirty="0">
                <a:ea typeface="Radley"/>
                <a:cs typeface="Radley"/>
                <a:sym typeface="Radley"/>
              </a:rPr>
              <a:t>Cells are the smallest working units of all living things, </a:t>
            </a:r>
            <a:endParaRPr lang="en-US" dirty="0">
              <a:sym typeface="Radley"/>
            </a:endParaRPr>
          </a:p>
          <a:p>
            <a:pPr marL="1143000" indent="-457200">
              <a:spcAft>
                <a:spcPts val="0"/>
              </a:spcAft>
            </a:pPr>
            <a:r>
              <a:rPr lang="en-US" sz="3200" b="1" i="0" u="none" dirty="0">
                <a:ea typeface="Radley"/>
                <a:cs typeface="Radley"/>
                <a:sym typeface="Radley"/>
              </a:rPr>
              <a:t>All cells come from preexisting cells through cell division.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2133B-66DA-064F-95A0-C29C439C021E}"/>
              </a:ext>
            </a:extLst>
          </p:cNvPr>
          <p:cNvSpPr txBox="1"/>
          <p:nvPr/>
        </p:nvSpPr>
        <p:spPr>
          <a:xfrm>
            <a:off x="219456" y="663677"/>
            <a:ext cx="980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One of the fundamental theories in biology is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cell theory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which refers to basic generalizations that modern science has made about cells as the basic units of life. </a:t>
            </a:r>
            <a:endParaRPr lang="tr-TR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ullets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3A3A3E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3030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- Top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2440</Words>
  <Application>Microsoft Office PowerPoint</Application>
  <PresentationFormat>Custom</PresentationFormat>
  <Paragraphs>326</Paragraphs>
  <Slides>55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Radley</vt:lpstr>
      <vt:lpstr>Calibri</vt:lpstr>
      <vt:lpstr>Arial Narrow</vt:lpstr>
      <vt:lpstr>Calibri Light</vt:lpstr>
      <vt:lpstr>Wingdings</vt:lpstr>
      <vt:lpstr>Arial</vt:lpstr>
      <vt:lpstr>Bullets</vt:lpstr>
      <vt:lpstr>Blank</vt:lpstr>
      <vt:lpstr>Title - Top</vt:lpstr>
      <vt:lpstr>Celestial</vt:lpstr>
      <vt:lpstr>Cells  and Cell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theory was put forward in the early 19th century ...</vt:lpstr>
      <vt:lpstr>PowerPoint Presentation</vt:lpstr>
      <vt:lpstr>Characteristics of all cells</vt:lpstr>
      <vt:lpstr>Onlıne readıng</vt:lpstr>
      <vt:lpstr>PowerPoint Presentation</vt:lpstr>
      <vt:lpstr>Cell Types</vt:lpstr>
      <vt:lpstr>Prokaryotic Cells</vt:lpstr>
      <vt:lpstr>Prokaryotic Cells</vt:lpstr>
      <vt:lpstr>PowerPoint Presentation</vt:lpstr>
      <vt:lpstr>PowerPoint Presentation</vt:lpstr>
      <vt:lpstr>PowerPoint Presentation</vt:lpstr>
      <vt:lpstr>Representative Animal Cell</vt:lpstr>
      <vt:lpstr>Representative Plant Cell</vt:lpstr>
      <vt:lpstr>Organelles</vt:lpstr>
      <vt:lpstr>Plasma Membrane</vt:lpstr>
      <vt:lpstr>PowerPoint Presentation</vt:lpstr>
      <vt:lpstr>Cell Walls (CW)</vt:lpstr>
      <vt:lpstr>Cytoplasm</vt:lpstr>
      <vt:lpstr>Cilia &amp; Flagella</vt:lpstr>
      <vt:lpstr>Centrioles</vt:lpstr>
      <vt:lpstr>Conduit, P., Wainman, A. &amp; Raff, J. Centrosome Function And Assembly In Animal Cells. Nat Rev Mol Cell Biol 16, 611–624 (2015). https://doi.org/10.1038/nrm4062</vt:lpstr>
      <vt:lpstr>PowerPoint Presentation</vt:lpstr>
      <vt:lpstr>Nucleus </vt:lpstr>
      <vt:lpstr>Nuclear Envelope</vt:lpstr>
      <vt:lpstr>DNA</vt:lpstr>
      <vt:lpstr>Nucleolus</vt:lpstr>
      <vt:lpstr>Endoplasmic Reticulum</vt:lpstr>
      <vt:lpstr>Rough Endoplasmic Reticulum</vt:lpstr>
      <vt:lpstr>Smooth Endoplasmic Reticulum</vt:lpstr>
      <vt:lpstr>Golgi Apparatus</vt:lpstr>
      <vt:lpstr>PowerPoint Presentation</vt:lpstr>
      <vt:lpstr>Lysosomes</vt:lpstr>
      <vt:lpstr>Vacuoles</vt:lpstr>
      <vt:lpstr>Bacteria-Like Organelles</vt:lpstr>
      <vt:lpstr>Bacteria-Like Organelles</vt:lpstr>
      <vt:lpstr>Mitochondria</vt:lpstr>
      <vt:lpstr>Mitochondria</vt:lpstr>
      <vt:lpstr>OnlINE READING</vt:lpstr>
      <vt:lpstr>Chloroplasts</vt:lpstr>
      <vt:lpstr>Photosynthesis</vt:lpstr>
      <vt:lpstr>PowerPoint Presentation</vt:lpstr>
      <vt:lpstr>Review of Eukaryotic Cells</vt:lpstr>
      <vt:lpstr>Review of Eukaryotic Cells</vt:lpstr>
      <vt:lpstr>PowerPoint Presentation</vt:lpstr>
      <vt:lpstr>PowerPoint Presentation</vt:lpstr>
      <vt:lpstr>C value paradox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 and Cell Components</dc:title>
  <dc:creator>Bengi</dc:creator>
  <cp:lastModifiedBy>Furkan KUTLU</cp:lastModifiedBy>
  <cp:revision>48</cp:revision>
  <dcterms:modified xsi:type="dcterms:W3CDTF">2021-11-09T10:08:43Z</dcterms:modified>
</cp:coreProperties>
</file>