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70" r:id="rId4"/>
    <p:sldId id="271" r:id="rId5"/>
    <p:sldId id="272" r:id="rId6"/>
    <p:sldId id="273" r:id="rId7"/>
    <p:sldId id="275" r:id="rId8"/>
    <p:sldId id="276" r:id="rId9"/>
    <p:sldId id="274" r:id="rId10"/>
    <p:sldId id="285" r:id="rId11"/>
    <p:sldId id="277" r:id="rId12"/>
    <p:sldId id="282" r:id="rId13"/>
    <p:sldId id="278" r:id="rId14"/>
    <p:sldId id="279" r:id="rId15"/>
    <p:sldId id="283" r:id="rId16"/>
    <p:sldId id="284" r:id="rId17"/>
    <p:sldId id="280" r:id="rId18"/>
    <p:sldId id="281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9AB0-6DAB-4198-A2E3-7AC4C56BA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38754-E582-4645-8C24-C576A6C50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876C7-8817-46C2-AEF7-CD784B21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F319-BE19-4B23-89C1-7E90E6B1A7D4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98F8F-4714-4DD9-99C7-3F6EC771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3748A-2947-4D1B-A904-025E5629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9E1E-F67B-459E-A7C2-AABF5E0963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496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AFDF-A75F-450A-94B6-6EC12867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86E8F-67AB-47D6-928A-3F93943A6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48276-8DD1-4D15-8C37-8E7E8447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F319-BE19-4B23-89C1-7E90E6B1A7D4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F43C2-FA29-4958-AAED-A0EAC912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398A9-C996-4413-8881-8097BA4C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9E1E-F67B-459E-A7C2-AABF5E0963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515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E9A06-9E03-4374-8E1C-DF9C42337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B7C6D-894A-4611-89A4-BD2ACA395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78CF8-60D7-40AC-8985-F742EFAF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F319-BE19-4B23-89C1-7E90E6B1A7D4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4FA92-3703-416D-AA77-DC9924A2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CDD27-A932-4609-BDB1-E6AEDE90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9E1E-F67B-459E-A7C2-AABF5E0963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385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D52F-0D6A-4666-8924-12D391C19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94FCE-3FB6-4F2E-B0BB-4208CFD25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4BFBE-2EC0-49DD-A670-C91878DD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F319-BE19-4B23-89C1-7E90E6B1A7D4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6EEE9-3791-471A-B021-2F34A09A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2800A-7DDC-4861-A85A-97B36A4D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9E1E-F67B-459E-A7C2-AABF5E0963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027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3BB3-7A42-4284-A44B-64C65FB7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EAA04-7A2B-4202-93F3-A34AAE889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19BD6-45E8-4558-8A19-35EA5105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F319-BE19-4B23-89C1-7E90E6B1A7D4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FBC7F-8F17-4A5B-861E-48951108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8C31-5D95-499D-B1A2-21EF290A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9E1E-F67B-459E-A7C2-AABF5E0963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328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DDE3C-C246-45D5-9609-9AADC1E5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5CBE-8777-40B0-AD26-45A550AB4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8B14F-DA88-4A93-9B30-D362E0CBD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33FD6-69C4-45B4-8347-26356DA0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F319-BE19-4B23-89C1-7E90E6B1A7D4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FB856-AA41-4377-B2E7-6F1CF8EC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7D50F-F710-4F3F-A313-66530922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9E1E-F67B-459E-A7C2-AABF5E0963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617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B77B-853A-40C6-80A1-975E5616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D8525-7BC2-42CE-B4C6-649E5D2AD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797F2-7EDB-446D-AC4C-7359F1877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446FB-28C4-4FAB-8923-AB9BAC063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6CB66-BDC2-40E2-A5FE-6E8527FAA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02EF6-EC28-4908-8699-111AFE71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F319-BE19-4B23-89C1-7E90E6B1A7D4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57705-C573-426F-8AD1-EFB0CE5D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CC5CD-977F-432A-918A-C5C6AC83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9E1E-F67B-459E-A7C2-AABF5E0963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127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CA98-B309-4944-9A5C-53BDFF46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512FC-1621-4377-B0D6-377FD7A0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F319-BE19-4B23-89C1-7E90E6B1A7D4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3903D-2F37-48BF-A33F-66F7A6DF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30DCF-014D-47A3-A106-AE3A48E0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9E1E-F67B-459E-A7C2-AABF5E0963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164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D543B-592E-4F1D-8772-064EDEB5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F319-BE19-4B23-89C1-7E90E6B1A7D4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83F75-8E69-42EF-93D1-E066C7AE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58B93-266D-4C43-A474-D9087E8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9E1E-F67B-459E-A7C2-AABF5E0963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470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684C-CB03-4D87-859B-96CA7F95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BE94-16A3-40C6-B9CA-04060C47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21FC1-B95F-4F13-933A-153855E8F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BFEB9-F208-4C56-A0EE-812FA39F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F319-BE19-4B23-89C1-7E90E6B1A7D4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5110B-AA83-4237-946A-444D3CA5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AD05A-7A45-4BDB-BB59-545361F0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9E1E-F67B-459E-A7C2-AABF5E0963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260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1852-43A9-4A4B-9BBF-97860A73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30B8C-D7AC-463F-9FE6-704A3A0AD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5BC3E-BE56-4B6C-866F-1CB0B7880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74DD9-0CE9-49D7-BC34-125779F6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F319-BE19-4B23-89C1-7E90E6B1A7D4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101B4-C366-4954-A195-ED83CC85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DEB79-0125-4FEB-A3E7-18386360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9E1E-F67B-459E-A7C2-AABF5E0963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07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FC4396-6A0A-437C-9080-249C3289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89F68-76C5-4966-AFF4-2DF97D07C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77CC3-9A93-4823-870A-2ACDB3E51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F319-BE19-4B23-89C1-7E90E6B1A7D4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4186-8149-41E7-A1E9-5097E84E1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10D54-1500-4B34-BAD7-39D6D6E80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59E1E-F67B-459E-A7C2-AABF5E0963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407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xHf_2zTcQo&amp;t=81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2807" y="3783106"/>
            <a:ext cx="9448800" cy="2246501"/>
          </a:xfrm>
        </p:spPr>
        <p:txBody>
          <a:bodyPr/>
          <a:lstStyle/>
          <a:p>
            <a:r>
              <a:rPr lang="pt-PT" b="1" dirty="0"/>
              <a:t>ISP 420 – Portekiz </a:t>
            </a:r>
            <a:r>
              <a:rPr lang="tr-TR" b="1" dirty="0"/>
              <a:t>Kültürü </a:t>
            </a:r>
            <a:r>
              <a:rPr lang="pt-PT" b="1" dirty="0"/>
              <a:t>|   Cultura Portuguesa 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Resim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47" y="874021"/>
            <a:ext cx="1238627" cy="12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99202" y="2529469"/>
            <a:ext cx="12339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Sub-Departamento de Língua Portuguesa | Faculdade de Línguas, História e Geografia |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DE ANKARA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40A6A4-0CBD-429D-8D17-D42414E44650}"/>
              </a:ext>
            </a:extLst>
          </p:cNvPr>
          <p:cNvSpPr/>
          <p:nvPr/>
        </p:nvSpPr>
        <p:spPr>
          <a:xfrm>
            <a:off x="5172075" y="52480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dirty="0"/>
              <a:t>José Ribeiro</a:t>
            </a:r>
          </a:p>
          <a:p>
            <a:pPr algn="r"/>
            <a:r>
              <a:rPr lang="pt-PT" dirty="0"/>
              <a:t>jribeiro@ankara.edu.tr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91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pt-PT" dirty="0"/>
              <a:t>Tratado de Tordesilhas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09" y="1171652"/>
            <a:ext cx="8109641" cy="5476785"/>
          </a:xfrm>
        </p:spPr>
      </p:pic>
    </p:spTree>
    <p:extLst>
      <p:ext uri="{BB962C8B-B14F-4D97-AF65-F5344CB8AC3E}">
        <p14:creationId xmlns:p14="http://schemas.microsoft.com/office/powerpoint/2010/main" val="114715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977" y="237512"/>
            <a:ext cx="10515600" cy="1325563"/>
          </a:xfrm>
        </p:spPr>
        <p:txBody>
          <a:bodyPr/>
          <a:lstStyle/>
          <a:p>
            <a:r>
              <a:rPr lang="pt-PT" dirty="0"/>
              <a:t>A Cultura dos Descobrimentos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977" y="1481594"/>
            <a:ext cx="5091820" cy="5163650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“O universo cultural dos Descobrimentos é composto de quatro grandes campos de temas e de problemas:</a:t>
            </a:r>
          </a:p>
          <a:p>
            <a:pPr marL="0" indent="0">
              <a:buNone/>
            </a:pPr>
            <a:endParaRPr lang="pt-PT" dirty="0"/>
          </a:p>
          <a:p>
            <a:pPr marL="514350" indent="-514350">
              <a:buAutoNum type="arabicPeriod"/>
            </a:pPr>
            <a:r>
              <a:rPr lang="pt-PT" dirty="0"/>
              <a:t>O da prática e técnica da sabedoria do mar/marinharia;</a:t>
            </a:r>
          </a:p>
          <a:p>
            <a:pPr marL="514350" indent="-514350">
              <a:buAutoNum type="arabicPeriod"/>
            </a:pPr>
            <a:r>
              <a:rPr lang="pt-PT" dirty="0"/>
              <a:t>O do contributo para a teoria científica;</a:t>
            </a:r>
          </a:p>
          <a:p>
            <a:pPr marL="514350" indent="-514350">
              <a:buAutoNum type="arabicPeriod"/>
            </a:pPr>
            <a:r>
              <a:rPr lang="pt-PT" dirty="0"/>
              <a:t>O da antropologia;</a:t>
            </a:r>
          </a:p>
          <a:p>
            <a:pPr marL="514350" indent="-514350">
              <a:buAutoNum type="arabicPeriod"/>
            </a:pPr>
            <a:r>
              <a:rPr lang="pt-PT" dirty="0"/>
              <a:t>O da doutrina cristã. </a:t>
            </a:r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97" y="1563075"/>
            <a:ext cx="4337480" cy="46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6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977" y="237512"/>
            <a:ext cx="10515600" cy="1325563"/>
          </a:xfrm>
        </p:spPr>
        <p:txBody>
          <a:bodyPr/>
          <a:lstStyle/>
          <a:p>
            <a:r>
              <a:rPr lang="pt-PT" dirty="0"/>
              <a:t>A Cultura dos Descobrimentos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977" y="1481594"/>
            <a:ext cx="5091820" cy="5163650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As grandes viagens marítimas dos portugueses implicam todo um desenvolvimento tecnológico e prático no domínio da construção de caravelas, naus e galeões (que dominam ao longo do século XV)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A ‘famosa’ Caravela portuguesa terá a partir daí um papel fundamental na poesia e na música (Fado). </a:t>
            </a:r>
            <a:endParaRPr lang="en-GB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86" y="1481594"/>
            <a:ext cx="5257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1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241" y="0"/>
            <a:ext cx="10515600" cy="1325563"/>
          </a:xfrm>
        </p:spPr>
        <p:txBody>
          <a:bodyPr/>
          <a:lstStyle/>
          <a:p>
            <a:r>
              <a:rPr lang="pt-PT" dirty="0"/>
              <a:t>A Cultura dos Descobrimentos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241" y="1518673"/>
            <a:ext cx="6594697" cy="54343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/>
              <a:t>O encontro, contínuo e sistemático, entres as diferentes culturas, sociedades e economias produz múltiplos e desiguais efeitos em todo o Planeta. </a:t>
            </a:r>
          </a:p>
          <a:p>
            <a:pPr algn="just"/>
            <a:endParaRPr lang="pt-PT" dirty="0"/>
          </a:p>
          <a:p>
            <a:pPr marL="0" indent="0" algn="just">
              <a:buNone/>
            </a:pPr>
            <a:r>
              <a:rPr lang="pt-PT" dirty="0"/>
              <a:t>“O Portugal dos Descobrimentos torna-se ‘Mensageiro do Mundo’ – revelando à Europa horizontes informativos sobre a África, os litorais do Oriente e a América do Sul, bem como as formas de ser dos seus povos” – que por sua vez ‘viam’ os portugueses de formas bem diferentes” (ver p. 87 e ler)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09" y="479833"/>
            <a:ext cx="4444430" cy="30781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25" y="3736673"/>
            <a:ext cx="3186820" cy="28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1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869" y="0"/>
            <a:ext cx="10515600" cy="1325563"/>
          </a:xfrm>
        </p:spPr>
        <p:txBody>
          <a:bodyPr/>
          <a:lstStyle/>
          <a:p>
            <a:r>
              <a:rPr lang="pt-PT" dirty="0"/>
              <a:t>The Portuguese Medieval </a:t>
            </a:r>
            <a:r>
              <a:rPr lang="pt-PT" b="1" dirty="0"/>
              <a:t>Prose</a:t>
            </a:r>
            <a:r>
              <a:rPr lang="pt-PT" dirty="0"/>
              <a:t> of Fernão Lopes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422" y="1391923"/>
            <a:ext cx="5306085" cy="5384596"/>
          </a:xfrm>
        </p:spPr>
        <p:txBody>
          <a:bodyPr>
            <a:normAutofit/>
          </a:bodyPr>
          <a:lstStyle/>
          <a:p>
            <a:r>
              <a:rPr lang="pt-PT" dirty="0"/>
              <a:t>Commissioned by Kings (D. Duarte and João I) to write chronicles of the two dynasties (Afonsina and Avis).</a:t>
            </a:r>
          </a:p>
          <a:p>
            <a:endParaRPr lang="pt-PT" dirty="0"/>
          </a:p>
          <a:p>
            <a:r>
              <a:rPr lang="pt-PT" dirty="0"/>
              <a:t>A Vanguardist in his narrating skills and method: “a twofold task of narrating chronologically the events of past centuries, and of tracing the sequence of interacting events leading to the dynastic and social changes of the 1380s” </a:t>
            </a:r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46" y="1391923"/>
            <a:ext cx="4631059" cy="43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32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869" y="0"/>
            <a:ext cx="10515600" cy="1325563"/>
          </a:xfrm>
        </p:spPr>
        <p:txBody>
          <a:bodyPr/>
          <a:lstStyle/>
          <a:p>
            <a:r>
              <a:rPr lang="pt-PT" dirty="0"/>
              <a:t>The Portuguese Medieval </a:t>
            </a:r>
            <a:r>
              <a:rPr lang="pt-PT" b="1" dirty="0"/>
              <a:t>Prose</a:t>
            </a:r>
            <a:r>
              <a:rPr lang="pt-PT" dirty="0"/>
              <a:t> of Fernão Lopes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869" y="1600152"/>
            <a:ext cx="5306085" cy="5384596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/>
              <a:t>Lopes was a distinguished chroniclers in Europe for its innovative extensive and explicit use of the documentary sources (legal documents, Papal bulls, letters) – had skills as na archivist.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Appreciation of short and long-term events, personalities and casual factors to express the complexity of chronological sequence and interacting forces and not just a monotone description. </a:t>
            </a:r>
          </a:p>
          <a:p>
            <a:endParaRPr lang="pt-PT" dirty="0"/>
          </a:p>
          <a:p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84" y="1444366"/>
            <a:ext cx="3653511" cy="5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8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The ‘autos’ of morality and satyre in the </a:t>
            </a:r>
            <a:r>
              <a:rPr lang="pt-PT" b="1" dirty="0"/>
              <a:t>Theatre</a:t>
            </a:r>
            <a:r>
              <a:rPr lang="pt-PT" dirty="0"/>
              <a:t> of Gil Vicente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584826" cy="5032375"/>
          </a:xfrm>
        </p:spPr>
        <p:txBody>
          <a:bodyPr/>
          <a:lstStyle/>
          <a:p>
            <a:r>
              <a:rPr lang="pt-PT" dirty="0"/>
              <a:t>Under King João III provided plays for every royal event;</a:t>
            </a:r>
          </a:p>
          <a:p>
            <a:r>
              <a:rPr lang="pt-PT" dirty="0"/>
              <a:t>His plays were comedies, farces, moralities;</a:t>
            </a:r>
          </a:p>
          <a:p>
            <a:r>
              <a:rPr lang="pt-PT" dirty="0"/>
              <a:t>The mockery of his plays served a function similar to that of court jester (entertainer for the King), where individuals are named and shamed with impunity. </a:t>
            </a:r>
          </a:p>
          <a:p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28" y="1312434"/>
            <a:ext cx="3272828" cy="504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8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The ‘autos’ of morality and satire in the </a:t>
            </a:r>
            <a:r>
              <a:rPr lang="pt-PT" b="1" dirty="0"/>
              <a:t>Theatre</a:t>
            </a:r>
            <a:r>
              <a:rPr lang="pt-PT" dirty="0"/>
              <a:t> of Gil Vicente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5404" y="1916159"/>
            <a:ext cx="4584826" cy="5032375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“Auto da Barca do Inferno”</a:t>
            </a:r>
          </a:p>
          <a:p>
            <a:pPr marL="0" indent="0">
              <a:buNone/>
            </a:pPr>
            <a:r>
              <a:rPr lang="pt-PT" dirty="0"/>
              <a:t>(Play of the Boat of Hell)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One of his three main satires in which the dead face judgment and are sent on their way to Hell, Purgatory or, very rarely, to Heaven. </a:t>
            </a:r>
          </a:p>
          <a:p>
            <a:r>
              <a:rPr lang="pt-PT" dirty="0"/>
              <a:t>The sinful dead are of highest rank, secular and religious. 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74" y="2223977"/>
            <a:ext cx="6669115" cy="37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0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8911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pt-PT" dirty="0"/>
              <a:t>The epic </a:t>
            </a:r>
            <a:r>
              <a:rPr lang="pt-PT" b="1" dirty="0"/>
              <a:t>poetry</a:t>
            </a:r>
            <a:r>
              <a:rPr lang="pt-PT" dirty="0"/>
              <a:t> - ‘Lusíadas’ of Luís de Camões.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656" y="1654474"/>
            <a:ext cx="6848192" cy="47562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i="1" dirty="0"/>
              <a:t>“I sing of the renowned courage of the Portuguese” </a:t>
            </a:r>
            <a:r>
              <a:rPr lang="pt-PT" dirty="0"/>
              <a:t>(I.3.5)</a:t>
            </a:r>
          </a:p>
          <a:p>
            <a:endParaRPr lang="pt-PT" dirty="0"/>
          </a:p>
          <a:p>
            <a:r>
              <a:rPr lang="pt-PT" dirty="0"/>
              <a:t>A late- Rennaissance epic of 1572 in which Camões celebrates Vasco da Gama’s discovery of the sea-route to India in 1498. </a:t>
            </a:r>
          </a:p>
          <a:p>
            <a:r>
              <a:rPr lang="pt-PT" dirty="0"/>
              <a:t>On the style of the Aeneid of Virgil. </a:t>
            </a:r>
          </a:p>
          <a:p>
            <a:r>
              <a:rPr lang="pt-PT" dirty="0"/>
              <a:t>The higher purpose of the ‘Portuguese civilising mission’</a:t>
            </a:r>
          </a:p>
          <a:p>
            <a:r>
              <a:rPr lang="pt-PT" dirty="0"/>
              <a:t>Fundamentally patriotic – the national praise of the historical overseas great expansion. 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4" y="1581814"/>
            <a:ext cx="3186820" cy="47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2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5948"/>
            <a:ext cx="10515600" cy="1325563"/>
          </a:xfrm>
        </p:spPr>
        <p:txBody>
          <a:bodyPr/>
          <a:lstStyle/>
          <a:p>
            <a:pPr algn="ctr"/>
            <a:r>
              <a:rPr lang="pt-PT" dirty="0"/>
              <a:t>Summary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772" y="1354843"/>
            <a:ext cx="11184802" cy="5326613"/>
          </a:xfrm>
        </p:spPr>
        <p:txBody>
          <a:bodyPr>
            <a:normAutofit/>
          </a:bodyPr>
          <a:lstStyle/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GB" dirty="0"/>
              <a:t>The People, Society and Culture </a:t>
            </a:r>
            <a:endParaRPr lang="tr-TR" dirty="0"/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pt-PT" dirty="0"/>
              <a:t>1481-1640: construction of the Kingdom of Portugal and the openess to the world with “Descobrimentos”</a:t>
            </a:r>
          </a:p>
          <a:p>
            <a:pPr marL="0" lvl="0" indent="0">
              <a:buNone/>
            </a:pPr>
            <a:endParaRPr lang="pt-PT" dirty="0"/>
          </a:p>
          <a:p>
            <a:pPr marL="0" lvl="0" indent="0" algn="ctr">
              <a:buNone/>
            </a:pPr>
            <a:r>
              <a:rPr lang="pt-PT" b="1" dirty="0"/>
              <a:t>Portuguese Culture through its Literature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pt-PT" dirty="0"/>
              <a:t>The Portuguese Medieval </a:t>
            </a:r>
            <a:r>
              <a:rPr lang="pt-PT" b="1" dirty="0"/>
              <a:t>Prose</a:t>
            </a:r>
            <a:r>
              <a:rPr lang="pt-PT" dirty="0"/>
              <a:t> of Fernão Lopes;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pt-PT" dirty="0"/>
              <a:t>The ‘autos’ of morality and satire in the </a:t>
            </a:r>
            <a:r>
              <a:rPr lang="pt-PT" b="1" dirty="0"/>
              <a:t>Theatre</a:t>
            </a:r>
            <a:r>
              <a:rPr lang="pt-PT" dirty="0"/>
              <a:t> of Gil Vicente;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PT" dirty="0"/>
              <a:t>The epic </a:t>
            </a:r>
            <a:r>
              <a:rPr lang="pt-PT" b="1" dirty="0"/>
              <a:t>poetry</a:t>
            </a:r>
            <a:r>
              <a:rPr lang="pt-PT" dirty="0"/>
              <a:t> - ‘Lusíadas’ of Luís Camões.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2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5414"/>
            <a:ext cx="10515600" cy="1325563"/>
          </a:xfrm>
        </p:spPr>
        <p:txBody>
          <a:bodyPr/>
          <a:lstStyle/>
          <a:p>
            <a:r>
              <a:rPr lang="pt-PT" dirty="0"/>
              <a:t>1481-1640: construction of the Kingdom of Portugal</a:t>
            </a:r>
            <a:endParaRPr lang="en-GB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50" y="1309578"/>
            <a:ext cx="6601522" cy="5471468"/>
          </a:xfr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94587" y="1330753"/>
            <a:ext cx="11049000" cy="492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194587" y="2036801"/>
            <a:ext cx="5400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i="1" dirty="0"/>
              <a:t>“O Rei de Portugal era senhor absoluto de um espaço confinado na Europa, entalado entre uma poderosa Castela e o seu suporte oriental (Aragão) e mediterrâneo (Napóles e Sicília) (...) Isto sem contar com reinos e senhorios familiarmente ligados e aliados, como o império alemão (…) Hungria, Dinamarca, Inglaterra (…) </a:t>
            </a:r>
          </a:p>
          <a:p>
            <a:endParaRPr lang="pt-PT" sz="2000" i="1" dirty="0"/>
          </a:p>
          <a:p>
            <a:r>
              <a:rPr lang="pt-PT" sz="2000" i="1" dirty="0"/>
              <a:t>Portugal, adiada por várias vezes a ligação a Castela, não se confina ao pequeno e mal povoado espaço hispânico.”</a:t>
            </a:r>
          </a:p>
          <a:p>
            <a:r>
              <a:rPr lang="pt-PT" sz="2000" i="1" dirty="0"/>
              <a:t>(Ibidem, p.46)</a:t>
            </a:r>
          </a:p>
        </p:txBody>
      </p:sp>
    </p:spTree>
    <p:extLst>
      <p:ext uri="{BB962C8B-B14F-4D97-AF65-F5344CB8AC3E}">
        <p14:creationId xmlns:p14="http://schemas.microsoft.com/office/powerpoint/2010/main" val="327634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978" y="9053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pt-PT" dirty="0"/>
              <a:t>The openess to the world with “Descobrimentos”</a:t>
            </a:r>
            <a:br>
              <a:rPr lang="pt-PT" dirty="0"/>
            </a:b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635" y="1427272"/>
            <a:ext cx="4657253" cy="4738137"/>
          </a:xfrm>
        </p:spPr>
        <p:txBody>
          <a:bodyPr>
            <a:normAutofit fontScale="85000" lnSpcReduction="10000"/>
          </a:bodyPr>
          <a:lstStyle/>
          <a:p>
            <a:endParaRPr lang="pt-PT" dirty="0"/>
          </a:p>
          <a:p>
            <a:r>
              <a:rPr lang="pt-PT" dirty="0"/>
              <a:t>The western christian world is still on the XII century living a period of isolation, focused on intern urban and commercial growth. 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From the begining of XIV onwards Portugal reinforces its maritimal capacity. Around 1341 the portuguese do a first expedition to the Canary Islands and the first venture on the Atlantic ocean. 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05" y="793041"/>
            <a:ext cx="3620249" cy="60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PT" dirty="0"/>
              <a:t>The openess to the world with “Descobrimentos”</a:t>
            </a:r>
            <a:br>
              <a:rPr lang="pt-PT" dirty="0"/>
            </a:b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5790"/>
            <a:ext cx="5441133" cy="5227026"/>
          </a:xfrm>
        </p:spPr>
        <p:txBody>
          <a:bodyPr>
            <a:normAutofit/>
          </a:bodyPr>
          <a:lstStyle/>
          <a:p>
            <a:endParaRPr lang="pt-PT" dirty="0"/>
          </a:p>
          <a:p>
            <a:r>
              <a:rPr lang="pt-PT" dirty="0"/>
              <a:t>European planetary expansion phenomena, between XV and XVI centuries, in which Portugal fills a crucial and vanguardist role. </a:t>
            </a:r>
          </a:p>
          <a:p>
            <a:endParaRPr lang="pt-PT" dirty="0"/>
          </a:p>
          <a:p>
            <a:r>
              <a:rPr lang="pt-PT" dirty="0"/>
              <a:t>Not only through the “Descobrimentos” Portugal expands its vision of the world but also contributes for the passage of a ‘Age of Closed Worlds’ to an ‘Age of Planetary Openness” 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33" y="1167335"/>
            <a:ext cx="6705600" cy="5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9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5414"/>
            <a:ext cx="10515600" cy="1325563"/>
          </a:xfrm>
        </p:spPr>
        <p:txBody>
          <a:bodyPr/>
          <a:lstStyle/>
          <a:p>
            <a:r>
              <a:rPr lang="pt-PT" dirty="0"/>
              <a:t>O Sentido dos Descobrimentos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26860"/>
            <a:ext cx="5169529" cy="5245131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“Os descobrimentos portugueses apresentam quatro categorias essenciais: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514350" indent="-514350">
              <a:buAutoNum type="arabicPeriod"/>
            </a:pPr>
            <a:r>
              <a:rPr lang="pt-PT" dirty="0"/>
              <a:t>Pioneirismo Temporal;</a:t>
            </a:r>
          </a:p>
          <a:p>
            <a:pPr marL="514350" indent="-514350">
              <a:buAutoNum type="arabicPeriod"/>
            </a:pPr>
            <a:r>
              <a:rPr lang="pt-PT" dirty="0"/>
              <a:t>Dispersão Espacial;</a:t>
            </a:r>
          </a:p>
          <a:p>
            <a:pPr marL="514350" indent="-514350">
              <a:buAutoNum type="arabicPeriod"/>
            </a:pPr>
            <a:r>
              <a:rPr lang="pt-PT" dirty="0"/>
              <a:t>Pluralidade Civilizacional;</a:t>
            </a:r>
          </a:p>
          <a:p>
            <a:pPr marL="514350" indent="-514350">
              <a:buAutoNum type="arabicPeriod"/>
            </a:pPr>
            <a:r>
              <a:rPr lang="pt-PT" dirty="0"/>
              <a:t>Universalidade Cultural.”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29" y="1400977"/>
            <a:ext cx="6620744" cy="506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5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5414"/>
            <a:ext cx="10515600" cy="1325563"/>
          </a:xfrm>
        </p:spPr>
        <p:txBody>
          <a:bodyPr/>
          <a:lstStyle/>
          <a:p>
            <a:r>
              <a:rPr lang="pt-PT" dirty="0"/>
              <a:t>O Sentido dos Descobrimentos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82828"/>
            <a:ext cx="5524878" cy="5516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 dirty="0"/>
              <a:t>Estratégia económica: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“O Portugal dos Descobrimentos torna-se o intermediário por excelência do comércio mundial.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À Europa, afluem ‘produtos’ como o ouro, os escravos, a malagueta, a pimenta e o marfim de África. </a:t>
            </a:r>
          </a:p>
          <a:p>
            <a:pPr marL="0" indent="0">
              <a:buNone/>
            </a:pPr>
            <a:r>
              <a:rPr lang="pt-PT" dirty="0"/>
              <a:t>As especiarias, a seda, veludos, tapetes, do Oriente. </a:t>
            </a:r>
          </a:p>
          <a:p>
            <a:pPr marL="0" indent="0">
              <a:buNone/>
            </a:pPr>
            <a:r>
              <a:rPr lang="pt-PT" dirty="0"/>
              <a:t>O açúcar e mais tarde o ouro e a prata [essencial para o comércial com o Oriente] do Brasil e Ilhas Atlânticas. 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49" y="1626447"/>
            <a:ext cx="6186228" cy="30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3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5414"/>
            <a:ext cx="10515600" cy="1325563"/>
          </a:xfrm>
        </p:spPr>
        <p:txBody>
          <a:bodyPr/>
          <a:lstStyle/>
          <a:p>
            <a:r>
              <a:rPr lang="pt-PT" dirty="0"/>
              <a:t>O Sentido dos Descobrimentos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271" y="1182828"/>
            <a:ext cx="5524878" cy="5516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 dirty="0"/>
              <a:t>Estratégia politico-ideológica (religiosa):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“A estratégia económica portuguesa responde com força, em especial no Oriente, à concorrência islâmica com força do poder político-militar.”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[Não é por acaso que começa com:]</a:t>
            </a:r>
          </a:p>
          <a:p>
            <a:pPr marL="0" indent="0">
              <a:buNone/>
            </a:pPr>
            <a:r>
              <a:rPr lang="pt-PT" dirty="0"/>
              <a:t>“A conquista de Ceuta, em 21 de Agosto de 1415 marca de forma decisiva o início da expansão portuguesa”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42" y="1283282"/>
            <a:ext cx="5781732" cy="507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2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665" y="119816"/>
            <a:ext cx="10515600" cy="1325563"/>
          </a:xfrm>
        </p:spPr>
        <p:txBody>
          <a:bodyPr/>
          <a:lstStyle/>
          <a:p>
            <a:r>
              <a:rPr lang="pt-PT" dirty="0"/>
              <a:t>As Grandes Viagens Marítimas 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7665" y="166266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1415: Conquista de Ceuta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1498: Chegada à India ( Rota de Vasco da Gama 1497-1498)</a:t>
            </a:r>
          </a:p>
          <a:p>
            <a:r>
              <a:rPr lang="pt-PT" dirty="0">
                <a:hlinkClick r:id="rId2"/>
              </a:rPr>
              <a:t>https://www.youtube.com/watch?v=rxHf_2zTcQo&amp;t=81s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1500: ‘Descoberta do Brasil’ (Rota de Pedro Álvares Cabral)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1519-1521: Circum-navegação (Rota de Fernão de Magalhães) – Tratado de Tordesilhas 1494.</a:t>
            </a:r>
          </a:p>
          <a:p>
            <a:endParaRPr lang="pt-PT" dirty="0"/>
          </a:p>
          <a:p>
            <a:r>
              <a:rPr lang="pt-PT" dirty="0"/>
              <a:t>1543: Chegada ao Japão (Fernão Mendes Pinto – “Peregrinação”)</a:t>
            </a:r>
          </a:p>
          <a:p>
            <a:endParaRPr lang="pt-PT" dirty="0"/>
          </a:p>
          <a:p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196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Summary</vt:lpstr>
      <vt:lpstr>1481-1640: construction of the Kingdom of Portugal</vt:lpstr>
      <vt:lpstr>The openess to the world with “Descobrimentos” </vt:lpstr>
      <vt:lpstr>The openess to the world with “Descobrimentos” </vt:lpstr>
      <vt:lpstr>O Sentido dos Descobrimentos</vt:lpstr>
      <vt:lpstr>O Sentido dos Descobrimentos</vt:lpstr>
      <vt:lpstr>O Sentido dos Descobrimentos</vt:lpstr>
      <vt:lpstr>As Grandes Viagens Marítimas </vt:lpstr>
      <vt:lpstr>Tratado de Tordesilhas </vt:lpstr>
      <vt:lpstr>A Cultura dos Descobrimentos</vt:lpstr>
      <vt:lpstr>A Cultura dos Descobrimentos</vt:lpstr>
      <vt:lpstr>A Cultura dos Descobrimentos</vt:lpstr>
      <vt:lpstr>The Portuguese Medieval Prose of Fernão Lopes</vt:lpstr>
      <vt:lpstr>The Portuguese Medieval Prose of Fernão Lopes</vt:lpstr>
      <vt:lpstr>The ‘autos’ of morality and satyre in the Theatre of Gil Vicente</vt:lpstr>
      <vt:lpstr>The ‘autos’ of morality and satire in the Theatre of Gil Vicente</vt:lpstr>
      <vt:lpstr>The epic poetry - ‘Lusíadas’ of Luís de Camões.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Duarte</dc:creator>
  <cp:lastModifiedBy>José Duarte</cp:lastModifiedBy>
  <cp:revision>1</cp:revision>
  <dcterms:created xsi:type="dcterms:W3CDTF">2020-05-04T11:50:33Z</dcterms:created>
  <dcterms:modified xsi:type="dcterms:W3CDTF">2020-05-04T11:51:09Z</dcterms:modified>
</cp:coreProperties>
</file>