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  <p:sldId id="266" r:id="rId9"/>
    <p:sldId id="269" r:id="rId10"/>
    <p:sldId id="271" r:id="rId11"/>
    <p:sldId id="272" r:id="rId12"/>
    <p:sldId id="274" r:id="rId13"/>
    <p:sldId id="275" r:id="rId14"/>
    <p:sldId id="276" r:id="rId15"/>
    <p:sldId id="277" r:id="rId16"/>
    <p:sldId id="279" r:id="rId17"/>
    <p:sldId id="280" r:id="rId18"/>
    <p:sldId id="281" r:id="rId19"/>
    <p:sldId id="282" r:id="rId20"/>
    <p:sldId id="283" r:id="rId21"/>
    <p:sldId id="285" r:id="rId22"/>
    <p:sldId id="286" r:id="rId23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6751" y="823975"/>
            <a:ext cx="7837805" cy="137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36751" y="2163571"/>
            <a:ext cx="8020684" cy="465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34059"/>
            <a:ext cx="24695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>
                <a:solidFill>
                  <a:srgbClr val="FAFD00"/>
                </a:solidFill>
              </a:rPr>
              <a:t>Lecture</a:t>
            </a:r>
            <a:r>
              <a:rPr sz="4200" spc="-70" dirty="0">
                <a:solidFill>
                  <a:srgbClr val="FAFD00"/>
                </a:solidFill>
              </a:rPr>
              <a:t> </a:t>
            </a:r>
            <a:r>
              <a:rPr sz="4200" dirty="0">
                <a:solidFill>
                  <a:srgbClr val="FAFD00"/>
                </a:solidFill>
              </a:rPr>
              <a:t>12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38072"/>
            <a:ext cx="2464435" cy="70485"/>
            <a:chOff x="923544" y="1338072"/>
            <a:chExt cx="24644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59408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38072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494535"/>
            <a:ext cx="7899400" cy="4279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sz="4400" spc="200" dirty="0">
                <a:solidFill>
                  <a:srgbClr val="FAFD00"/>
                </a:solidFill>
                <a:latin typeface="Times New Roman"/>
                <a:cs typeface="Times New Roman"/>
              </a:rPr>
              <a:t>Hybrid </a:t>
            </a:r>
            <a:r>
              <a:rPr sz="4400" spc="85" dirty="0">
                <a:solidFill>
                  <a:srgbClr val="FAFD00"/>
                </a:solidFill>
                <a:latin typeface="Times New Roman"/>
                <a:cs typeface="Times New Roman"/>
              </a:rPr>
              <a:t>intelligent systems: </a:t>
            </a:r>
            <a:r>
              <a:rPr sz="4400" spc="9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10" dirty="0">
                <a:solidFill>
                  <a:srgbClr val="FAFD00"/>
                </a:solidFill>
                <a:latin typeface="Times New Roman"/>
                <a:cs typeface="Times New Roman"/>
              </a:rPr>
              <a:t>Evolutionary</a:t>
            </a:r>
            <a:r>
              <a:rPr sz="36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6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6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20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r>
              <a:rPr sz="36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200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6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35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600" spc="-8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95" dirty="0">
                <a:solidFill>
                  <a:srgbClr val="FAFD00"/>
                </a:solidFill>
                <a:latin typeface="Times New Roman"/>
                <a:cs typeface="Times New Roman"/>
              </a:rPr>
              <a:t>evolutionary</a:t>
            </a:r>
            <a:r>
              <a:rPr sz="36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55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36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1914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Introduction</a:t>
            </a:r>
            <a:endParaRPr sz="32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4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05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endParaRPr sz="32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7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4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endParaRPr sz="32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7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5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9603" y="1567687"/>
            <a:ext cx="7917815" cy="4873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7175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Black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denote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2, respectively.</a:t>
            </a:r>
            <a:endParaRPr sz="3000">
              <a:latin typeface="Times New Roman"/>
              <a:cs typeface="Times New Roman"/>
            </a:endParaRPr>
          </a:p>
          <a:p>
            <a:pPr marL="367665" marR="5892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grid-type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seen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table.</a:t>
            </a:r>
            <a:endParaRPr sz="3000">
              <a:latin typeface="Times New Roman"/>
              <a:cs typeface="Times New Roman"/>
            </a:endParaRPr>
          </a:p>
          <a:p>
            <a:pPr marL="367665" marR="249554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horizontal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axis,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of input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 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vertical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axis.</a:t>
            </a:r>
            <a:endParaRPr sz="3000">
              <a:latin typeface="Times New Roman"/>
              <a:cs typeface="Times New Roman"/>
            </a:endParaRPr>
          </a:p>
          <a:p>
            <a:pPr marL="367665" marR="177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683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intersection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column lies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consequent.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40682" y="766063"/>
            <a:ext cx="320294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85" dirty="0">
                <a:solidFill>
                  <a:srgbClr val="FAFD00"/>
                </a:solidFill>
              </a:rPr>
              <a:t>Fuzzy</a:t>
            </a:r>
            <a:r>
              <a:rPr sz="3800" spc="-75" dirty="0">
                <a:solidFill>
                  <a:srgbClr val="FAFD00"/>
                </a:solidFill>
              </a:rPr>
              <a:t> </a:t>
            </a:r>
            <a:r>
              <a:rPr sz="3800" spc="160" dirty="0">
                <a:solidFill>
                  <a:srgbClr val="FAFD00"/>
                </a:solidFill>
              </a:rPr>
              <a:t>partition</a:t>
            </a:r>
            <a:endParaRPr sz="3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7251" y="1354327"/>
            <a:ext cx="7847965" cy="19843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85"/>
              </a:spcBef>
            </a:pPr>
            <a:r>
              <a:rPr sz="3200" dirty="0"/>
              <a:t>In the </a:t>
            </a:r>
            <a:r>
              <a:rPr sz="3200" spc="-5" dirty="0"/>
              <a:t>rule </a:t>
            </a:r>
            <a:r>
              <a:rPr sz="3200" dirty="0"/>
              <a:t>table, each </a:t>
            </a:r>
            <a:r>
              <a:rPr sz="3200" spc="-5" dirty="0"/>
              <a:t>fuzzy subspace </a:t>
            </a:r>
            <a:r>
              <a:rPr sz="3200" dirty="0"/>
              <a:t>can have </a:t>
            </a:r>
            <a:r>
              <a:rPr sz="3200" spc="5" dirty="0"/>
              <a:t> </a:t>
            </a:r>
            <a:r>
              <a:rPr sz="3200" spc="-5" dirty="0"/>
              <a:t>only </a:t>
            </a:r>
            <a:r>
              <a:rPr sz="3200" dirty="0"/>
              <a:t>one</a:t>
            </a:r>
            <a:r>
              <a:rPr sz="3200" spc="-5" dirty="0"/>
              <a:t> </a:t>
            </a:r>
            <a:r>
              <a:rPr sz="3200" dirty="0"/>
              <a:t>fuzzy</a:t>
            </a:r>
            <a:r>
              <a:rPr sz="3200" spc="-5" dirty="0"/>
              <a:t> </a:t>
            </a:r>
            <a:r>
              <a:rPr sz="3200" spc="-10" dirty="0"/>
              <a:t>IF-THEN</a:t>
            </a:r>
            <a:r>
              <a:rPr sz="3200" dirty="0"/>
              <a:t> </a:t>
            </a:r>
            <a:r>
              <a:rPr sz="3200" spc="-5" dirty="0"/>
              <a:t>rule,</a:t>
            </a:r>
            <a:r>
              <a:rPr sz="3200" spc="5" dirty="0"/>
              <a:t> </a:t>
            </a:r>
            <a:r>
              <a:rPr sz="3200" spc="-5" dirty="0"/>
              <a:t>and</a:t>
            </a:r>
            <a:r>
              <a:rPr sz="3200" spc="5" dirty="0"/>
              <a:t> </a:t>
            </a:r>
            <a:r>
              <a:rPr sz="3200" spc="-5" dirty="0"/>
              <a:t>thus</a:t>
            </a:r>
            <a:r>
              <a:rPr sz="3200" dirty="0"/>
              <a:t> </a:t>
            </a:r>
            <a:r>
              <a:rPr sz="3200" spc="-5" dirty="0"/>
              <a:t>the</a:t>
            </a:r>
            <a:r>
              <a:rPr sz="3200" spc="5" dirty="0"/>
              <a:t> </a:t>
            </a:r>
            <a:r>
              <a:rPr sz="3200" spc="-5" dirty="0"/>
              <a:t>total </a:t>
            </a:r>
            <a:r>
              <a:rPr sz="3200" spc="-785" dirty="0"/>
              <a:t> </a:t>
            </a:r>
            <a:r>
              <a:rPr sz="3200" dirty="0"/>
              <a:t>number</a:t>
            </a:r>
            <a:r>
              <a:rPr sz="3200" spc="-10" dirty="0"/>
              <a:t> </a:t>
            </a:r>
            <a:r>
              <a:rPr sz="3200" spc="-5" dirty="0"/>
              <a:t>of</a:t>
            </a:r>
            <a:r>
              <a:rPr sz="3200" spc="5" dirty="0"/>
              <a:t> </a:t>
            </a:r>
            <a:r>
              <a:rPr sz="3200" spc="-5" dirty="0"/>
              <a:t>rules</a:t>
            </a:r>
            <a:r>
              <a:rPr sz="3200" dirty="0"/>
              <a:t> </a:t>
            </a:r>
            <a:r>
              <a:rPr sz="3200" spc="-5" dirty="0"/>
              <a:t>that</a:t>
            </a:r>
            <a:r>
              <a:rPr sz="3200" spc="5" dirty="0"/>
              <a:t> </a:t>
            </a:r>
            <a:r>
              <a:rPr sz="3200" dirty="0"/>
              <a:t>can</a:t>
            </a:r>
            <a:r>
              <a:rPr sz="3200" spc="-10" dirty="0"/>
              <a:t> </a:t>
            </a:r>
            <a:r>
              <a:rPr sz="3200" dirty="0"/>
              <a:t>be </a:t>
            </a:r>
            <a:r>
              <a:rPr sz="3200" spc="-5" dirty="0"/>
              <a:t>generated</a:t>
            </a:r>
            <a:r>
              <a:rPr sz="3200" spc="5" dirty="0"/>
              <a:t> </a:t>
            </a:r>
            <a:r>
              <a:rPr sz="3200" spc="-10" dirty="0"/>
              <a:t>in</a:t>
            </a:r>
            <a:r>
              <a:rPr sz="3200" spc="10" dirty="0"/>
              <a:t> </a:t>
            </a:r>
            <a:r>
              <a:rPr sz="3200" dirty="0"/>
              <a:t>a</a:t>
            </a:r>
            <a:r>
              <a:rPr sz="3200" spc="-15" dirty="0"/>
              <a:t> </a:t>
            </a:r>
            <a:r>
              <a:rPr sz="3200" i="1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Symbol"/>
                <a:cs typeface="Symbol"/>
              </a:rPr>
              <a:t></a:t>
            </a:r>
            <a:r>
              <a:rPr sz="3200" i="1" spc="-5" dirty="0">
                <a:latin typeface="Times New Roman"/>
                <a:cs typeface="Times New Roman"/>
              </a:rPr>
              <a:t>K 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spc="-5" dirty="0"/>
              <a:t>grid</a:t>
            </a:r>
            <a:r>
              <a:rPr sz="3200" dirty="0"/>
              <a:t> is</a:t>
            </a:r>
            <a:r>
              <a:rPr sz="3200" spc="-10" dirty="0"/>
              <a:t> </a:t>
            </a:r>
            <a:r>
              <a:rPr sz="3200" dirty="0"/>
              <a:t>equal </a:t>
            </a:r>
            <a:r>
              <a:rPr sz="3200" spc="-10" dirty="0"/>
              <a:t>to</a:t>
            </a:r>
            <a:r>
              <a:rPr sz="3200" dirty="0"/>
              <a:t> </a:t>
            </a:r>
            <a:r>
              <a:rPr sz="3200" i="1" spc="-5" dirty="0">
                <a:latin typeface="Times New Roman"/>
                <a:cs typeface="Times New Roman"/>
              </a:rPr>
              <a:t>K</a:t>
            </a:r>
            <a:r>
              <a:rPr sz="3200" spc="-5" dirty="0">
                <a:latin typeface="Symbol"/>
                <a:cs typeface="Symbol"/>
              </a:rPr>
              <a:t></a:t>
            </a:r>
            <a:r>
              <a:rPr sz="3200" i="1" spc="-5" dirty="0">
                <a:latin typeface="Times New Roman"/>
                <a:cs typeface="Times New Roman"/>
              </a:rPr>
              <a:t>K</a:t>
            </a:r>
            <a:r>
              <a:rPr sz="3200" spc="-5" dirty="0"/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9452" y="2147316"/>
            <a:ext cx="1021080" cy="50800"/>
            <a:chOff x="949452" y="2147316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964692" y="2162556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9452" y="2147316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54965" marR="5080">
              <a:lnSpc>
                <a:spcPts val="3470"/>
              </a:lnSpc>
              <a:spcBef>
                <a:spcPts val="225"/>
              </a:spcBef>
            </a:pPr>
            <a:r>
              <a:rPr dirty="0"/>
              <a:t>To</a:t>
            </a:r>
            <a:r>
              <a:rPr spc="-5" dirty="0"/>
              <a:t> determine</a:t>
            </a:r>
            <a:r>
              <a:rPr dirty="0"/>
              <a:t> the</a:t>
            </a:r>
            <a:r>
              <a:rPr spc="-15" dirty="0"/>
              <a:t> </a:t>
            </a:r>
            <a:r>
              <a:rPr spc="-10" dirty="0"/>
              <a:t>rule</a:t>
            </a:r>
            <a:r>
              <a:rPr dirty="0"/>
              <a:t> </a:t>
            </a:r>
            <a:r>
              <a:rPr spc="-5" dirty="0"/>
              <a:t>consequent</a:t>
            </a:r>
            <a:r>
              <a:rPr dirty="0"/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certainty </a:t>
            </a:r>
            <a:r>
              <a:rPr spc="-710" dirty="0"/>
              <a:t> </a:t>
            </a:r>
            <a:r>
              <a:rPr spc="-5" dirty="0"/>
              <a:t>factor,</a:t>
            </a:r>
            <a:r>
              <a:rPr spc="-10" dirty="0"/>
              <a:t> </a:t>
            </a:r>
            <a:r>
              <a:rPr dirty="0"/>
              <a:t>we use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5" dirty="0"/>
              <a:t>following</a:t>
            </a:r>
            <a:r>
              <a:rPr dirty="0"/>
              <a:t> </a:t>
            </a:r>
            <a:r>
              <a:rPr spc="-5" dirty="0"/>
              <a:t>procedure:</a:t>
            </a:r>
          </a:p>
          <a:p>
            <a:pPr marL="12700">
              <a:lnSpc>
                <a:spcPts val="3529"/>
              </a:lnSpc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</a:rPr>
              <a:t>Step</a:t>
            </a:r>
            <a:r>
              <a:rPr sz="3000" spc="5" dirty="0">
                <a:solidFill>
                  <a:srgbClr val="FAFD00"/>
                </a:solidFill>
              </a:rPr>
              <a:t> </a:t>
            </a:r>
            <a:r>
              <a:rPr sz="3000" spc="80" dirty="0">
                <a:solidFill>
                  <a:srgbClr val="FAFD00"/>
                </a:solidFill>
              </a:rPr>
              <a:t>1:	</a:t>
            </a:r>
            <a:r>
              <a:rPr sz="3000" spc="-5" dirty="0"/>
              <a:t>Partition </a:t>
            </a:r>
            <a:r>
              <a:rPr sz="3000" dirty="0"/>
              <a:t>an</a:t>
            </a:r>
            <a:r>
              <a:rPr sz="3000" spc="15" dirty="0"/>
              <a:t> </a:t>
            </a:r>
            <a:r>
              <a:rPr sz="3000" spc="-5" dirty="0"/>
              <a:t>input</a:t>
            </a:r>
            <a:r>
              <a:rPr sz="3000" spc="-10" dirty="0"/>
              <a:t> </a:t>
            </a:r>
            <a:r>
              <a:rPr sz="3000" dirty="0"/>
              <a:t>space </a:t>
            </a:r>
            <a:r>
              <a:rPr sz="3000" spc="-5" dirty="0"/>
              <a:t>into </a:t>
            </a:r>
            <a:r>
              <a:rPr sz="3000" i="1" spc="-5" dirty="0">
                <a:latin typeface="Times New Roman"/>
                <a:cs typeface="Times New Roman"/>
              </a:rPr>
              <a:t>K</a:t>
            </a:r>
            <a:r>
              <a:rPr sz="3000" spc="-5" dirty="0">
                <a:latin typeface="Symbol"/>
                <a:cs typeface="Symbol"/>
              </a:rPr>
              <a:t></a:t>
            </a:r>
            <a:r>
              <a:rPr sz="3000" i="1" spc="-5" dirty="0">
                <a:latin typeface="Times New Roman"/>
                <a:cs typeface="Times New Roman"/>
              </a:rPr>
              <a:t>K</a:t>
            </a:r>
            <a:r>
              <a:rPr sz="3000" i="1" dirty="0">
                <a:latin typeface="Times New Roman"/>
                <a:cs typeface="Times New Roman"/>
              </a:rPr>
              <a:t> </a:t>
            </a:r>
            <a:r>
              <a:rPr sz="3000" spc="-5" dirty="0"/>
              <a:t>fuzzy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49452" y="6313932"/>
            <a:ext cx="1021080" cy="50800"/>
            <a:chOff x="949452" y="6313932"/>
            <a:chExt cx="1021080" cy="50800"/>
          </a:xfrm>
        </p:grpSpPr>
        <p:sp>
          <p:nvSpPr>
            <p:cNvPr id="7" name="object 7"/>
            <p:cNvSpPr/>
            <p:nvPr/>
          </p:nvSpPr>
          <p:spPr>
            <a:xfrm>
              <a:off x="964692" y="632917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9452" y="631393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subspaces,</a:t>
            </a:r>
            <a:r>
              <a:rPr spc="15" dirty="0"/>
              <a:t> </a:t>
            </a:r>
            <a:r>
              <a:rPr spc="-5" dirty="0"/>
              <a:t>and</a:t>
            </a:r>
            <a:r>
              <a:rPr spc="10" dirty="0"/>
              <a:t> </a:t>
            </a:r>
            <a:r>
              <a:rPr spc="-5" dirty="0"/>
              <a:t>calculate</a:t>
            </a:r>
            <a:r>
              <a:rPr spc="20" dirty="0"/>
              <a:t> </a:t>
            </a:r>
            <a:r>
              <a:rPr spc="-5" dirty="0"/>
              <a:t>the</a:t>
            </a:r>
            <a:r>
              <a:rPr spc="10" dirty="0"/>
              <a:t> </a:t>
            </a:r>
            <a:r>
              <a:rPr spc="-5" dirty="0"/>
              <a:t>strength</a:t>
            </a:r>
            <a:r>
              <a:rPr spc="10" dirty="0"/>
              <a:t> </a:t>
            </a:r>
            <a:r>
              <a:rPr spc="-5" dirty="0"/>
              <a:t>of</a:t>
            </a:r>
            <a:r>
              <a:rPr spc="15" dirty="0"/>
              <a:t> </a:t>
            </a:r>
            <a:r>
              <a:rPr spc="-5" dirty="0"/>
              <a:t>each</a:t>
            </a:r>
            <a:r>
              <a:rPr spc="10" dirty="0"/>
              <a:t> </a:t>
            </a:r>
            <a:r>
              <a:rPr dirty="0"/>
              <a:t>class </a:t>
            </a:r>
            <a:r>
              <a:rPr spc="-735" dirty="0"/>
              <a:t> </a:t>
            </a:r>
            <a:r>
              <a:rPr spc="-5" dirty="0"/>
              <a:t>of </a:t>
            </a:r>
            <a:r>
              <a:rPr dirty="0"/>
              <a:t>training </a:t>
            </a:r>
            <a:r>
              <a:rPr spc="-5" dirty="0"/>
              <a:t>patterns</a:t>
            </a:r>
            <a:r>
              <a:rPr spc="10" dirty="0"/>
              <a:t> </a:t>
            </a:r>
            <a:r>
              <a:rPr spc="-5" dirty="0"/>
              <a:t>in</a:t>
            </a:r>
            <a:r>
              <a:rPr dirty="0"/>
              <a:t> </a:t>
            </a:r>
            <a:r>
              <a:rPr spc="-5" dirty="0"/>
              <a:t>every </a:t>
            </a:r>
            <a:r>
              <a:rPr dirty="0"/>
              <a:t>fuzzy </a:t>
            </a:r>
            <a:r>
              <a:rPr spc="-5" dirty="0"/>
              <a:t>subspace.</a:t>
            </a:r>
          </a:p>
          <a:p>
            <a:pPr marL="354965" marR="81280">
              <a:lnSpc>
                <a:spcPct val="99900"/>
              </a:lnSpc>
              <a:spcBef>
                <a:spcPts val="1205"/>
              </a:spcBef>
              <a:tabLst>
                <a:tab pos="3929379" algn="l"/>
              </a:tabLst>
            </a:pPr>
            <a:r>
              <a:rPr sz="2900" spc="-5" dirty="0"/>
              <a:t>Each class </a:t>
            </a:r>
            <a:r>
              <a:rPr sz="2900" dirty="0"/>
              <a:t>in a </a:t>
            </a:r>
            <a:r>
              <a:rPr sz="2900" spc="-5" dirty="0"/>
              <a:t>given fuzzy subspace </a:t>
            </a:r>
            <a:r>
              <a:rPr sz="2900" dirty="0"/>
              <a:t>is </a:t>
            </a:r>
            <a:r>
              <a:rPr sz="2900" spc="-5" dirty="0"/>
              <a:t>represented </a:t>
            </a:r>
            <a:r>
              <a:rPr sz="2900" spc="-710" dirty="0"/>
              <a:t> </a:t>
            </a:r>
            <a:r>
              <a:rPr sz="2900" dirty="0"/>
              <a:t>by</a:t>
            </a:r>
            <a:r>
              <a:rPr sz="2900" spc="5" dirty="0"/>
              <a:t> </a:t>
            </a:r>
            <a:r>
              <a:rPr sz="2900" spc="-10" dirty="0"/>
              <a:t>its</a:t>
            </a:r>
            <a:r>
              <a:rPr sz="2900" spc="-5" dirty="0"/>
              <a:t> training patterns.	</a:t>
            </a:r>
            <a:r>
              <a:rPr sz="2900" dirty="0"/>
              <a:t>The </a:t>
            </a:r>
            <a:r>
              <a:rPr sz="2900" spc="-10" dirty="0"/>
              <a:t>more </a:t>
            </a:r>
            <a:r>
              <a:rPr sz="2900" spc="-5" dirty="0"/>
              <a:t>training </a:t>
            </a:r>
            <a:r>
              <a:rPr sz="2900" spc="-10" dirty="0"/>
              <a:t>patterns, </a:t>
            </a:r>
            <a:r>
              <a:rPr sz="2900" spc="-710" dirty="0"/>
              <a:t> </a:t>
            </a:r>
            <a:r>
              <a:rPr sz="2900" dirty="0"/>
              <a:t>the </a:t>
            </a:r>
            <a:r>
              <a:rPr sz="2900" spc="-5" dirty="0"/>
              <a:t>stronger the </a:t>
            </a:r>
            <a:r>
              <a:rPr sz="2900" spc="-10" dirty="0"/>
              <a:t>class </a:t>
            </a:r>
            <a:r>
              <a:rPr sz="2900" spc="5" dirty="0">
                <a:latin typeface="Symbol"/>
                <a:cs typeface="Symbol"/>
              </a:rPr>
              <a:t></a:t>
            </a:r>
            <a:r>
              <a:rPr sz="2900" spc="5" dirty="0"/>
              <a:t> </a:t>
            </a:r>
            <a:r>
              <a:rPr sz="2900" spc="-10" dirty="0"/>
              <a:t>in </a:t>
            </a:r>
            <a:r>
              <a:rPr sz="2900" dirty="0"/>
              <a:t>a </a:t>
            </a:r>
            <a:r>
              <a:rPr sz="2900" spc="-5" dirty="0"/>
              <a:t>given fuzzy subspace, </a:t>
            </a:r>
            <a:r>
              <a:rPr sz="2900" dirty="0"/>
              <a:t> the rule </a:t>
            </a:r>
            <a:r>
              <a:rPr sz="2900" spc="-5" dirty="0"/>
              <a:t>consequent becomes </a:t>
            </a:r>
            <a:r>
              <a:rPr sz="2900" spc="-10" dirty="0"/>
              <a:t>more </a:t>
            </a:r>
            <a:r>
              <a:rPr sz="2900" spc="-5" dirty="0"/>
              <a:t>certain </a:t>
            </a:r>
            <a:r>
              <a:rPr sz="2900" dirty="0"/>
              <a:t>when </a:t>
            </a:r>
            <a:r>
              <a:rPr sz="2900" spc="5" dirty="0"/>
              <a:t> </a:t>
            </a:r>
            <a:r>
              <a:rPr sz="2900" spc="-5" dirty="0"/>
              <a:t>patterns</a:t>
            </a:r>
            <a:r>
              <a:rPr sz="2900" spc="-10" dirty="0"/>
              <a:t> </a:t>
            </a:r>
            <a:r>
              <a:rPr sz="2900" spc="-5" dirty="0"/>
              <a:t>of </a:t>
            </a:r>
            <a:r>
              <a:rPr sz="2900" dirty="0"/>
              <a:t>one</a:t>
            </a:r>
            <a:r>
              <a:rPr sz="2900" spc="-5" dirty="0"/>
              <a:t> particular</a:t>
            </a:r>
            <a:r>
              <a:rPr sz="2900" spc="10" dirty="0"/>
              <a:t> </a:t>
            </a:r>
            <a:r>
              <a:rPr sz="2900" spc="-10" dirty="0"/>
              <a:t>class </a:t>
            </a:r>
            <a:r>
              <a:rPr sz="2900" spc="-5" dirty="0"/>
              <a:t>appear</a:t>
            </a:r>
            <a:r>
              <a:rPr sz="2900" spc="10" dirty="0"/>
              <a:t> </a:t>
            </a:r>
            <a:r>
              <a:rPr sz="2900" spc="-10" dirty="0"/>
              <a:t>more</a:t>
            </a:r>
            <a:r>
              <a:rPr sz="2900" dirty="0"/>
              <a:t> </a:t>
            </a:r>
            <a:r>
              <a:rPr sz="2900" spc="-5" dirty="0"/>
              <a:t>often </a:t>
            </a:r>
            <a:r>
              <a:rPr sz="2900" dirty="0"/>
              <a:t> </a:t>
            </a:r>
            <a:r>
              <a:rPr sz="2900" spc="-5" dirty="0"/>
              <a:t>than patterns</a:t>
            </a:r>
            <a:r>
              <a:rPr sz="2900" spc="-10" dirty="0"/>
              <a:t> </a:t>
            </a:r>
            <a:r>
              <a:rPr sz="2900" spc="-5" dirty="0"/>
              <a:t>of</a:t>
            </a:r>
            <a:r>
              <a:rPr sz="2900" spc="10" dirty="0"/>
              <a:t> </a:t>
            </a:r>
            <a:r>
              <a:rPr sz="2900" spc="-5" dirty="0"/>
              <a:t>any</a:t>
            </a:r>
            <a:r>
              <a:rPr sz="2900" spc="-10" dirty="0"/>
              <a:t> </a:t>
            </a:r>
            <a:r>
              <a:rPr sz="2900" spc="-5" dirty="0"/>
              <a:t>other</a:t>
            </a:r>
            <a:r>
              <a:rPr sz="2900" spc="5" dirty="0"/>
              <a:t> </a:t>
            </a:r>
            <a:r>
              <a:rPr sz="2900" spc="-5" dirty="0"/>
              <a:t>class.</a:t>
            </a:r>
            <a:endParaRPr sz="2900">
              <a:latin typeface="Symbol"/>
              <a:cs typeface="Symbol"/>
            </a:endParaRPr>
          </a:p>
          <a:p>
            <a:pPr marL="354965" marR="796290" indent="-342900">
              <a:lnSpc>
                <a:spcPts val="3600"/>
              </a:lnSpc>
              <a:spcBef>
                <a:spcPts val="95"/>
              </a:spcBef>
              <a:tabLst>
                <a:tab pos="1335405" algn="l"/>
              </a:tabLst>
            </a:pPr>
            <a:r>
              <a:rPr spc="80" dirty="0">
                <a:solidFill>
                  <a:srgbClr val="FAFD00"/>
                </a:solidFill>
              </a:rPr>
              <a:t>Step</a:t>
            </a:r>
            <a:r>
              <a:rPr spc="105" dirty="0">
                <a:solidFill>
                  <a:srgbClr val="FAFD00"/>
                </a:solidFill>
              </a:rPr>
              <a:t> </a:t>
            </a:r>
            <a:r>
              <a:rPr spc="80" dirty="0">
                <a:solidFill>
                  <a:srgbClr val="FAFD00"/>
                </a:solidFill>
              </a:rPr>
              <a:t>2:	</a:t>
            </a:r>
            <a:r>
              <a:rPr dirty="0"/>
              <a:t>Determine</a:t>
            </a:r>
            <a:r>
              <a:rPr spc="-5" dirty="0"/>
              <a:t> the</a:t>
            </a:r>
            <a:r>
              <a:rPr dirty="0"/>
              <a:t> </a:t>
            </a:r>
            <a:r>
              <a:rPr spc="-5" dirty="0"/>
              <a:t>rule</a:t>
            </a:r>
            <a:r>
              <a:rPr spc="15" dirty="0"/>
              <a:t> </a:t>
            </a:r>
            <a:r>
              <a:rPr spc="-5" dirty="0"/>
              <a:t>consequent</a:t>
            </a:r>
            <a:r>
              <a:rPr spc="-10" dirty="0"/>
              <a:t> </a:t>
            </a:r>
            <a:r>
              <a:rPr spc="-5" dirty="0"/>
              <a:t>and</a:t>
            </a:r>
            <a:r>
              <a:rPr dirty="0"/>
              <a:t> </a:t>
            </a:r>
            <a:r>
              <a:rPr spc="-5" dirty="0"/>
              <a:t>the </a:t>
            </a:r>
            <a:r>
              <a:rPr spc="-735" dirty="0"/>
              <a:t> </a:t>
            </a:r>
            <a:r>
              <a:rPr dirty="0"/>
              <a:t>certainty</a:t>
            </a:r>
            <a:r>
              <a:rPr spc="-5" dirty="0"/>
              <a:t> </a:t>
            </a:r>
            <a:r>
              <a:rPr dirty="0"/>
              <a:t>factor</a:t>
            </a:r>
            <a:r>
              <a:rPr spc="-5" dirty="0"/>
              <a:t> in</a:t>
            </a:r>
            <a:r>
              <a:rPr dirty="0"/>
              <a:t> each</a:t>
            </a:r>
            <a:r>
              <a:rPr spc="-5" dirty="0"/>
              <a:t> </a:t>
            </a:r>
            <a:r>
              <a:rPr dirty="0"/>
              <a:t>fuzzy</a:t>
            </a:r>
            <a:r>
              <a:rPr spc="15" dirty="0"/>
              <a:t> </a:t>
            </a:r>
            <a:r>
              <a:rPr spc="-5" dirty="0"/>
              <a:t>subspace.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1851" y="919987"/>
            <a:ext cx="780542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115951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certainty factor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interpreted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follows:</a:t>
            </a:r>
            <a:endParaRPr sz="3000">
              <a:latin typeface="Times New Roman"/>
              <a:cs typeface="Times New Roman"/>
            </a:endParaRPr>
          </a:p>
          <a:p>
            <a:pPr marL="380365" marR="304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subspace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j </a:t>
            </a:r>
            <a:r>
              <a:rPr sz="2000" i="1" spc="-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belong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same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certainty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maximum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new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subspace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belong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000">
              <a:latin typeface="Times New Roman"/>
              <a:cs typeface="Times New Roman"/>
            </a:endParaRPr>
          </a:p>
          <a:p>
            <a:pPr marL="380365" marR="431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10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belong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similar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strengths,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certainty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minimum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it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uncertain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a new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belong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5039" y="1395475"/>
            <a:ext cx="7785734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subspace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misclassified.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Moreover,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subspace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cannot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all.</a:t>
            </a:r>
            <a:endParaRPr sz="3000">
              <a:latin typeface="Times New Roman"/>
              <a:cs typeface="Times New Roman"/>
            </a:endParaRPr>
          </a:p>
          <a:p>
            <a:pPr marL="354965" marR="22669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84111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coarse,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misclassified.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other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hand,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partition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cannot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obtained,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lack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corresponding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subspaces.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2051" y="1316227"/>
            <a:ext cx="6949440" cy="2950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5"/>
              </a:spcBef>
              <a:tabLst>
                <a:tab pos="6200775" algn="l"/>
                <a:tab pos="638048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patterns are not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necessarily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distributed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space.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 difficult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choose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density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grid.		To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overcome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difficulty, we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3200" spc="85" dirty="0">
                <a:solidFill>
                  <a:srgbClr val="FAFD00"/>
                </a:solidFill>
                <a:latin typeface="Times New Roman"/>
                <a:cs typeface="Times New Roman"/>
              </a:rPr>
              <a:t>multiple </a:t>
            </a:r>
            <a:r>
              <a:rPr sz="3200" spc="9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35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75" dirty="0">
                <a:solidFill>
                  <a:srgbClr val="FAFD00"/>
                </a:solidFill>
                <a:latin typeface="Times New Roman"/>
                <a:cs typeface="Times New Roman"/>
              </a:rPr>
              <a:t>tables</a:t>
            </a:r>
            <a:r>
              <a:rPr sz="3200" spc="7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5651" y="2903219"/>
            <a:ext cx="1021080" cy="50800"/>
            <a:chOff x="1025651" y="2903219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040891" y="2918459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5651" y="2903219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25651" y="4367783"/>
            <a:ext cx="1021080" cy="50800"/>
            <a:chOff x="1025651" y="4367783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040891" y="438302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5651" y="436778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25651" y="5373623"/>
            <a:ext cx="1021080" cy="50800"/>
            <a:chOff x="1025651" y="5373623"/>
            <a:chExt cx="1021080" cy="50800"/>
          </a:xfrm>
        </p:grpSpPr>
        <p:sp>
          <p:nvSpPr>
            <p:cNvPr id="9" name="object 9"/>
            <p:cNvSpPr/>
            <p:nvPr/>
          </p:nvSpPr>
          <p:spPr>
            <a:xfrm>
              <a:off x="1040891" y="538886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5651" y="537362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49451" y="1005331"/>
            <a:ext cx="7855584" cy="533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8465" marR="54864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i="1" spc="359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generated,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pattern, x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2),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procedure:</a:t>
            </a:r>
            <a:endParaRPr sz="3000">
              <a:latin typeface="Times New Roman"/>
              <a:cs typeface="Times New Roman"/>
            </a:endParaRPr>
          </a:p>
          <a:p>
            <a:pPr marL="418465" marR="325755" indent="-342900">
              <a:lnSpc>
                <a:spcPct val="100000"/>
              </a:lnSpc>
              <a:spcBef>
                <a:spcPts val="720"/>
              </a:spcBef>
              <a:tabLst>
                <a:tab pos="140017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every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subspace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rule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tables,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 the 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compatibility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new pattern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class.</a:t>
            </a:r>
            <a:endParaRPr sz="3000">
              <a:latin typeface="Times New Roman"/>
              <a:cs typeface="Times New Roman"/>
            </a:endParaRPr>
          </a:p>
          <a:p>
            <a:pPr marL="418465" marR="30480" indent="-342900">
              <a:lnSpc>
                <a:spcPct val="100000"/>
              </a:lnSpc>
              <a:spcBef>
                <a:spcPts val="730"/>
              </a:spcBef>
              <a:tabLst>
                <a:tab pos="13989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maximum 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compatibility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000">
              <a:latin typeface="Times New Roman"/>
              <a:cs typeface="Times New Roman"/>
            </a:endParaRPr>
          </a:p>
          <a:p>
            <a:pPr marL="418465" marR="252729" indent="-342900" algn="just">
              <a:lnSpc>
                <a:spcPct val="100000"/>
              </a:lnSpc>
              <a:spcBef>
                <a:spcPts val="720"/>
              </a:spcBef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 3: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which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 has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highest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compatibility,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assign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pattern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5152" y="1363471"/>
            <a:ext cx="7741284" cy="3926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419350" algn="l"/>
                <a:tab pos="3967479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multiple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tables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accurate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pattern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may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large.	Consequently,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rules can be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enormous.	Meanwhile,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200" spc="-7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abilities,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selecting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 rules with high potential for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accurate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classification,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reduce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483" y="755395"/>
            <a:ext cx="772922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300" spc="185" dirty="0">
                <a:solidFill>
                  <a:srgbClr val="FAFD00"/>
                </a:solidFill>
              </a:rPr>
              <a:t>Can</a:t>
            </a:r>
            <a:r>
              <a:rPr sz="3300" spc="-15" dirty="0">
                <a:solidFill>
                  <a:srgbClr val="FAFD00"/>
                </a:solidFill>
              </a:rPr>
              <a:t> </a:t>
            </a:r>
            <a:r>
              <a:rPr sz="3300" dirty="0">
                <a:solidFill>
                  <a:srgbClr val="FAFD00"/>
                </a:solidFill>
              </a:rPr>
              <a:t>we</a:t>
            </a:r>
            <a:r>
              <a:rPr sz="3300" spc="-20" dirty="0">
                <a:solidFill>
                  <a:srgbClr val="FAFD00"/>
                </a:solidFill>
              </a:rPr>
              <a:t> </a:t>
            </a:r>
            <a:r>
              <a:rPr sz="3300" spc="60" dirty="0">
                <a:solidFill>
                  <a:srgbClr val="FAFD00"/>
                </a:solidFill>
              </a:rPr>
              <a:t>use</a:t>
            </a:r>
            <a:r>
              <a:rPr sz="3300" spc="-10" dirty="0">
                <a:solidFill>
                  <a:srgbClr val="FAFD00"/>
                </a:solidFill>
              </a:rPr>
              <a:t> </a:t>
            </a:r>
            <a:r>
              <a:rPr sz="3300" spc="50" dirty="0">
                <a:solidFill>
                  <a:srgbClr val="FAFD00"/>
                </a:solidFill>
              </a:rPr>
              <a:t>genetic</a:t>
            </a:r>
            <a:r>
              <a:rPr sz="3300" spc="-5" dirty="0">
                <a:solidFill>
                  <a:srgbClr val="FAFD00"/>
                </a:solidFill>
              </a:rPr>
              <a:t> </a:t>
            </a:r>
            <a:r>
              <a:rPr sz="3300" spc="105" dirty="0">
                <a:solidFill>
                  <a:srgbClr val="FAFD00"/>
                </a:solidFill>
              </a:rPr>
              <a:t>algorithms</a:t>
            </a:r>
            <a:r>
              <a:rPr sz="3300" spc="-15" dirty="0">
                <a:solidFill>
                  <a:srgbClr val="FAFD00"/>
                </a:solidFill>
              </a:rPr>
              <a:t> </a:t>
            </a:r>
            <a:r>
              <a:rPr sz="3300" spc="120" dirty="0">
                <a:solidFill>
                  <a:srgbClr val="FAFD00"/>
                </a:solidFill>
              </a:rPr>
              <a:t>for</a:t>
            </a:r>
            <a:r>
              <a:rPr sz="3300" spc="-5" dirty="0">
                <a:solidFill>
                  <a:srgbClr val="FAFD00"/>
                </a:solidFill>
              </a:rPr>
              <a:t> </a:t>
            </a:r>
            <a:r>
              <a:rPr sz="3300" spc="35" dirty="0">
                <a:solidFill>
                  <a:srgbClr val="FAFD00"/>
                </a:solidFill>
              </a:rPr>
              <a:t>selecting </a:t>
            </a:r>
            <a:r>
              <a:rPr sz="3300" spc="-810" dirty="0">
                <a:solidFill>
                  <a:srgbClr val="FAFD00"/>
                </a:solidFill>
              </a:rPr>
              <a:t> </a:t>
            </a:r>
            <a:r>
              <a:rPr sz="3300" spc="35" dirty="0">
                <a:solidFill>
                  <a:srgbClr val="FAFD00"/>
                </a:solidFill>
              </a:rPr>
              <a:t>fuzzy</a:t>
            </a:r>
            <a:r>
              <a:rPr sz="3300" dirty="0">
                <a:solidFill>
                  <a:srgbClr val="FAFD00"/>
                </a:solidFill>
              </a:rPr>
              <a:t> </a:t>
            </a:r>
            <a:r>
              <a:rPr sz="3300" spc="125" dirty="0">
                <a:solidFill>
                  <a:srgbClr val="FAFD00"/>
                </a:solidFill>
              </a:rPr>
              <a:t>IF-THEN</a:t>
            </a:r>
            <a:r>
              <a:rPr sz="3300" dirty="0">
                <a:solidFill>
                  <a:srgbClr val="FAFD00"/>
                </a:solidFill>
              </a:rPr>
              <a:t> </a:t>
            </a:r>
            <a:r>
              <a:rPr sz="3300" spc="105" dirty="0">
                <a:solidFill>
                  <a:srgbClr val="FAFD00"/>
                </a:solidFill>
              </a:rPr>
              <a:t>rules</a:t>
            </a:r>
            <a:r>
              <a:rPr sz="3300" spc="-5" dirty="0">
                <a:solidFill>
                  <a:srgbClr val="FAFD00"/>
                </a:solidFill>
              </a:rPr>
              <a:t> </a:t>
            </a:r>
            <a:r>
              <a:rPr sz="3300" spc="185" dirty="0">
                <a:solidFill>
                  <a:srgbClr val="FAFD00"/>
                </a:solidFill>
              </a:rPr>
              <a:t>?</a:t>
            </a:r>
            <a:endParaRPr sz="33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89151" y="1872487"/>
            <a:ext cx="7693025" cy="4873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4732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problem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selecting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seen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combinatorial optimisation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objectives.</a:t>
            </a:r>
            <a:endParaRPr sz="3000">
              <a:latin typeface="Times New Roman"/>
              <a:cs typeface="Times New Roman"/>
            </a:endParaRPr>
          </a:p>
          <a:p>
            <a:pPr marL="354965" marR="62103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first,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important,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maximise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correctly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classified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second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objective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minimise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rules.</a:t>
            </a:r>
            <a:endParaRPr sz="3000">
              <a:latin typeface="Times New Roman"/>
              <a:cs typeface="Times New Roman"/>
            </a:endParaRPr>
          </a:p>
          <a:p>
            <a:pPr marL="354965" marR="107442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9951" y="2481072"/>
            <a:ext cx="1021080" cy="50800"/>
            <a:chOff x="1139951" y="2481072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155191" y="249631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9951" y="248107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39951" y="5317235"/>
            <a:ext cx="1021080" cy="50800"/>
            <a:chOff x="1139951" y="5317235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155191" y="533247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9951" y="5317235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76451" y="1040383"/>
            <a:ext cx="7988934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14541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 algorithm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includes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steps:</a:t>
            </a:r>
            <a:endParaRPr sz="3000">
              <a:latin typeface="Times New Roman"/>
              <a:cs typeface="Times New Roman"/>
            </a:endParaRPr>
          </a:p>
          <a:p>
            <a:pPr marL="405765" marR="30480" indent="-342900">
              <a:lnSpc>
                <a:spcPct val="100000"/>
              </a:lnSpc>
              <a:spcBef>
                <a:spcPts val="720"/>
              </a:spcBef>
              <a:tabLst>
                <a:tab pos="1386205" algn="l"/>
                <a:tab pos="2809240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1: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Randomly generate an initial population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population size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relatively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small,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20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chromosomes.</a:t>
            </a:r>
            <a:endParaRPr sz="3000">
              <a:latin typeface="Times New Roman"/>
              <a:cs typeface="Times New Roman"/>
            </a:endParaRPr>
          </a:p>
          <a:p>
            <a:pPr marL="405765" marR="678180" algn="just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gene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corresponds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 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IF-THEN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in the 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i="1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405765" marR="458470" indent="-342900">
              <a:lnSpc>
                <a:spcPct val="100000"/>
              </a:lnSpc>
              <a:spcBef>
                <a:spcPts val="730"/>
              </a:spcBef>
              <a:tabLst>
                <a:tab pos="13862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2: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Calculate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fitness, 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chromosome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current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1383" y="615187"/>
            <a:ext cx="71996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140" dirty="0">
                <a:solidFill>
                  <a:srgbClr val="FAFD00"/>
                </a:solidFill>
              </a:rPr>
              <a:t>Evolutionary</a:t>
            </a:r>
            <a:r>
              <a:rPr sz="4400" spc="-10" dirty="0">
                <a:solidFill>
                  <a:srgbClr val="FAFD00"/>
                </a:solidFill>
              </a:rPr>
              <a:t> </a:t>
            </a:r>
            <a:r>
              <a:rPr sz="4400" spc="200" dirty="0">
                <a:solidFill>
                  <a:srgbClr val="FAFD00"/>
                </a:solidFill>
              </a:rPr>
              <a:t>neural</a:t>
            </a:r>
            <a:r>
              <a:rPr sz="4400" spc="-15" dirty="0">
                <a:solidFill>
                  <a:srgbClr val="FAFD00"/>
                </a:solidFill>
              </a:rPr>
              <a:t> </a:t>
            </a:r>
            <a:r>
              <a:rPr sz="4400" spc="145" dirty="0">
                <a:solidFill>
                  <a:srgbClr val="FAFD00"/>
                </a:solidFill>
              </a:rPr>
              <a:t>networks</a:t>
            </a:r>
            <a:endParaRPr sz="4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99235" y="1486915"/>
            <a:ext cx="8080375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5941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networks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used for solving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variety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still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limitations.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173095" algn="l"/>
                <a:tab pos="62249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back-propagation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algorithm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guarantee</a:t>
            </a:r>
            <a:r>
              <a:rPr sz="30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optimal</a:t>
            </a:r>
            <a:r>
              <a:rPr sz="30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real-world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applications, the back-propagation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algorithm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converge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sub-optimal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escape.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unable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find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desirable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8427" y="769111"/>
            <a:ext cx="7987030" cy="2675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99900"/>
              </a:lnSpc>
              <a:spcBef>
                <a:spcPts val="105"/>
              </a:spcBef>
              <a:tabLst>
                <a:tab pos="1805939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selecting fuzzy rules has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objectives: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maximise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accuracy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 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minimise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a rule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 function has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accommodate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objectives.	This 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achieved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introducing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respective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weights,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850" i="1" spc="390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function: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8247" y="4605018"/>
            <a:ext cx="8020684" cy="22332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 marR="30480">
              <a:lnSpc>
                <a:spcPct val="99800"/>
              </a:lnSpc>
              <a:spcBef>
                <a:spcPts val="110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850" i="1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50" i="1" spc="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patterns classified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successfully,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2850" i="1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total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presented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classification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50" i="1" spc="375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2850" i="1" spc="382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numbers of fuzzy IF-THEN rules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50" i="1" spc="-7" baseline="-20467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respectively.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1851" y="1319783"/>
            <a:ext cx="1021080" cy="50800"/>
            <a:chOff x="1101851" y="1319783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117091" y="133502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1851" y="131978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101851" y="3605783"/>
            <a:ext cx="1021080" cy="50800"/>
            <a:chOff x="1101851" y="3605783"/>
            <a:chExt cx="1021080" cy="50800"/>
          </a:xfrm>
        </p:grpSpPr>
        <p:sp>
          <p:nvSpPr>
            <p:cNvPr id="6" name="object 6"/>
            <p:cNvSpPr/>
            <p:nvPr/>
          </p:nvSpPr>
          <p:spPr>
            <a:xfrm>
              <a:off x="1117091" y="362102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01851" y="360578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101851" y="5434583"/>
            <a:ext cx="1021080" cy="50800"/>
            <a:chOff x="1101851" y="5434583"/>
            <a:chExt cx="1021080" cy="50800"/>
          </a:xfrm>
        </p:grpSpPr>
        <p:sp>
          <p:nvSpPr>
            <p:cNvPr id="9" name="object 9"/>
            <p:cNvSpPr/>
            <p:nvPr/>
          </p:nvSpPr>
          <p:spPr>
            <a:xfrm>
              <a:off x="1117091" y="544982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1851" y="5434583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89151" y="884935"/>
            <a:ext cx="7846695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3: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pair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mating.</a:t>
            </a:r>
            <a:endParaRPr sz="3000">
              <a:latin typeface="Times New Roman"/>
              <a:cs typeface="Times New Roman"/>
            </a:endParaRPr>
          </a:p>
          <a:p>
            <a:pPr marL="354965" marR="12065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selected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fitness;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better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chromosome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being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selected.</a:t>
            </a:r>
            <a:endParaRPr sz="3000">
              <a:latin typeface="Times New Roman"/>
              <a:cs typeface="Times New Roman"/>
            </a:endParaRPr>
          </a:p>
          <a:p>
            <a:pPr marL="354965" marR="433070" indent="-342900">
              <a:lnSpc>
                <a:spcPct val="100000"/>
              </a:lnSpc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4: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 a pair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offspring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applying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standard crossover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operator.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 crossover point.</a:t>
            </a:r>
            <a:endParaRPr sz="3000">
              <a:latin typeface="Times New Roman"/>
              <a:cs typeface="Times New Roman"/>
            </a:endParaRPr>
          </a:p>
          <a:p>
            <a:pPr marL="354965" marR="33655" indent="-342900">
              <a:lnSpc>
                <a:spcPct val="100000"/>
              </a:lnSpc>
              <a:tabLst>
                <a:tab pos="1335405" algn="l"/>
                <a:tab pos="3237230" algn="l"/>
                <a:tab pos="576008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5: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mutation 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created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offspring.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mutation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normally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kept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quite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low,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0.01.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done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multiplying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value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–1.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1851" y="1338072"/>
            <a:ext cx="1021080" cy="50800"/>
            <a:chOff x="1101851" y="1338072"/>
            <a:chExt cx="1021080" cy="50800"/>
          </a:xfrm>
        </p:grpSpPr>
        <p:sp>
          <p:nvSpPr>
            <p:cNvPr id="3" name="object 3"/>
            <p:cNvSpPr/>
            <p:nvPr/>
          </p:nvSpPr>
          <p:spPr>
            <a:xfrm>
              <a:off x="1117091" y="135331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1851" y="133807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59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89151" y="903223"/>
            <a:ext cx="80340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6: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Place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offspring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01851" y="2404872"/>
            <a:ext cx="1021080" cy="50800"/>
            <a:chOff x="1101851" y="2404872"/>
            <a:chExt cx="1021080" cy="50800"/>
          </a:xfrm>
        </p:grpSpPr>
        <p:sp>
          <p:nvSpPr>
            <p:cNvPr id="7" name="object 7"/>
            <p:cNvSpPr/>
            <p:nvPr/>
          </p:nvSpPr>
          <p:spPr>
            <a:xfrm>
              <a:off x="1117091" y="242011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01851" y="2404872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89151" y="1208023"/>
            <a:ext cx="7198359" cy="12446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3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population.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7: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Repeat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Step 3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until the size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01851" y="4386071"/>
            <a:ext cx="1021080" cy="50800"/>
            <a:chOff x="1101851" y="4386071"/>
            <a:chExt cx="1021080" cy="50800"/>
          </a:xfrm>
        </p:grpSpPr>
        <p:sp>
          <p:nvSpPr>
            <p:cNvPr id="11" name="object 11"/>
            <p:cNvSpPr/>
            <p:nvPr/>
          </p:nvSpPr>
          <p:spPr>
            <a:xfrm>
              <a:off x="1117091" y="440131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1851" y="4386071"/>
              <a:ext cx="1005840" cy="35560"/>
            </a:xfrm>
            <a:custGeom>
              <a:avLst/>
              <a:gdLst/>
              <a:ahLst/>
              <a:cxnLst/>
              <a:rect l="l" t="t" r="r" b="b"/>
              <a:pathLst>
                <a:path w="1005839" h="35560">
                  <a:moveTo>
                    <a:pt x="1005839" y="35051"/>
                  </a:moveTo>
                  <a:lnTo>
                    <a:pt x="1005839" y="0"/>
                  </a:lnTo>
                  <a:lnTo>
                    <a:pt x="0" y="0"/>
                  </a:lnTo>
                  <a:lnTo>
                    <a:pt x="0" y="35051"/>
                  </a:lnTo>
                  <a:lnTo>
                    <a:pt x="1005839" y="3505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89151" y="2427222"/>
            <a:ext cx="8010525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461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becomes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equal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initial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replace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(parent)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population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(offspring)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1200"/>
              </a:spcBef>
              <a:tabLst>
                <a:tab pos="1335405" algn="l"/>
              </a:tabLst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Step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9: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process until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specified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(typically several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hundreds)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considered.</a:t>
            </a:r>
            <a:endParaRPr sz="3000">
              <a:latin typeface="Times New Roman"/>
              <a:cs typeface="Times New Roman"/>
            </a:endParaRPr>
          </a:p>
          <a:p>
            <a:pPr marL="354965" marR="147320">
              <a:lnSpc>
                <a:spcPct val="100000"/>
              </a:lnSpc>
              <a:spcBef>
                <a:spcPts val="24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down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less than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2%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initially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rules.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7523" y="1067815"/>
            <a:ext cx="8001000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7211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67564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 difficulty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related to selecting 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topology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network.	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“right”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 architecture for a particular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chosen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topology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still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engineering.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algorithms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effective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optimisation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guide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both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optimisation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topology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1823" y="843787"/>
            <a:ext cx="7877175" cy="5603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883660" algn="l"/>
                <a:tab pos="715835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second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fitness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evaluating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chromosome’s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performance.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estimate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can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 here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errors.</a:t>
            </a:r>
            <a:endParaRPr sz="3000">
              <a:latin typeface="Times New Roman"/>
              <a:cs typeface="Times New Roman"/>
            </a:endParaRPr>
          </a:p>
          <a:p>
            <a:pPr marL="354965" marR="3111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19202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training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presented to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calculated.	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smaller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sum,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fitter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genetic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algorithm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attempts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set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weights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that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minimises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sum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squared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5" dirty="0">
                <a:solidFill>
                  <a:srgbClr val="FAFD00"/>
                </a:solidFill>
                <a:latin typeface="Times New Roman"/>
                <a:cs typeface="Times New Roman"/>
              </a:rPr>
              <a:t>errors.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1823" y="938275"/>
            <a:ext cx="7943215" cy="4696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742439" algn="l"/>
                <a:tab pos="42005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third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genetic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mutation.	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crossover operator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takes two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chromosomes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creates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child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material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parents.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gene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child’s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represented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corresponding gene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parent.</a:t>
            </a:r>
            <a:endParaRPr sz="3000">
              <a:latin typeface="Times New Roman"/>
              <a:cs typeface="Times New Roman"/>
            </a:endParaRPr>
          </a:p>
          <a:p>
            <a:pPr marL="354965" marR="610235" indent="-342900">
              <a:lnSpc>
                <a:spcPct val="100699"/>
              </a:lnSpc>
              <a:spcBef>
                <a:spcPts val="70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adds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small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random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gene.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5915" y="804163"/>
            <a:ext cx="7877175" cy="1061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185" dirty="0">
                <a:solidFill>
                  <a:srgbClr val="FAFD00"/>
                </a:solidFill>
              </a:rPr>
              <a:t>Can</a:t>
            </a:r>
            <a:r>
              <a:rPr sz="3400" spc="-10" dirty="0">
                <a:solidFill>
                  <a:srgbClr val="FAFD00"/>
                </a:solidFill>
              </a:rPr>
              <a:t> </a:t>
            </a:r>
            <a:r>
              <a:rPr sz="3400" spc="50" dirty="0">
                <a:solidFill>
                  <a:srgbClr val="FAFD00"/>
                </a:solidFill>
              </a:rPr>
              <a:t>genetic</a:t>
            </a:r>
            <a:r>
              <a:rPr sz="3400" dirty="0">
                <a:solidFill>
                  <a:srgbClr val="FAFD00"/>
                </a:solidFill>
              </a:rPr>
              <a:t> </a:t>
            </a:r>
            <a:r>
              <a:rPr sz="3400" spc="110" dirty="0">
                <a:solidFill>
                  <a:srgbClr val="FAFD00"/>
                </a:solidFill>
              </a:rPr>
              <a:t>algorithms</a:t>
            </a:r>
            <a:r>
              <a:rPr sz="3400" spc="5" dirty="0">
                <a:solidFill>
                  <a:srgbClr val="FAFD00"/>
                </a:solidFill>
              </a:rPr>
              <a:t> </a:t>
            </a:r>
            <a:r>
              <a:rPr sz="3400" spc="90" dirty="0">
                <a:solidFill>
                  <a:srgbClr val="FAFD00"/>
                </a:solidFill>
              </a:rPr>
              <a:t>help</a:t>
            </a:r>
            <a:r>
              <a:rPr sz="3400" spc="-5" dirty="0">
                <a:solidFill>
                  <a:srgbClr val="FAFD00"/>
                </a:solidFill>
              </a:rPr>
              <a:t> </a:t>
            </a:r>
            <a:r>
              <a:rPr sz="3400" spc="90" dirty="0">
                <a:solidFill>
                  <a:srgbClr val="FAFD00"/>
                </a:solidFill>
              </a:rPr>
              <a:t>us</a:t>
            </a:r>
            <a:r>
              <a:rPr sz="3400" spc="-5" dirty="0">
                <a:solidFill>
                  <a:srgbClr val="FAFD00"/>
                </a:solidFill>
              </a:rPr>
              <a:t> </a:t>
            </a:r>
            <a:r>
              <a:rPr sz="3400" spc="100" dirty="0">
                <a:solidFill>
                  <a:srgbClr val="FAFD00"/>
                </a:solidFill>
              </a:rPr>
              <a:t>in</a:t>
            </a:r>
            <a:r>
              <a:rPr sz="3400" spc="-10" dirty="0">
                <a:solidFill>
                  <a:srgbClr val="FAFD00"/>
                </a:solidFill>
              </a:rPr>
              <a:t> </a:t>
            </a:r>
            <a:r>
              <a:rPr sz="3400" spc="40" dirty="0">
                <a:solidFill>
                  <a:srgbClr val="FAFD00"/>
                </a:solidFill>
              </a:rPr>
              <a:t>selecting </a:t>
            </a:r>
            <a:r>
              <a:rPr sz="3400" spc="-835" dirty="0">
                <a:solidFill>
                  <a:srgbClr val="FAFD00"/>
                </a:solidFill>
              </a:rPr>
              <a:t> </a:t>
            </a:r>
            <a:r>
              <a:rPr sz="3400" spc="120" dirty="0">
                <a:solidFill>
                  <a:srgbClr val="FAFD00"/>
                </a:solidFill>
              </a:rPr>
              <a:t>the</a:t>
            </a:r>
            <a:r>
              <a:rPr sz="3400" spc="-5" dirty="0">
                <a:solidFill>
                  <a:srgbClr val="FAFD00"/>
                </a:solidFill>
              </a:rPr>
              <a:t> </a:t>
            </a:r>
            <a:r>
              <a:rPr sz="3400" spc="135" dirty="0">
                <a:solidFill>
                  <a:srgbClr val="FAFD00"/>
                </a:solidFill>
              </a:rPr>
              <a:t>network</a:t>
            </a:r>
            <a:r>
              <a:rPr sz="3400" spc="-15" dirty="0">
                <a:solidFill>
                  <a:srgbClr val="FAFD00"/>
                </a:solidFill>
              </a:rPr>
              <a:t> </a:t>
            </a:r>
            <a:r>
              <a:rPr sz="3400" spc="145" dirty="0">
                <a:solidFill>
                  <a:srgbClr val="FAFD00"/>
                </a:solidFill>
              </a:rPr>
              <a:t>architecture?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05728" y="2023363"/>
            <a:ext cx="786955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5663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architecture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(i.e.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interconnections)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often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 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failure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architecture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decided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error;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great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automatically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designing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architecture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suited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task.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1135" y="1317751"/>
            <a:ext cx="8031480" cy="2404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basic idea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behind evolving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suitable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architecture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conduct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population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architectures.</a:t>
            </a:r>
            <a:endParaRPr sz="3000">
              <a:latin typeface="Times New Roman"/>
              <a:cs typeface="Times New Roman"/>
            </a:endParaRPr>
          </a:p>
          <a:p>
            <a:pPr marL="354965" marR="76136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first 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encoding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network’s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architecture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7667" y="746252"/>
            <a:ext cx="7223759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05" dirty="0">
                <a:solidFill>
                  <a:srgbClr val="FAFD00"/>
                </a:solidFill>
              </a:rPr>
              <a:t>Encoding</a:t>
            </a:r>
            <a:r>
              <a:rPr sz="3800" spc="-25" dirty="0">
                <a:solidFill>
                  <a:srgbClr val="FAFD00"/>
                </a:solidFill>
              </a:rPr>
              <a:t> </a:t>
            </a:r>
            <a:r>
              <a:rPr sz="3800" spc="135" dirty="0">
                <a:solidFill>
                  <a:srgbClr val="FAFD00"/>
                </a:solidFill>
              </a:rPr>
              <a:t>the</a:t>
            </a:r>
            <a:r>
              <a:rPr sz="3800" spc="-25" dirty="0">
                <a:solidFill>
                  <a:srgbClr val="FAFD00"/>
                </a:solidFill>
              </a:rPr>
              <a:t> </a:t>
            </a:r>
            <a:r>
              <a:rPr sz="3800" spc="150" dirty="0">
                <a:solidFill>
                  <a:srgbClr val="FAFD00"/>
                </a:solidFill>
              </a:rPr>
              <a:t>network</a:t>
            </a:r>
            <a:r>
              <a:rPr sz="3800" spc="-35" dirty="0">
                <a:solidFill>
                  <a:srgbClr val="FAFD00"/>
                </a:solidFill>
              </a:rPr>
              <a:t> </a:t>
            </a:r>
            <a:r>
              <a:rPr sz="3800" spc="155" dirty="0">
                <a:solidFill>
                  <a:srgbClr val="FAFD00"/>
                </a:solidFill>
              </a:rPr>
              <a:t>architecture</a:t>
            </a:r>
            <a:endParaRPr sz="3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86103" y="1659127"/>
            <a:ext cx="7881620" cy="478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topology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represented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connectivity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matrix.</a:t>
            </a:r>
            <a:endParaRPr sz="3000">
              <a:latin typeface="Times New Roman"/>
              <a:cs typeface="Times New Roman"/>
            </a:endParaRPr>
          </a:p>
          <a:p>
            <a:pPr marL="354965" marR="7937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entry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matrix defines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type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connection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(column)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(row), 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0 means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1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denotes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connection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changed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learning.</a:t>
            </a:r>
            <a:endParaRPr sz="3000">
              <a:latin typeface="Times New Roman"/>
              <a:cs typeface="Times New Roman"/>
            </a:endParaRPr>
          </a:p>
          <a:p>
            <a:pPr marL="354965" marR="1574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transform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connectivity matrix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chromosome,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 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rows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matrix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together.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6411" y="714247"/>
            <a:ext cx="59842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>
                <a:solidFill>
                  <a:srgbClr val="FAFD00"/>
                </a:solidFill>
              </a:rPr>
              <a:t>Fuzzy</a:t>
            </a:r>
            <a:r>
              <a:rPr sz="4000" spc="-40" dirty="0">
                <a:solidFill>
                  <a:srgbClr val="FAFD00"/>
                </a:solidFill>
              </a:rPr>
              <a:t> </a:t>
            </a:r>
            <a:r>
              <a:rPr sz="4000" spc="110" dirty="0">
                <a:solidFill>
                  <a:srgbClr val="FAFD00"/>
                </a:solidFill>
              </a:rPr>
              <a:t>evolutionary</a:t>
            </a:r>
            <a:r>
              <a:rPr sz="4000" spc="-40" dirty="0">
                <a:solidFill>
                  <a:srgbClr val="FAFD00"/>
                </a:solidFill>
              </a:rPr>
              <a:t> </a:t>
            </a:r>
            <a:r>
              <a:rPr sz="4000" spc="65" dirty="0">
                <a:solidFill>
                  <a:srgbClr val="FAFD00"/>
                </a:solidFill>
              </a:rPr>
              <a:t>systems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24203" y="1544827"/>
            <a:ext cx="7935595" cy="5236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Evolutionary</a:t>
            </a:r>
            <a:r>
              <a:rPr sz="29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computation</a:t>
            </a:r>
            <a:r>
              <a:rPr sz="29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29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29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design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systems,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particularly for generating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adjusting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membership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functions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sets.</a:t>
            </a:r>
            <a:endParaRPr sz="2900">
              <a:latin typeface="Times New Roman"/>
              <a:cs typeface="Times New Roman"/>
            </a:endParaRPr>
          </a:p>
          <a:p>
            <a:pPr marL="354965" marR="204470" indent="-342900">
              <a:lnSpc>
                <a:spcPct val="100000"/>
              </a:lnSpc>
              <a:spcBef>
                <a:spcPts val="68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section,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application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algorithms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select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set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classification</a:t>
            </a:r>
            <a:r>
              <a:rPr sz="29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problem,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set of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685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IF-THEN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generated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29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numerical data.</a:t>
            </a:r>
            <a:endParaRPr sz="2900">
              <a:latin typeface="Times New Roman"/>
              <a:cs typeface="Times New Roman"/>
            </a:endParaRPr>
          </a:p>
          <a:p>
            <a:pPr marL="354965" marR="74295" indent="-342900">
              <a:lnSpc>
                <a:spcPct val="100000"/>
              </a:lnSpc>
              <a:spcBef>
                <a:spcPts val="69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we use 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grid-type fuzzy partition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space.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1866</Words>
  <Application>Microsoft Office PowerPoint</Application>
  <PresentationFormat>Özel</PresentationFormat>
  <Paragraphs>117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 MT</vt:lpstr>
      <vt:lpstr>Calibri</vt:lpstr>
      <vt:lpstr>Lucida Sans Unicode</vt:lpstr>
      <vt:lpstr>Symbol</vt:lpstr>
      <vt:lpstr>Times New Roman</vt:lpstr>
      <vt:lpstr>Office Theme</vt:lpstr>
      <vt:lpstr>Lecture 12</vt:lpstr>
      <vt:lpstr>Evolutionary neural networks</vt:lpstr>
      <vt:lpstr>PowerPoint Sunusu</vt:lpstr>
      <vt:lpstr>PowerPoint Sunusu</vt:lpstr>
      <vt:lpstr>PowerPoint Sunusu</vt:lpstr>
      <vt:lpstr>Can genetic algorithms help us in selecting  the network architecture?</vt:lpstr>
      <vt:lpstr>PowerPoint Sunusu</vt:lpstr>
      <vt:lpstr>Encoding the network architecture</vt:lpstr>
      <vt:lpstr>Fuzzy evolutionary systems</vt:lpstr>
      <vt:lpstr>Fuzzy partition</vt:lpstr>
      <vt:lpstr>In the rule table, each fuzzy subspace can have  only one fuzzy IF-THEN rule, and thus the total  number of rules that can be generated in a KK  grid is equal to KK.</vt:lpstr>
      <vt:lpstr>To determine the rule consequent and the certainty  factor, we use the following procedure: Step 1: Partition an input space into KK fuzzy</vt:lpstr>
      <vt:lpstr>PowerPoint Sunusu</vt:lpstr>
      <vt:lpstr>PowerPoint Sunusu</vt:lpstr>
      <vt:lpstr>PowerPoint Sunusu</vt:lpstr>
      <vt:lpstr>PowerPoint Sunusu</vt:lpstr>
      <vt:lpstr>PowerPoint Sunusu</vt:lpstr>
      <vt:lpstr>Can we use genetic algorithms for selecting  fuzzy IF-THEN rules ?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12.ppt</dc:title>
  <dc:creator>michaeln</dc:creator>
  <cp:lastModifiedBy>irem</cp:lastModifiedBy>
  <cp:revision>2</cp:revision>
  <dcterms:created xsi:type="dcterms:W3CDTF">2022-10-07T12:45:45Z</dcterms:created>
  <dcterms:modified xsi:type="dcterms:W3CDTF">2022-10-07T12:47:35Z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