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07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2592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29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32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8801"/>
            <a:ext cx="103632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32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B5ECEA-D821-41B4-AE79-3F62FAC189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77533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B546E-E561-4616-8F3A-94D585CDCC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91081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EC340-9DB7-48B9-86E3-F8E221D6C1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351545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32E40-034E-41E6-A25D-FF0B78701D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18542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320EE-EB5B-4EAB-AAD9-5D96E9AC79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458748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6D7A9-9BCB-4E9F-9398-446E63A45B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981896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3DD9C-9AF5-4852-82AE-AE5449AEF70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398051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1F236-E5B9-479E-8EBC-21A0F1066B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6618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932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D011-9787-482B-A04E-1392D6AAC4F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4995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7A9D1-99B7-4FCB-8E96-68E8C66ED7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502010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AE0F-1935-4B73-8621-FE80FA823D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2844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362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703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077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22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285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076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631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73FD4-AFF7-440A-8D3A-978251B622EC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E256F-402F-408C-9290-6DFB2E3B5C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3889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522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522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22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22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22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618E129-5391-4277-ABA3-1417D00A93D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870773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5" grpId="0"/>
      <p:bldP spid="52246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Fiziksel muayene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Fiziksel muayenede trakenin yangılanması durumlarında trakenin palpasyonu ile öksürük açığa çıkarılabilir.</a:t>
            </a:r>
          </a:p>
        </p:txBody>
      </p:sp>
    </p:spTree>
    <p:extLst>
      <p:ext uri="{BB962C8B-B14F-4D97-AF65-F5344CB8AC3E}">
        <p14:creationId xmlns:p14="http://schemas.microsoft.com/office/powerpoint/2010/main" val="105641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Laboratuvar veya görüntüleme testleri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1. Toraks radyografisi çekilmelidir</a:t>
            </a:r>
          </a:p>
          <a:p>
            <a:pPr eaLnBrk="1" hangingPunct="1">
              <a:defRPr/>
            </a:pPr>
            <a:r>
              <a:rPr lang="tr-TR" smtClean="0"/>
              <a:t>2. Diğer testler</a:t>
            </a:r>
          </a:p>
          <a:p>
            <a:pPr lvl="1" eaLnBrk="1" hangingPunct="1">
              <a:defRPr/>
            </a:pPr>
            <a:r>
              <a:rPr lang="tr-TR" smtClean="0"/>
              <a:t>Tam kan sayımı, serum biyokimyası, idrar tahlilleri,dışkı muayeneleri, heartworm testi, EKG, transtrakeal yıkama, bronko-alveolar lavaj, bronkoskopi, akciğer biyopsisi gibi analizler yapılabilir.</a:t>
            </a:r>
          </a:p>
          <a:p>
            <a:pPr lvl="1"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40057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2. DİSPNE VE TAŞİPNE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Dispne, solunumun güç yapılması</a:t>
            </a:r>
          </a:p>
          <a:p>
            <a:pPr eaLnBrk="1" hangingPunct="1">
              <a:defRPr/>
            </a:pPr>
            <a:r>
              <a:rPr lang="tr-TR" smtClean="0"/>
              <a:t>Taşipne ise solunum sayısının normalden fazla olmasıdır.</a:t>
            </a:r>
          </a:p>
          <a:p>
            <a:pPr eaLnBrk="1" hangingPunct="1">
              <a:defRPr/>
            </a:pPr>
            <a:r>
              <a:rPr lang="tr-TR" smtClean="0"/>
              <a:t>Taşipne genellikle dispne ile birliktedir</a:t>
            </a:r>
          </a:p>
          <a:p>
            <a:pPr eaLnBrk="1" hangingPunct="1">
              <a:defRPr/>
            </a:pPr>
            <a:r>
              <a:rPr lang="tr-TR" smtClean="0"/>
              <a:t>Eğer dispne olmaksızın taşipne mevcut ise </a:t>
            </a:r>
          </a:p>
          <a:p>
            <a:pPr lvl="1" eaLnBrk="1" hangingPunct="1">
              <a:defRPr/>
            </a:pPr>
            <a:r>
              <a:rPr lang="tr-TR" smtClean="0"/>
              <a:t>Stres,heyecan, ağrı, ısı yükselmesi gibi fizyolojik durumlar dikkate alınmalıdır.</a:t>
            </a:r>
          </a:p>
          <a:p>
            <a:pPr lvl="1"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90643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3. Hemoptizi ve epistaksis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Hemoptizi, salyada öksürük sonrası tükrük veya balgamda kan bulunmasıdır</a:t>
            </a:r>
          </a:p>
          <a:p>
            <a:pPr eaLnBrk="1" hangingPunct="1">
              <a:defRPr/>
            </a:pPr>
            <a:r>
              <a:rPr lang="tr-TR" smtClean="0"/>
              <a:t>Epistaksis, burun boşluğundan kan gelmesidir. Kanama damla damla veya akma tarzında olabilir. </a:t>
            </a:r>
          </a:p>
          <a:p>
            <a:pPr eaLnBrk="1" hangingPunct="1">
              <a:defRPr/>
            </a:pPr>
            <a:r>
              <a:rPr lang="tr-TR" smtClean="0"/>
              <a:t>Akma şeklindeki kanamalara rhinoraji adı da verilir.</a:t>
            </a:r>
          </a:p>
        </p:txBody>
      </p:sp>
    </p:spTree>
    <p:extLst>
      <p:ext uri="{BB962C8B-B14F-4D97-AF65-F5344CB8AC3E}">
        <p14:creationId xmlns:p14="http://schemas.microsoft.com/office/powerpoint/2010/main" val="183797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Kanamalar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256213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Burun duvarlarından</a:t>
            </a:r>
          </a:p>
          <a:p>
            <a:pPr eaLnBrk="1" hangingPunct="1">
              <a:defRPr/>
            </a:pPr>
            <a:r>
              <a:rPr lang="tr-TR" smtClean="0"/>
              <a:t>Larenksten</a:t>
            </a:r>
          </a:p>
          <a:p>
            <a:pPr eaLnBrk="1" hangingPunct="1">
              <a:defRPr/>
            </a:pPr>
            <a:r>
              <a:rPr lang="tr-TR" smtClean="0"/>
              <a:t>Akciğerlerden  kaynaklanabilir.</a:t>
            </a:r>
          </a:p>
          <a:p>
            <a:pPr eaLnBrk="1" hangingPunct="1">
              <a:defRPr/>
            </a:pPr>
            <a:r>
              <a:rPr lang="tr-TR" smtClean="0"/>
              <a:t>Burun duvarlarından gelen kanamalar genellikle tek taraflıdır ancak yaygın travmalarda iki taraflı da olabilir.</a:t>
            </a:r>
          </a:p>
          <a:p>
            <a:pPr eaLnBrk="1" hangingPunct="1">
              <a:defRPr/>
            </a:pPr>
            <a:r>
              <a:rPr lang="tr-TR" smtClean="0"/>
              <a:t>Farenks, larenks, trake ve  akciğerlerden kaynaklanan kanamalar çift taraflıdır, öksürük ile birlikte ve köpüklüdür. </a:t>
            </a:r>
          </a:p>
        </p:txBody>
      </p:sp>
    </p:spTree>
    <p:extLst>
      <p:ext uri="{BB962C8B-B14F-4D97-AF65-F5344CB8AC3E}">
        <p14:creationId xmlns:p14="http://schemas.microsoft.com/office/powerpoint/2010/main" val="19394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Hemoptizinin olası nedenleri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Şiddetli pulmoner ödem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Akciğer tromboembolileri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Bakterial, fungal pnömoniler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Bronşitis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Neoplaziler ( adenokarsinomalar 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Travmalar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Kanama bozuklukları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Hava yollarındaki yabancı cisimler</a:t>
            </a:r>
          </a:p>
        </p:txBody>
      </p:sp>
    </p:spTree>
    <p:extLst>
      <p:ext uri="{BB962C8B-B14F-4D97-AF65-F5344CB8AC3E}">
        <p14:creationId xmlns:p14="http://schemas.microsoft.com/office/powerpoint/2010/main" val="427600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Epistaksisin olası nedenleri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None/>
              <a:defRPr/>
            </a:pPr>
            <a:r>
              <a:rPr lang="tr-TR" smtClean="0"/>
              <a:t>1. Sistemik hastalıklar</a:t>
            </a:r>
          </a:p>
          <a:p>
            <a:pPr marL="990600" lvl="1" indent="-533400" eaLnBrk="1" hangingPunct="1">
              <a:defRPr/>
            </a:pPr>
            <a:r>
              <a:rPr lang="tr-TR" smtClean="0"/>
              <a:t>Kanama bozuklukları </a:t>
            </a:r>
          </a:p>
          <a:p>
            <a:pPr marL="1371600" lvl="2" indent="-457200" eaLnBrk="1" hangingPunct="1">
              <a:defRPr/>
            </a:pPr>
            <a:r>
              <a:rPr lang="tr-TR" smtClean="0"/>
              <a:t>Trombositopeniler ( ehrlichiosis, immun mediated )</a:t>
            </a:r>
          </a:p>
          <a:p>
            <a:pPr marL="1371600" lvl="2" indent="-457200" eaLnBrk="1" hangingPunct="1">
              <a:defRPr/>
            </a:pPr>
            <a:r>
              <a:rPr lang="tr-TR" smtClean="0"/>
              <a:t>Koagulasyon faktörleri eksiklikleri</a:t>
            </a:r>
          </a:p>
          <a:p>
            <a:pPr marL="1371600" lvl="2" indent="-457200" eaLnBrk="1" hangingPunct="1">
              <a:defRPr/>
            </a:pPr>
            <a:r>
              <a:rPr lang="tr-TR" smtClean="0"/>
              <a:t>Platelet disfonksiyonları( von Willebrant disease )</a:t>
            </a:r>
          </a:p>
          <a:p>
            <a:pPr marL="990600" lvl="1" indent="-533400" eaLnBrk="1" hangingPunct="1">
              <a:defRPr/>
            </a:pPr>
            <a:r>
              <a:rPr lang="tr-TR" smtClean="0"/>
              <a:t>Hipertansiyon </a:t>
            </a:r>
          </a:p>
          <a:p>
            <a:pPr marL="990600" lvl="1" indent="-533400" eaLnBrk="1" hangingPunct="1">
              <a:defRPr/>
            </a:pPr>
            <a:r>
              <a:rPr lang="tr-TR" smtClean="0"/>
              <a:t>Polisitemi </a:t>
            </a:r>
          </a:p>
        </p:txBody>
      </p:sp>
    </p:spTree>
    <p:extLst>
      <p:ext uri="{BB962C8B-B14F-4D97-AF65-F5344CB8AC3E}">
        <p14:creationId xmlns:p14="http://schemas.microsoft.com/office/powerpoint/2010/main" val="193310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414337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81075"/>
            <a:ext cx="8229600" cy="55435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2. lokal hastalıklar</a:t>
            </a:r>
          </a:p>
          <a:p>
            <a:pPr lvl="1" eaLnBrk="1" hangingPunct="1">
              <a:defRPr/>
            </a:pPr>
            <a:r>
              <a:rPr lang="tr-TR" smtClean="0"/>
              <a:t>Neoplaziler ( Adenokarsinomalar )</a:t>
            </a:r>
          </a:p>
          <a:p>
            <a:pPr lvl="1" eaLnBrk="1" hangingPunct="1">
              <a:defRPr/>
            </a:pPr>
            <a:r>
              <a:rPr lang="tr-TR" smtClean="0"/>
              <a:t>Yabancı cisimler</a:t>
            </a:r>
          </a:p>
          <a:p>
            <a:pPr lvl="1" eaLnBrk="1" hangingPunct="1">
              <a:defRPr/>
            </a:pPr>
            <a:r>
              <a:rPr lang="tr-TR" smtClean="0"/>
              <a:t>Enfeksiyonlar ( Aspergilloz, FVR )</a:t>
            </a:r>
          </a:p>
          <a:p>
            <a:pPr lvl="1" eaLnBrk="1" hangingPunct="1">
              <a:defRPr/>
            </a:pPr>
            <a:r>
              <a:rPr lang="tr-TR" smtClean="0"/>
              <a:t>Travmalar </a:t>
            </a:r>
          </a:p>
          <a:p>
            <a:pPr lvl="1" eaLnBrk="1" hangingPunct="1">
              <a:defRPr/>
            </a:pPr>
            <a:r>
              <a:rPr lang="tr-TR" smtClean="0"/>
              <a:t>Genetik olarak burun damarlarının yüzlek olması</a:t>
            </a:r>
          </a:p>
          <a:p>
            <a:pPr lvl="1" eaLnBrk="1" hangingPunct="1">
              <a:defRPr/>
            </a:pPr>
            <a:r>
              <a:rPr lang="tr-TR" smtClean="0"/>
              <a:t>Köpeklerde linguatula rhinaria( köpeklerin burun boşluğunda yaşar 1-2 cm. boyundadır. Arakonakçıları sığırların mezenterial lenf yumrularında yaşar. Yumurtaları sümükte veya dışkıda görülebilir.)</a:t>
            </a:r>
          </a:p>
        </p:txBody>
      </p:sp>
    </p:spTree>
    <p:extLst>
      <p:ext uri="{BB962C8B-B14F-4D97-AF65-F5344CB8AC3E}">
        <p14:creationId xmlns:p14="http://schemas.microsoft.com/office/powerpoint/2010/main" val="141333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çaağaç">
  <a:themeElements>
    <a:clrScheme name="Akçaağaç 6">
      <a:dk1>
        <a:srgbClr val="006699"/>
      </a:dk1>
      <a:lt1>
        <a:srgbClr val="FFFFFF"/>
      </a:lt1>
      <a:dk2>
        <a:srgbClr val="006666"/>
      </a:dk2>
      <a:lt2>
        <a:srgbClr val="CCECFF"/>
      </a:lt2>
      <a:accent1>
        <a:srgbClr val="00CCFF"/>
      </a:accent1>
      <a:accent2>
        <a:srgbClr val="017A83"/>
      </a:accent2>
      <a:accent3>
        <a:srgbClr val="AAB8B8"/>
      </a:accent3>
      <a:accent4>
        <a:srgbClr val="DADADA"/>
      </a:accent4>
      <a:accent5>
        <a:srgbClr val="AAE2FF"/>
      </a:accent5>
      <a:accent6>
        <a:srgbClr val="016E76"/>
      </a:accent6>
      <a:hlink>
        <a:srgbClr val="FFFFCC"/>
      </a:hlink>
      <a:folHlink>
        <a:srgbClr val="99FF99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Geniş ekran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Teması</vt:lpstr>
      <vt:lpstr>Akçaağaç</vt:lpstr>
      <vt:lpstr>Fiziksel muayene</vt:lpstr>
      <vt:lpstr>Laboratuvar veya görüntüleme testleri</vt:lpstr>
      <vt:lpstr>2. DİSPNE VE TAŞİPNE</vt:lpstr>
      <vt:lpstr>3. Hemoptizi ve epistaksis</vt:lpstr>
      <vt:lpstr>Kanamalar </vt:lpstr>
      <vt:lpstr>Hemoptizinin olası nedenleri</vt:lpstr>
      <vt:lpstr>Epistaksisin olası nedenleri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Fiziksel muayene</dc:title>
  <dc:creator>Esra</dc:creator>
  <cp:lastModifiedBy>Esra</cp:lastModifiedBy>
  <cp:revision>1</cp:revision>
  <dcterms:created xsi:type="dcterms:W3CDTF">2020-05-12T07:52:09Z</dcterms:created>
  <dcterms:modified xsi:type="dcterms:W3CDTF">2020-05-12T07:52:46Z</dcterms:modified>
</cp:coreProperties>
</file>