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7" r:id="rId2"/>
    <p:sldId id="328" r:id="rId3"/>
    <p:sldId id="258" r:id="rId4"/>
    <p:sldId id="311" r:id="rId5"/>
    <p:sldId id="312" r:id="rId6"/>
    <p:sldId id="313" r:id="rId7"/>
    <p:sldId id="314" r:id="rId8"/>
    <p:sldId id="316" r:id="rId9"/>
    <p:sldId id="318" r:id="rId10"/>
    <p:sldId id="319" r:id="rId11"/>
    <p:sldId id="320" r:id="rId12"/>
    <p:sldId id="321" r:id="rId13"/>
    <p:sldId id="270" r:id="rId14"/>
    <p:sldId id="271" r:id="rId15"/>
    <p:sldId id="272" r:id="rId16"/>
    <p:sldId id="354"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27"/>
  </p:normalViewPr>
  <p:slideViewPr>
    <p:cSldViewPr snapToGrid="0" snapToObjects="1">
      <p:cViewPr varScale="1">
        <p:scale>
          <a:sx n="116" d="100"/>
          <a:sy n="116" d="100"/>
        </p:scale>
        <p:origin x="41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914400" y="2130426"/>
            <a:ext cx="10363200" cy="1470025"/>
          </a:xfrm>
        </p:spPr>
        <p:txBody>
          <a:bodyPr/>
          <a:lstStyle/>
          <a:p>
            <a:r>
              <a:rPr lang="tr-TR"/>
              <a:t>Asıl başlık stili için tıklatın</a:t>
            </a:r>
          </a:p>
        </p:txBody>
      </p:sp>
      <p:sp>
        <p:nvSpPr>
          <p:cNvPr id="3" name="2 Alt Başlık"/>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a:extLst>
              <a:ext uri="{FF2B5EF4-FFF2-40B4-BE49-F238E27FC236}">
                <a16:creationId xmlns:a16="http://schemas.microsoft.com/office/drawing/2014/main" id="{3C8E0896-4CFF-3047-A731-009AE523864C}"/>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5">
            <a:extLst>
              <a:ext uri="{FF2B5EF4-FFF2-40B4-BE49-F238E27FC236}">
                <a16:creationId xmlns:a16="http://schemas.microsoft.com/office/drawing/2014/main" id="{480D4EE3-E3EE-B645-8CF2-E9DAC79956CA}"/>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6">
            <a:extLst>
              <a:ext uri="{FF2B5EF4-FFF2-40B4-BE49-F238E27FC236}">
                <a16:creationId xmlns:a16="http://schemas.microsoft.com/office/drawing/2014/main" id="{8343CA11-5149-3D48-9D5E-9EC0C1C5C581}"/>
              </a:ext>
            </a:extLst>
          </p:cNvPr>
          <p:cNvSpPr>
            <a:spLocks noGrp="1" noChangeArrowheads="1"/>
          </p:cNvSpPr>
          <p:nvPr>
            <p:ph type="sldNum" sz="quarter" idx="12"/>
          </p:nvPr>
        </p:nvSpPr>
        <p:spPr>
          <a:ln/>
        </p:spPr>
        <p:txBody>
          <a:bodyPr/>
          <a:lstStyle>
            <a:lvl1pPr>
              <a:defRPr/>
            </a:lvl1pPr>
          </a:lstStyle>
          <a:p>
            <a:pPr>
              <a:defRPr/>
            </a:pPr>
            <a:fld id="{669813E9-A795-ED46-A5B0-62A995877534}" type="slidenum">
              <a:rPr lang="tr-TR" altLang="tr-TR"/>
              <a:pPr>
                <a:defRPr/>
              </a:pPr>
              <a:t>‹#›</a:t>
            </a:fld>
            <a:endParaRPr lang="tr-TR" altLang="tr-TR"/>
          </a:p>
        </p:txBody>
      </p:sp>
    </p:spTree>
    <p:extLst>
      <p:ext uri="{BB962C8B-B14F-4D97-AF65-F5344CB8AC3E}">
        <p14:creationId xmlns:p14="http://schemas.microsoft.com/office/powerpoint/2010/main" val="4109614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360A083A-AC05-4C4F-9FAA-BC99645C2665}"/>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5">
            <a:extLst>
              <a:ext uri="{FF2B5EF4-FFF2-40B4-BE49-F238E27FC236}">
                <a16:creationId xmlns:a16="http://schemas.microsoft.com/office/drawing/2014/main" id="{289BE666-36EB-0044-A3D5-E19D54C5B19E}"/>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6">
            <a:extLst>
              <a:ext uri="{FF2B5EF4-FFF2-40B4-BE49-F238E27FC236}">
                <a16:creationId xmlns:a16="http://schemas.microsoft.com/office/drawing/2014/main" id="{8113515D-BBD0-EF46-BABF-1EF49C9E05A1}"/>
              </a:ext>
            </a:extLst>
          </p:cNvPr>
          <p:cNvSpPr>
            <a:spLocks noGrp="1" noChangeArrowheads="1"/>
          </p:cNvSpPr>
          <p:nvPr>
            <p:ph type="sldNum" sz="quarter" idx="12"/>
          </p:nvPr>
        </p:nvSpPr>
        <p:spPr>
          <a:ln/>
        </p:spPr>
        <p:txBody>
          <a:bodyPr/>
          <a:lstStyle>
            <a:lvl1pPr>
              <a:defRPr/>
            </a:lvl1pPr>
          </a:lstStyle>
          <a:p>
            <a:pPr>
              <a:defRPr/>
            </a:pPr>
            <a:fld id="{F17235DC-B3F0-9344-89A2-4F8C9D853F0F}" type="slidenum">
              <a:rPr lang="tr-TR" altLang="tr-TR"/>
              <a:pPr>
                <a:defRPr/>
              </a:pPr>
              <a:t>‹#›</a:t>
            </a:fld>
            <a:endParaRPr lang="tr-TR" altLang="tr-TR"/>
          </a:p>
        </p:txBody>
      </p:sp>
    </p:spTree>
    <p:extLst>
      <p:ext uri="{BB962C8B-B14F-4D97-AF65-F5344CB8AC3E}">
        <p14:creationId xmlns:p14="http://schemas.microsoft.com/office/powerpoint/2010/main" val="389776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39"/>
            <a:ext cx="27432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609600" y="274639"/>
            <a:ext cx="80264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518F27D4-2533-0B48-8551-3447C5BCB614}"/>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5">
            <a:extLst>
              <a:ext uri="{FF2B5EF4-FFF2-40B4-BE49-F238E27FC236}">
                <a16:creationId xmlns:a16="http://schemas.microsoft.com/office/drawing/2014/main" id="{FC7197EC-9E1D-D845-AC70-3AEF20389AC9}"/>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6">
            <a:extLst>
              <a:ext uri="{FF2B5EF4-FFF2-40B4-BE49-F238E27FC236}">
                <a16:creationId xmlns:a16="http://schemas.microsoft.com/office/drawing/2014/main" id="{10B9AA44-E89C-AD41-9575-88D9288CC610}"/>
              </a:ext>
            </a:extLst>
          </p:cNvPr>
          <p:cNvSpPr>
            <a:spLocks noGrp="1" noChangeArrowheads="1"/>
          </p:cNvSpPr>
          <p:nvPr>
            <p:ph type="sldNum" sz="quarter" idx="12"/>
          </p:nvPr>
        </p:nvSpPr>
        <p:spPr>
          <a:ln/>
        </p:spPr>
        <p:txBody>
          <a:bodyPr/>
          <a:lstStyle>
            <a:lvl1pPr>
              <a:defRPr/>
            </a:lvl1pPr>
          </a:lstStyle>
          <a:p>
            <a:pPr>
              <a:defRPr/>
            </a:pPr>
            <a:fld id="{CFD88F35-0D51-FC40-8A61-FD53634F8624}" type="slidenum">
              <a:rPr lang="tr-TR" altLang="tr-TR"/>
              <a:pPr>
                <a:defRPr/>
              </a:pPr>
              <a:t>‹#›</a:t>
            </a:fld>
            <a:endParaRPr lang="tr-TR" altLang="tr-TR"/>
          </a:p>
        </p:txBody>
      </p:sp>
    </p:spTree>
    <p:extLst>
      <p:ext uri="{BB962C8B-B14F-4D97-AF65-F5344CB8AC3E}">
        <p14:creationId xmlns:p14="http://schemas.microsoft.com/office/powerpoint/2010/main" val="783601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a:extLst>
              <a:ext uri="{FF2B5EF4-FFF2-40B4-BE49-F238E27FC236}">
                <a16:creationId xmlns:a16="http://schemas.microsoft.com/office/drawing/2014/main" id="{D3E51BE5-3D2F-F34E-951C-76578A554ABC}"/>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5">
            <a:extLst>
              <a:ext uri="{FF2B5EF4-FFF2-40B4-BE49-F238E27FC236}">
                <a16:creationId xmlns:a16="http://schemas.microsoft.com/office/drawing/2014/main" id="{38830CFD-27FC-8641-9D50-049CF4C3B034}"/>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6">
            <a:extLst>
              <a:ext uri="{FF2B5EF4-FFF2-40B4-BE49-F238E27FC236}">
                <a16:creationId xmlns:a16="http://schemas.microsoft.com/office/drawing/2014/main" id="{B1E96387-05D2-7147-99ED-3350746AD43A}"/>
              </a:ext>
            </a:extLst>
          </p:cNvPr>
          <p:cNvSpPr>
            <a:spLocks noGrp="1" noChangeArrowheads="1"/>
          </p:cNvSpPr>
          <p:nvPr>
            <p:ph type="sldNum" sz="quarter" idx="12"/>
          </p:nvPr>
        </p:nvSpPr>
        <p:spPr>
          <a:ln/>
        </p:spPr>
        <p:txBody>
          <a:bodyPr/>
          <a:lstStyle>
            <a:lvl1pPr>
              <a:defRPr/>
            </a:lvl1pPr>
          </a:lstStyle>
          <a:p>
            <a:pPr>
              <a:defRPr/>
            </a:pPr>
            <a:fld id="{DB2A58D3-6395-A741-AB98-AEDABB448D74}" type="slidenum">
              <a:rPr lang="tr-TR" altLang="tr-TR"/>
              <a:pPr>
                <a:defRPr/>
              </a:pPr>
              <a:t>‹#›</a:t>
            </a:fld>
            <a:endParaRPr lang="tr-TR" altLang="tr-TR"/>
          </a:p>
        </p:txBody>
      </p:sp>
    </p:spTree>
    <p:extLst>
      <p:ext uri="{BB962C8B-B14F-4D97-AF65-F5344CB8AC3E}">
        <p14:creationId xmlns:p14="http://schemas.microsoft.com/office/powerpoint/2010/main" val="23751896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963084" y="4406901"/>
            <a:ext cx="103632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a:extLst>
              <a:ext uri="{FF2B5EF4-FFF2-40B4-BE49-F238E27FC236}">
                <a16:creationId xmlns:a16="http://schemas.microsoft.com/office/drawing/2014/main" id="{2B82B128-E0D8-AD4D-A8E6-EBA7D5543EC9}"/>
              </a:ext>
            </a:extLst>
          </p:cNvPr>
          <p:cNvSpPr>
            <a:spLocks noGrp="1" noChangeArrowheads="1"/>
          </p:cNvSpPr>
          <p:nvPr>
            <p:ph type="dt" sz="half" idx="10"/>
          </p:nvPr>
        </p:nvSpPr>
        <p:spPr>
          <a:ln/>
        </p:spPr>
        <p:txBody>
          <a:bodyPr/>
          <a:lstStyle>
            <a:lvl1pPr>
              <a:defRPr/>
            </a:lvl1pPr>
          </a:lstStyle>
          <a:p>
            <a:pPr>
              <a:defRPr/>
            </a:pPr>
            <a:endParaRPr lang="tr-TR"/>
          </a:p>
        </p:txBody>
      </p:sp>
      <p:sp>
        <p:nvSpPr>
          <p:cNvPr id="5" name="Rectangle 5">
            <a:extLst>
              <a:ext uri="{FF2B5EF4-FFF2-40B4-BE49-F238E27FC236}">
                <a16:creationId xmlns:a16="http://schemas.microsoft.com/office/drawing/2014/main" id="{DC5C4617-46D8-F545-8CFD-E26AD59C0AFA}"/>
              </a:ext>
            </a:extLst>
          </p:cNvPr>
          <p:cNvSpPr>
            <a:spLocks noGrp="1" noChangeArrowheads="1"/>
          </p:cNvSpPr>
          <p:nvPr>
            <p:ph type="ftr" sz="quarter" idx="11"/>
          </p:nvPr>
        </p:nvSpPr>
        <p:spPr>
          <a:ln/>
        </p:spPr>
        <p:txBody>
          <a:bodyPr/>
          <a:lstStyle>
            <a:lvl1pPr>
              <a:defRPr/>
            </a:lvl1pPr>
          </a:lstStyle>
          <a:p>
            <a:pPr>
              <a:defRPr/>
            </a:pPr>
            <a:endParaRPr lang="tr-TR"/>
          </a:p>
        </p:txBody>
      </p:sp>
      <p:sp>
        <p:nvSpPr>
          <p:cNvPr id="6" name="Rectangle 6">
            <a:extLst>
              <a:ext uri="{FF2B5EF4-FFF2-40B4-BE49-F238E27FC236}">
                <a16:creationId xmlns:a16="http://schemas.microsoft.com/office/drawing/2014/main" id="{D13AFE4F-228B-9344-9C7A-10FBD7CB0A16}"/>
              </a:ext>
            </a:extLst>
          </p:cNvPr>
          <p:cNvSpPr>
            <a:spLocks noGrp="1" noChangeArrowheads="1"/>
          </p:cNvSpPr>
          <p:nvPr>
            <p:ph type="sldNum" sz="quarter" idx="12"/>
          </p:nvPr>
        </p:nvSpPr>
        <p:spPr>
          <a:ln/>
        </p:spPr>
        <p:txBody>
          <a:bodyPr/>
          <a:lstStyle>
            <a:lvl1pPr>
              <a:defRPr/>
            </a:lvl1pPr>
          </a:lstStyle>
          <a:p>
            <a:pPr>
              <a:defRPr/>
            </a:pPr>
            <a:fld id="{7904DD00-5050-9E4A-B08B-8D1913AFC736}" type="slidenum">
              <a:rPr lang="tr-TR" altLang="tr-TR"/>
              <a:pPr>
                <a:defRPr/>
              </a:pPr>
              <a:t>‹#›</a:t>
            </a:fld>
            <a:endParaRPr lang="tr-TR" altLang="tr-TR"/>
          </a:p>
        </p:txBody>
      </p:sp>
    </p:spTree>
    <p:extLst>
      <p:ext uri="{BB962C8B-B14F-4D97-AF65-F5344CB8AC3E}">
        <p14:creationId xmlns:p14="http://schemas.microsoft.com/office/powerpoint/2010/main" val="3168283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a:extLst>
              <a:ext uri="{FF2B5EF4-FFF2-40B4-BE49-F238E27FC236}">
                <a16:creationId xmlns:a16="http://schemas.microsoft.com/office/drawing/2014/main" id="{FCB0B972-60BC-BB4E-9A43-1EB2F93A62A7}"/>
              </a:ext>
            </a:extLst>
          </p:cNvPr>
          <p:cNvSpPr>
            <a:spLocks noGrp="1" noChangeArrowheads="1"/>
          </p:cNvSpPr>
          <p:nvPr>
            <p:ph type="dt" sz="half" idx="10"/>
          </p:nvPr>
        </p:nvSpPr>
        <p:spPr>
          <a:ln/>
        </p:spPr>
        <p:txBody>
          <a:bodyPr/>
          <a:lstStyle>
            <a:lvl1pPr>
              <a:defRPr/>
            </a:lvl1pPr>
          </a:lstStyle>
          <a:p>
            <a:pPr>
              <a:defRPr/>
            </a:pPr>
            <a:endParaRPr lang="tr-TR"/>
          </a:p>
        </p:txBody>
      </p:sp>
      <p:sp>
        <p:nvSpPr>
          <p:cNvPr id="6" name="Rectangle 5">
            <a:extLst>
              <a:ext uri="{FF2B5EF4-FFF2-40B4-BE49-F238E27FC236}">
                <a16:creationId xmlns:a16="http://schemas.microsoft.com/office/drawing/2014/main" id="{5EE53B8B-DC5D-664A-B2EA-2746998D9CC2}"/>
              </a:ext>
            </a:extLst>
          </p:cNvPr>
          <p:cNvSpPr>
            <a:spLocks noGrp="1" noChangeArrowheads="1"/>
          </p:cNvSpPr>
          <p:nvPr>
            <p:ph type="ftr" sz="quarter" idx="11"/>
          </p:nvPr>
        </p:nvSpPr>
        <p:spPr>
          <a:ln/>
        </p:spPr>
        <p:txBody>
          <a:bodyPr/>
          <a:lstStyle>
            <a:lvl1pPr>
              <a:defRPr/>
            </a:lvl1pPr>
          </a:lstStyle>
          <a:p>
            <a:pPr>
              <a:defRPr/>
            </a:pPr>
            <a:endParaRPr lang="tr-TR"/>
          </a:p>
        </p:txBody>
      </p:sp>
      <p:sp>
        <p:nvSpPr>
          <p:cNvPr id="7" name="Rectangle 6">
            <a:extLst>
              <a:ext uri="{FF2B5EF4-FFF2-40B4-BE49-F238E27FC236}">
                <a16:creationId xmlns:a16="http://schemas.microsoft.com/office/drawing/2014/main" id="{E54C788E-ADFC-9146-B9E4-6708ECC21FA6}"/>
              </a:ext>
            </a:extLst>
          </p:cNvPr>
          <p:cNvSpPr>
            <a:spLocks noGrp="1" noChangeArrowheads="1"/>
          </p:cNvSpPr>
          <p:nvPr>
            <p:ph type="sldNum" sz="quarter" idx="12"/>
          </p:nvPr>
        </p:nvSpPr>
        <p:spPr>
          <a:ln/>
        </p:spPr>
        <p:txBody>
          <a:bodyPr/>
          <a:lstStyle>
            <a:lvl1pPr>
              <a:defRPr/>
            </a:lvl1pPr>
          </a:lstStyle>
          <a:p>
            <a:pPr>
              <a:defRPr/>
            </a:pPr>
            <a:fld id="{45296E40-1764-954B-AD72-D032C1A3B767}" type="slidenum">
              <a:rPr lang="tr-TR" altLang="tr-TR"/>
              <a:pPr>
                <a:defRPr/>
              </a:pPr>
              <a:t>‹#›</a:t>
            </a:fld>
            <a:endParaRPr lang="tr-TR" altLang="tr-TR"/>
          </a:p>
        </p:txBody>
      </p:sp>
    </p:spTree>
    <p:extLst>
      <p:ext uri="{BB962C8B-B14F-4D97-AF65-F5344CB8AC3E}">
        <p14:creationId xmlns:p14="http://schemas.microsoft.com/office/powerpoint/2010/main" val="296668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a:extLst>
              <a:ext uri="{FF2B5EF4-FFF2-40B4-BE49-F238E27FC236}">
                <a16:creationId xmlns:a16="http://schemas.microsoft.com/office/drawing/2014/main" id="{96C4B595-556A-D64F-854F-DF669C7546E5}"/>
              </a:ext>
            </a:extLst>
          </p:cNvPr>
          <p:cNvSpPr>
            <a:spLocks noGrp="1" noChangeArrowheads="1"/>
          </p:cNvSpPr>
          <p:nvPr>
            <p:ph type="dt" sz="half" idx="10"/>
          </p:nvPr>
        </p:nvSpPr>
        <p:spPr>
          <a:ln/>
        </p:spPr>
        <p:txBody>
          <a:bodyPr/>
          <a:lstStyle>
            <a:lvl1pPr>
              <a:defRPr/>
            </a:lvl1pPr>
          </a:lstStyle>
          <a:p>
            <a:pPr>
              <a:defRPr/>
            </a:pPr>
            <a:endParaRPr lang="tr-TR"/>
          </a:p>
        </p:txBody>
      </p:sp>
      <p:sp>
        <p:nvSpPr>
          <p:cNvPr id="8" name="Rectangle 5">
            <a:extLst>
              <a:ext uri="{FF2B5EF4-FFF2-40B4-BE49-F238E27FC236}">
                <a16:creationId xmlns:a16="http://schemas.microsoft.com/office/drawing/2014/main" id="{2C48B8FC-9CC9-FD49-9323-E2EB3CDE1222}"/>
              </a:ext>
            </a:extLst>
          </p:cNvPr>
          <p:cNvSpPr>
            <a:spLocks noGrp="1" noChangeArrowheads="1"/>
          </p:cNvSpPr>
          <p:nvPr>
            <p:ph type="ftr" sz="quarter" idx="11"/>
          </p:nvPr>
        </p:nvSpPr>
        <p:spPr>
          <a:ln/>
        </p:spPr>
        <p:txBody>
          <a:bodyPr/>
          <a:lstStyle>
            <a:lvl1pPr>
              <a:defRPr/>
            </a:lvl1pPr>
          </a:lstStyle>
          <a:p>
            <a:pPr>
              <a:defRPr/>
            </a:pPr>
            <a:endParaRPr lang="tr-TR"/>
          </a:p>
        </p:txBody>
      </p:sp>
      <p:sp>
        <p:nvSpPr>
          <p:cNvPr id="9" name="Rectangle 6">
            <a:extLst>
              <a:ext uri="{FF2B5EF4-FFF2-40B4-BE49-F238E27FC236}">
                <a16:creationId xmlns:a16="http://schemas.microsoft.com/office/drawing/2014/main" id="{EB8CC9D6-F5A6-844D-8EE0-3FE40F427410}"/>
              </a:ext>
            </a:extLst>
          </p:cNvPr>
          <p:cNvSpPr>
            <a:spLocks noGrp="1" noChangeArrowheads="1"/>
          </p:cNvSpPr>
          <p:nvPr>
            <p:ph type="sldNum" sz="quarter" idx="12"/>
          </p:nvPr>
        </p:nvSpPr>
        <p:spPr>
          <a:ln/>
        </p:spPr>
        <p:txBody>
          <a:bodyPr/>
          <a:lstStyle>
            <a:lvl1pPr>
              <a:defRPr/>
            </a:lvl1pPr>
          </a:lstStyle>
          <a:p>
            <a:pPr>
              <a:defRPr/>
            </a:pPr>
            <a:fld id="{E8E7E155-3D26-FE4D-B96B-953C348D7341}" type="slidenum">
              <a:rPr lang="tr-TR" altLang="tr-TR"/>
              <a:pPr>
                <a:defRPr/>
              </a:pPr>
              <a:t>‹#›</a:t>
            </a:fld>
            <a:endParaRPr lang="tr-TR" altLang="tr-TR"/>
          </a:p>
        </p:txBody>
      </p:sp>
    </p:spTree>
    <p:extLst>
      <p:ext uri="{BB962C8B-B14F-4D97-AF65-F5344CB8AC3E}">
        <p14:creationId xmlns:p14="http://schemas.microsoft.com/office/powerpoint/2010/main" val="233697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a:extLst>
              <a:ext uri="{FF2B5EF4-FFF2-40B4-BE49-F238E27FC236}">
                <a16:creationId xmlns:a16="http://schemas.microsoft.com/office/drawing/2014/main" id="{0A9382F1-ECC5-0B4E-9E61-CDBF365EED38}"/>
              </a:ext>
            </a:extLst>
          </p:cNvPr>
          <p:cNvSpPr>
            <a:spLocks noGrp="1" noChangeArrowheads="1"/>
          </p:cNvSpPr>
          <p:nvPr>
            <p:ph type="dt" sz="half" idx="10"/>
          </p:nvPr>
        </p:nvSpPr>
        <p:spPr>
          <a:ln/>
        </p:spPr>
        <p:txBody>
          <a:bodyPr/>
          <a:lstStyle>
            <a:lvl1pPr>
              <a:defRPr/>
            </a:lvl1pPr>
          </a:lstStyle>
          <a:p>
            <a:pPr>
              <a:defRPr/>
            </a:pPr>
            <a:endParaRPr lang="tr-TR"/>
          </a:p>
        </p:txBody>
      </p:sp>
      <p:sp>
        <p:nvSpPr>
          <p:cNvPr id="4" name="Rectangle 5">
            <a:extLst>
              <a:ext uri="{FF2B5EF4-FFF2-40B4-BE49-F238E27FC236}">
                <a16:creationId xmlns:a16="http://schemas.microsoft.com/office/drawing/2014/main" id="{2A834500-D10A-7F4C-BF09-94011EBC6C5C}"/>
              </a:ext>
            </a:extLst>
          </p:cNvPr>
          <p:cNvSpPr>
            <a:spLocks noGrp="1" noChangeArrowheads="1"/>
          </p:cNvSpPr>
          <p:nvPr>
            <p:ph type="ftr" sz="quarter" idx="11"/>
          </p:nvPr>
        </p:nvSpPr>
        <p:spPr>
          <a:ln/>
        </p:spPr>
        <p:txBody>
          <a:bodyPr/>
          <a:lstStyle>
            <a:lvl1pPr>
              <a:defRPr/>
            </a:lvl1pPr>
          </a:lstStyle>
          <a:p>
            <a:pPr>
              <a:defRPr/>
            </a:pPr>
            <a:endParaRPr lang="tr-TR"/>
          </a:p>
        </p:txBody>
      </p:sp>
      <p:sp>
        <p:nvSpPr>
          <p:cNvPr id="5" name="Rectangle 6">
            <a:extLst>
              <a:ext uri="{FF2B5EF4-FFF2-40B4-BE49-F238E27FC236}">
                <a16:creationId xmlns:a16="http://schemas.microsoft.com/office/drawing/2014/main" id="{20304D0D-C4DA-F041-8752-B58CBBDD75CE}"/>
              </a:ext>
            </a:extLst>
          </p:cNvPr>
          <p:cNvSpPr>
            <a:spLocks noGrp="1" noChangeArrowheads="1"/>
          </p:cNvSpPr>
          <p:nvPr>
            <p:ph type="sldNum" sz="quarter" idx="12"/>
          </p:nvPr>
        </p:nvSpPr>
        <p:spPr>
          <a:ln/>
        </p:spPr>
        <p:txBody>
          <a:bodyPr/>
          <a:lstStyle>
            <a:lvl1pPr>
              <a:defRPr/>
            </a:lvl1pPr>
          </a:lstStyle>
          <a:p>
            <a:pPr>
              <a:defRPr/>
            </a:pPr>
            <a:fld id="{415997A6-5562-034C-A654-D8193417ED1C}" type="slidenum">
              <a:rPr lang="tr-TR" altLang="tr-TR"/>
              <a:pPr>
                <a:defRPr/>
              </a:pPr>
              <a:t>‹#›</a:t>
            </a:fld>
            <a:endParaRPr lang="tr-TR" altLang="tr-TR"/>
          </a:p>
        </p:txBody>
      </p:sp>
    </p:spTree>
    <p:extLst>
      <p:ext uri="{BB962C8B-B14F-4D97-AF65-F5344CB8AC3E}">
        <p14:creationId xmlns:p14="http://schemas.microsoft.com/office/powerpoint/2010/main" val="1486709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97852BA-0329-7242-9D84-CC5094AF7EF2}"/>
              </a:ext>
            </a:extLst>
          </p:cNvPr>
          <p:cNvSpPr>
            <a:spLocks noGrp="1" noChangeArrowheads="1"/>
          </p:cNvSpPr>
          <p:nvPr>
            <p:ph type="dt" sz="half" idx="10"/>
          </p:nvPr>
        </p:nvSpPr>
        <p:spPr>
          <a:ln/>
        </p:spPr>
        <p:txBody>
          <a:bodyPr/>
          <a:lstStyle>
            <a:lvl1pPr>
              <a:defRPr/>
            </a:lvl1pPr>
          </a:lstStyle>
          <a:p>
            <a:pPr>
              <a:defRPr/>
            </a:pPr>
            <a:endParaRPr lang="tr-TR"/>
          </a:p>
        </p:txBody>
      </p:sp>
      <p:sp>
        <p:nvSpPr>
          <p:cNvPr id="3" name="Rectangle 5">
            <a:extLst>
              <a:ext uri="{FF2B5EF4-FFF2-40B4-BE49-F238E27FC236}">
                <a16:creationId xmlns:a16="http://schemas.microsoft.com/office/drawing/2014/main" id="{21FAB8A8-A36C-DD44-91E4-63068A676A3E}"/>
              </a:ext>
            </a:extLst>
          </p:cNvPr>
          <p:cNvSpPr>
            <a:spLocks noGrp="1" noChangeArrowheads="1"/>
          </p:cNvSpPr>
          <p:nvPr>
            <p:ph type="ftr" sz="quarter" idx="11"/>
          </p:nvPr>
        </p:nvSpPr>
        <p:spPr>
          <a:ln/>
        </p:spPr>
        <p:txBody>
          <a:bodyPr/>
          <a:lstStyle>
            <a:lvl1pPr>
              <a:defRPr/>
            </a:lvl1pPr>
          </a:lstStyle>
          <a:p>
            <a:pPr>
              <a:defRPr/>
            </a:pPr>
            <a:endParaRPr lang="tr-TR"/>
          </a:p>
        </p:txBody>
      </p:sp>
      <p:sp>
        <p:nvSpPr>
          <p:cNvPr id="4" name="Rectangle 6">
            <a:extLst>
              <a:ext uri="{FF2B5EF4-FFF2-40B4-BE49-F238E27FC236}">
                <a16:creationId xmlns:a16="http://schemas.microsoft.com/office/drawing/2014/main" id="{9BFA7737-C8F4-A844-BAC0-D24E3F21CA0B}"/>
              </a:ext>
            </a:extLst>
          </p:cNvPr>
          <p:cNvSpPr>
            <a:spLocks noGrp="1" noChangeArrowheads="1"/>
          </p:cNvSpPr>
          <p:nvPr>
            <p:ph type="sldNum" sz="quarter" idx="12"/>
          </p:nvPr>
        </p:nvSpPr>
        <p:spPr>
          <a:ln/>
        </p:spPr>
        <p:txBody>
          <a:bodyPr/>
          <a:lstStyle>
            <a:lvl1pPr>
              <a:defRPr/>
            </a:lvl1pPr>
          </a:lstStyle>
          <a:p>
            <a:pPr>
              <a:defRPr/>
            </a:pPr>
            <a:fld id="{BDAA0F83-B43F-1E46-92FB-C86199F1F275}" type="slidenum">
              <a:rPr lang="tr-TR" altLang="tr-TR"/>
              <a:pPr>
                <a:defRPr/>
              </a:pPr>
              <a:t>‹#›</a:t>
            </a:fld>
            <a:endParaRPr lang="tr-TR" altLang="tr-TR"/>
          </a:p>
        </p:txBody>
      </p:sp>
    </p:spTree>
    <p:extLst>
      <p:ext uri="{BB962C8B-B14F-4D97-AF65-F5344CB8AC3E}">
        <p14:creationId xmlns:p14="http://schemas.microsoft.com/office/powerpoint/2010/main" val="122374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1" y="273050"/>
            <a:ext cx="4011084"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C706A532-82B5-D34D-BD75-2524D0AF91FF}"/>
              </a:ext>
            </a:extLst>
          </p:cNvPr>
          <p:cNvSpPr>
            <a:spLocks noGrp="1" noChangeArrowheads="1"/>
          </p:cNvSpPr>
          <p:nvPr>
            <p:ph type="dt" sz="half" idx="10"/>
          </p:nvPr>
        </p:nvSpPr>
        <p:spPr>
          <a:ln/>
        </p:spPr>
        <p:txBody>
          <a:bodyPr/>
          <a:lstStyle>
            <a:lvl1pPr>
              <a:defRPr/>
            </a:lvl1pPr>
          </a:lstStyle>
          <a:p>
            <a:pPr>
              <a:defRPr/>
            </a:pPr>
            <a:endParaRPr lang="tr-TR"/>
          </a:p>
        </p:txBody>
      </p:sp>
      <p:sp>
        <p:nvSpPr>
          <p:cNvPr id="6" name="Rectangle 5">
            <a:extLst>
              <a:ext uri="{FF2B5EF4-FFF2-40B4-BE49-F238E27FC236}">
                <a16:creationId xmlns:a16="http://schemas.microsoft.com/office/drawing/2014/main" id="{C10BC06E-3733-364F-9ACE-07FE8EDA112A}"/>
              </a:ext>
            </a:extLst>
          </p:cNvPr>
          <p:cNvSpPr>
            <a:spLocks noGrp="1" noChangeArrowheads="1"/>
          </p:cNvSpPr>
          <p:nvPr>
            <p:ph type="ftr" sz="quarter" idx="11"/>
          </p:nvPr>
        </p:nvSpPr>
        <p:spPr>
          <a:ln/>
        </p:spPr>
        <p:txBody>
          <a:bodyPr/>
          <a:lstStyle>
            <a:lvl1pPr>
              <a:defRPr/>
            </a:lvl1pPr>
          </a:lstStyle>
          <a:p>
            <a:pPr>
              <a:defRPr/>
            </a:pPr>
            <a:endParaRPr lang="tr-TR"/>
          </a:p>
        </p:txBody>
      </p:sp>
      <p:sp>
        <p:nvSpPr>
          <p:cNvPr id="7" name="Rectangle 6">
            <a:extLst>
              <a:ext uri="{FF2B5EF4-FFF2-40B4-BE49-F238E27FC236}">
                <a16:creationId xmlns:a16="http://schemas.microsoft.com/office/drawing/2014/main" id="{6514671A-4046-5443-AB75-7E09BC526091}"/>
              </a:ext>
            </a:extLst>
          </p:cNvPr>
          <p:cNvSpPr>
            <a:spLocks noGrp="1" noChangeArrowheads="1"/>
          </p:cNvSpPr>
          <p:nvPr>
            <p:ph type="sldNum" sz="quarter" idx="12"/>
          </p:nvPr>
        </p:nvSpPr>
        <p:spPr>
          <a:ln/>
        </p:spPr>
        <p:txBody>
          <a:bodyPr/>
          <a:lstStyle>
            <a:lvl1pPr>
              <a:defRPr/>
            </a:lvl1pPr>
          </a:lstStyle>
          <a:p>
            <a:pPr>
              <a:defRPr/>
            </a:pPr>
            <a:fld id="{542C147C-673D-444B-9A02-B0E4EBA7A978}" type="slidenum">
              <a:rPr lang="tr-TR" altLang="tr-TR"/>
              <a:pPr>
                <a:defRPr/>
              </a:pPr>
              <a:t>‹#›</a:t>
            </a:fld>
            <a:endParaRPr lang="tr-TR" altLang="tr-TR"/>
          </a:p>
        </p:txBody>
      </p:sp>
    </p:spTree>
    <p:extLst>
      <p:ext uri="{BB962C8B-B14F-4D97-AF65-F5344CB8AC3E}">
        <p14:creationId xmlns:p14="http://schemas.microsoft.com/office/powerpoint/2010/main" val="3948248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2389717" y="4800600"/>
            <a:ext cx="73152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a:extLst>
              <a:ext uri="{FF2B5EF4-FFF2-40B4-BE49-F238E27FC236}">
                <a16:creationId xmlns:a16="http://schemas.microsoft.com/office/drawing/2014/main" id="{424DE63A-42E3-C940-BC6B-ADF54E4BE408}"/>
              </a:ext>
            </a:extLst>
          </p:cNvPr>
          <p:cNvSpPr>
            <a:spLocks noGrp="1" noChangeArrowheads="1"/>
          </p:cNvSpPr>
          <p:nvPr>
            <p:ph type="dt" sz="half" idx="10"/>
          </p:nvPr>
        </p:nvSpPr>
        <p:spPr>
          <a:ln/>
        </p:spPr>
        <p:txBody>
          <a:bodyPr/>
          <a:lstStyle>
            <a:lvl1pPr>
              <a:defRPr/>
            </a:lvl1pPr>
          </a:lstStyle>
          <a:p>
            <a:pPr>
              <a:defRPr/>
            </a:pPr>
            <a:endParaRPr lang="tr-TR"/>
          </a:p>
        </p:txBody>
      </p:sp>
      <p:sp>
        <p:nvSpPr>
          <p:cNvPr id="6" name="Rectangle 5">
            <a:extLst>
              <a:ext uri="{FF2B5EF4-FFF2-40B4-BE49-F238E27FC236}">
                <a16:creationId xmlns:a16="http://schemas.microsoft.com/office/drawing/2014/main" id="{CC3170DF-AD4E-2A47-A7A0-4AF77FE4A6FF}"/>
              </a:ext>
            </a:extLst>
          </p:cNvPr>
          <p:cNvSpPr>
            <a:spLocks noGrp="1" noChangeArrowheads="1"/>
          </p:cNvSpPr>
          <p:nvPr>
            <p:ph type="ftr" sz="quarter" idx="11"/>
          </p:nvPr>
        </p:nvSpPr>
        <p:spPr>
          <a:ln/>
        </p:spPr>
        <p:txBody>
          <a:bodyPr/>
          <a:lstStyle>
            <a:lvl1pPr>
              <a:defRPr/>
            </a:lvl1pPr>
          </a:lstStyle>
          <a:p>
            <a:pPr>
              <a:defRPr/>
            </a:pPr>
            <a:endParaRPr lang="tr-TR"/>
          </a:p>
        </p:txBody>
      </p:sp>
      <p:sp>
        <p:nvSpPr>
          <p:cNvPr id="7" name="Rectangle 6">
            <a:extLst>
              <a:ext uri="{FF2B5EF4-FFF2-40B4-BE49-F238E27FC236}">
                <a16:creationId xmlns:a16="http://schemas.microsoft.com/office/drawing/2014/main" id="{D69B86F6-2F75-B94C-B843-8F9236E7CE91}"/>
              </a:ext>
            </a:extLst>
          </p:cNvPr>
          <p:cNvSpPr>
            <a:spLocks noGrp="1" noChangeArrowheads="1"/>
          </p:cNvSpPr>
          <p:nvPr>
            <p:ph type="sldNum" sz="quarter" idx="12"/>
          </p:nvPr>
        </p:nvSpPr>
        <p:spPr>
          <a:ln/>
        </p:spPr>
        <p:txBody>
          <a:bodyPr/>
          <a:lstStyle>
            <a:lvl1pPr>
              <a:defRPr/>
            </a:lvl1pPr>
          </a:lstStyle>
          <a:p>
            <a:pPr>
              <a:defRPr/>
            </a:pPr>
            <a:fld id="{7C588ECA-519B-C640-A95D-FA36C99A2D30}" type="slidenum">
              <a:rPr lang="tr-TR" altLang="tr-TR"/>
              <a:pPr>
                <a:defRPr/>
              </a:pPr>
              <a:t>‹#›</a:t>
            </a:fld>
            <a:endParaRPr lang="tr-TR" altLang="tr-TR"/>
          </a:p>
        </p:txBody>
      </p:sp>
    </p:spTree>
    <p:extLst>
      <p:ext uri="{BB962C8B-B14F-4D97-AF65-F5344CB8AC3E}">
        <p14:creationId xmlns:p14="http://schemas.microsoft.com/office/powerpoint/2010/main" val="17449768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8B2900C9-A5BA-DC4F-8FE4-790BB67BF096}"/>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a:t>Asıl başlık stili için tıklatın</a:t>
            </a:r>
          </a:p>
        </p:txBody>
      </p:sp>
      <p:sp>
        <p:nvSpPr>
          <p:cNvPr id="1027" name="Rectangle 3">
            <a:extLst>
              <a:ext uri="{FF2B5EF4-FFF2-40B4-BE49-F238E27FC236}">
                <a16:creationId xmlns:a16="http://schemas.microsoft.com/office/drawing/2014/main" id="{54B34931-230D-A742-AE62-CF3C5F1A7765}"/>
              </a:ext>
            </a:extLst>
          </p:cNvPr>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1028" name="Rectangle 4">
            <a:extLst>
              <a:ext uri="{FF2B5EF4-FFF2-40B4-BE49-F238E27FC236}">
                <a16:creationId xmlns:a16="http://schemas.microsoft.com/office/drawing/2014/main" id="{4D429D17-072A-E642-9BC6-CBE6D374E6E1}"/>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tr-TR"/>
          </a:p>
        </p:txBody>
      </p:sp>
      <p:sp>
        <p:nvSpPr>
          <p:cNvPr id="1029" name="Rectangle 5">
            <a:extLst>
              <a:ext uri="{FF2B5EF4-FFF2-40B4-BE49-F238E27FC236}">
                <a16:creationId xmlns:a16="http://schemas.microsoft.com/office/drawing/2014/main" id="{9F1A7EDE-44AB-684C-8475-5888A15F7AB8}"/>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tr-TR"/>
          </a:p>
        </p:txBody>
      </p:sp>
      <p:sp>
        <p:nvSpPr>
          <p:cNvPr id="1030" name="Rectangle 6">
            <a:extLst>
              <a:ext uri="{FF2B5EF4-FFF2-40B4-BE49-F238E27FC236}">
                <a16:creationId xmlns:a16="http://schemas.microsoft.com/office/drawing/2014/main" id="{0FFEE574-BD5D-204A-BDD6-99DE2C94B0A2}"/>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1B5B7FFA-C4F4-354D-9D30-A67EBEAB67D2}" type="slidenum">
              <a:rPr lang="tr-TR" altLang="tr-TR"/>
              <a:pPr>
                <a:defRPr/>
              </a:pPr>
              <a:t>‹#›</a:t>
            </a:fld>
            <a:endParaRPr lang="tr-TR" altLang="tr-TR"/>
          </a:p>
        </p:txBody>
      </p:sp>
    </p:spTree>
    <p:extLst>
      <p:ext uri="{BB962C8B-B14F-4D97-AF65-F5344CB8AC3E}">
        <p14:creationId xmlns:p14="http://schemas.microsoft.com/office/powerpoint/2010/main" val="32292910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a:extLst>
              <a:ext uri="{FF2B5EF4-FFF2-40B4-BE49-F238E27FC236}">
                <a16:creationId xmlns:a16="http://schemas.microsoft.com/office/drawing/2014/main" id="{C330127A-3D77-A744-8529-AE316DBBBE8A}"/>
              </a:ext>
            </a:extLst>
          </p:cNvPr>
          <p:cNvSpPr>
            <a:spLocks noGrp="1" noChangeArrowheads="1"/>
          </p:cNvSpPr>
          <p:nvPr>
            <p:ph type="ctrTitle"/>
          </p:nvPr>
        </p:nvSpPr>
        <p:spPr/>
        <p:txBody>
          <a:bodyPr/>
          <a:lstStyle/>
          <a:p>
            <a:pPr eaLnBrk="1" hangingPunct="1"/>
            <a:r>
              <a:rPr lang="tr-TR" altLang="tr-TR"/>
              <a:t>PAZARLAMA-6</a:t>
            </a:r>
          </a:p>
        </p:txBody>
      </p:sp>
      <p:sp>
        <p:nvSpPr>
          <p:cNvPr id="15362" name="Rectangle 3">
            <a:extLst>
              <a:ext uri="{FF2B5EF4-FFF2-40B4-BE49-F238E27FC236}">
                <a16:creationId xmlns:a16="http://schemas.microsoft.com/office/drawing/2014/main" id="{62C81A2C-63B8-574D-AF92-21C56AAC7F11}"/>
              </a:ext>
            </a:extLst>
          </p:cNvPr>
          <p:cNvSpPr>
            <a:spLocks noGrp="1" noChangeArrowheads="1"/>
          </p:cNvSpPr>
          <p:nvPr>
            <p:ph type="subTitle" idx="1"/>
          </p:nvPr>
        </p:nvSpPr>
        <p:spPr/>
        <p:txBody>
          <a:bodyPr/>
          <a:lstStyle/>
          <a:p>
            <a:pPr eaLnBrk="1" hangingPunct="1"/>
            <a:r>
              <a:rPr lang="tr-TR" altLang="tr-TR"/>
              <a:t>Pazar Bölümlendirme ve Hedef Pazar Seçimi</a:t>
            </a:r>
          </a:p>
        </p:txBody>
      </p:sp>
    </p:spTree>
    <p:extLst>
      <p:ext uri="{BB962C8B-B14F-4D97-AF65-F5344CB8AC3E}">
        <p14:creationId xmlns:p14="http://schemas.microsoft.com/office/powerpoint/2010/main" val="18349853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a:extLst>
              <a:ext uri="{FF2B5EF4-FFF2-40B4-BE49-F238E27FC236}">
                <a16:creationId xmlns:a16="http://schemas.microsoft.com/office/drawing/2014/main" id="{BE615AB9-53F3-8F41-99C1-370AB2DD1B23}"/>
              </a:ext>
            </a:extLst>
          </p:cNvPr>
          <p:cNvSpPr>
            <a:spLocks noGrp="1" noChangeArrowheads="1"/>
          </p:cNvSpPr>
          <p:nvPr>
            <p:ph type="title"/>
          </p:nvPr>
        </p:nvSpPr>
        <p:spPr/>
        <p:txBody>
          <a:bodyPr/>
          <a:lstStyle/>
          <a:p>
            <a:pPr eaLnBrk="1" hangingPunct="1"/>
            <a:r>
              <a:rPr lang="tr-TR" altLang="tr-TR" sz="4000"/>
              <a:t>Pazar bölümlendirme değişkenleri </a:t>
            </a:r>
          </a:p>
        </p:txBody>
      </p:sp>
      <p:sp>
        <p:nvSpPr>
          <p:cNvPr id="24578" name="Rectangle 3">
            <a:extLst>
              <a:ext uri="{FF2B5EF4-FFF2-40B4-BE49-F238E27FC236}">
                <a16:creationId xmlns:a16="http://schemas.microsoft.com/office/drawing/2014/main" id="{AE57B81C-6AA7-6545-AB4D-9758CC9A4754}"/>
              </a:ext>
            </a:extLst>
          </p:cNvPr>
          <p:cNvSpPr>
            <a:spLocks noGrp="1" noChangeArrowheads="1"/>
          </p:cNvSpPr>
          <p:nvPr>
            <p:ph type="body" idx="1"/>
          </p:nvPr>
        </p:nvSpPr>
        <p:spPr/>
        <p:txBody>
          <a:bodyPr/>
          <a:lstStyle/>
          <a:p>
            <a:pPr eaLnBrk="1" hangingPunct="1"/>
            <a:r>
              <a:rPr lang="tr-TR" altLang="tr-TR" sz="2800"/>
              <a:t>Bölümlendirmede, pazarlama hedefleri doğrultusunda tüketici ya da alıcı grupları çeşitli değişkenler etrafında toplanır. Kullanılacak bu değişkenler, “bölümlendirme temelini” oluşturur ve en türdeş tüketici ya da alıcı gruplarının ortaya çıkartılmasına olanak sağlar. </a:t>
            </a:r>
          </a:p>
          <a:p>
            <a:pPr eaLnBrk="1" hangingPunct="1"/>
            <a:r>
              <a:rPr lang="tr-TR" altLang="tr-TR" sz="2800"/>
              <a:t>pazarlamacılar, bir veya birkaç değişkenin farklı birleşimlerini deneyerek tüketici ya da alıcıları gruplandıracak en etkili pazar bölümlendirme temelini bulmak zorundadırlar </a:t>
            </a:r>
          </a:p>
        </p:txBody>
      </p:sp>
    </p:spTree>
    <p:extLst>
      <p:ext uri="{BB962C8B-B14F-4D97-AF65-F5344CB8AC3E}">
        <p14:creationId xmlns:p14="http://schemas.microsoft.com/office/powerpoint/2010/main" val="4124808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a:extLst>
              <a:ext uri="{FF2B5EF4-FFF2-40B4-BE49-F238E27FC236}">
                <a16:creationId xmlns:a16="http://schemas.microsoft.com/office/drawing/2014/main" id="{6C366675-EE01-044F-97E5-64293E07AB4B}"/>
              </a:ext>
            </a:extLst>
          </p:cNvPr>
          <p:cNvSpPr>
            <a:spLocks noGrp="1" noChangeArrowheads="1"/>
          </p:cNvSpPr>
          <p:nvPr>
            <p:ph type="title"/>
          </p:nvPr>
        </p:nvSpPr>
        <p:spPr/>
        <p:txBody>
          <a:bodyPr/>
          <a:lstStyle/>
          <a:p>
            <a:pPr eaLnBrk="1" hangingPunct="1"/>
            <a:r>
              <a:rPr lang="tr-TR" altLang="tr-TR"/>
              <a:t>Tüketici pazarını bölümlendirme</a:t>
            </a:r>
          </a:p>
        </p:txBody>
      </p:sp>
      <p:sp>
        <p:nvSpPr>
          <p:cNvPr id="25602" name="Rectangle 3">
            <a:extLst>
              <a:ext uri="{FF2B5EF4-FFF2-40B4-BE49-F238E27FC236}">
                <a16:creationId xmlns:a16="http://schemas.microsoft.com/office/drawing/2014/main" id="{21B2412A-BE1F-7B42-9E10-677576B4FE2B}"/>
              </a:ext>
            </a:extLst>
          </p:cNvPr>
          <p:cNvSpPr>
            <a:spLocks noGrp="1" noChangeArrowheads="1"/>
          </p:cNvSpPr>
          <p:nvPr>
            <p:ph type="body" idx="1"/>
          </p:nvPr>
        </p:nvSpPr>
        <p:spPr/>
        <p:txBody>
          <a:bodyPr/>
          <a:lstStyle/>
          <a:p>
            <a:pPr eaLnBrk="1" hangingPunct="1"/>
            <a:r>
              <a:rPr lang="tr-TR" altLang="tr-TR" sz="3600"/>
              <a:t>Tüketici pazarlarını bölümlendirmenin endüstriyel pazarları bölümlendirmeden temel farkı, tüketici pazarındaki kişi sayısının fazlalığından ve bunların  tüketim ve satın alma tercihlerinin karmaşık yapısından kaynaklanmaktadır </a:t>
            </a:r>
          </a:p>
          <a:p>
            <a:pPr eaLnBrk="1" hangingPunct="1"/>
            <a:endParaRPr lang="tr-TR" altLang="tr-TR"/>
          </a:p>
          <a:p>
            <a:pPr eaLnBrk="1" hangingPunct="1">
              <a:buFontTx/>
              <a:buNone/>
            </a:pPr>
            <a:endParaRPr lang="tr-TR" altLang="tr-TR"/>
          </a:p>
        </p:txBody>
      </p:sp>
    </p:spTree>
    <p:extLst>
      <p:ext uri="{BB962C8B-B14F-4D97-AF65-F5344CB8AC3E}">
        <p14:creationId xmlns:p14="http://schemas.microsoft.com/office/powerpoint/2010/main" val="4137201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a:extLst>
              <a:ext uri="{FF2B5EF4-FFF2-40B4-BE49-F238E27FC236}">
                <a16:creationId xmlns:a16="http://schemas.microsoft.com/office/drawing/2014/main" id="{E538BA30-6AE0-C04B-8469-8A15F47EF881}"/>
              </a:ext>
            </a:extLst>
          </p:cNvPr>
          <p:cNvSpPr>
            <a:spLocks noGrp="1" noChangeArrowheads="1"/>
          </p:cNvSpPr>
          <p:nvPr>
            <p:ph type="title"/>
          </p:nvPr>
        </p:nvSpPr>
        <p:spPr/>
        <p:txBody>
          <a:bodyPr/>
          <a:lstStyle/>
          <a:p>
            <a:pPr eaLnBrk="1" hangingPunct="1"/>
            <a:endParaRPr lang="tr-TR" altLang="tr-TR"/>
          </a:p>
        </p:txBody>
      </p:sp>
      <p:sp>
        <p:nvSpPr>
          <p:cNvPr id="26626" name="Rectangle 3">
            <a:extLst>
              <a:ext uri="{FF2B5EF4-FFF2-40B4-BE49-F238E27FC236}">
                <a16:creationId xmlns:a16="http://schemas.microsoft.com/office/drawing/2014/main" id="{8329C1F1-F0EA-1442-8B94-7362E2AB4BDC}"/>
              </a:ext>
            </a:extLst>
          </p:cNvPr>
          <p:cNvSpPr>
            <a:spLocks noGrp="1" noChangeArrowheads="1"/>
          </p:cNvSpPr>
          <p:nvPr>
            <p:ph type="body" idx="1"/>
          </p:nvPr>
        </p:nvSpPr>
        <p:spPr/>
        <p:txBody>
          <a:bodyPr/>
          <a:lstStyle/>
          <a:p>
            <a:pPr eaLnBrk="1" hangingPunct="1">
              <a:lnSpc>
                <a:spcPct val="90000"/>
              </a:lnSpc>
            </a:pPr>
            <a:r>
              <a:rPr lang="tr-TR" altLang="tr-TR" sz="2400"/>
              <a:t>Tüketiciler için pazar bölümlendirme değişkenlerinin temel tüketici özellikleri değişkenleri ve davranışsal değişkenler olmak üzere iki temel kategori altında toplanabilir. </a:t>
            </a:r>
          </a:p>
          <a:p>
            <a:pPr eaLnBrk="1" hangingPunct="1">
              <a:lnSpc>
                <a:spcPct val="90000"/>
              </a:lnSpc>
            </a:pPr>
            <a:r>
              <a:rPr lang="tr-TR" altLang="tr-TR" sz="2400"/>
              <a:t>İlk kategoriyi oluşturan temel tüketici özellikleri; tüketicilerin demografik, sosyo-ekonomik, coğrafik ve kişilik ile yaşam biçimleri özelliklerini temel alan pazar bölümlendirme değişkenlerini ifade eder. </a:t>
            </a:r>
          </a:p>
          <a:p>
            <a:pPr eaLnBrk="1" hangingPunct="1">
              <a:lnSpc>
                <a:spcPct val="90000"/>
              </a:lnSpc>
            </a:pPr>
            <a:r>
              <a:rPr lang="tr-TR" altLang="tr-TR" sz="2400"/>
              <a:t>İkinci kategoriyi oluşturan davranışsal özellikler ise, tüketicilerin ürün ya da hizmetleri nasıl satın aldıkları ve kullandıklarına bağlı olarak oluşturulmuş olan satın alma ve kullanım sıklığı, tüketim davranışı, ürün ya da hizmete ilişkin özellikler gibi değişkenlerden oluşmaktadır. </a:t>
            </a:r>
          </a:p>
        </p:txBody>
      </p:sp>
    </p:spTree>
    <p:extLst>
      <p:ext uri="{BB962C8B-B14F-4D97-AF65-F5344CB8AC3E}">
        <p14:creationId xmlns:p14="http://schemas.microsoft.com/office/powerpoint/2010/main" val="3537125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a:extLst>
              <a:ext uri="{FF2B5EF4-FFF2-40B4-BE49-F238E27FC236}">
                <a16:creationId xmlns:a16="http://schemas.microsoft.com/office/drawing/2014/main" id="{57556EE2-CE62-F146-AB02-863627EC374D}"/>
              </a:ext>
            </a:extLst>
          </p:cNvPr>
          <p:cNvSpPr>
            <a:spLocks noGrp="1" noChangeArrowheads="1"/>
          </p:cNvSpPr>
          <p:nvPr>
            <p:ph type="title"/>
          </p:nvPr>
        </p:nvSpPr>
        <p:spPr/>
        <p:txBody>
          <a:bodyPr/>
          <a:lstStyle/>
          <a:p>
            <a:pPr eaLnBrk="1" hangingPunct="1"/>
            <a:r>
              <a:rPr lang="tr-TR" altLang="tr-TR"/>
              <a:t>Hedef pazar</a:t>
            </a:r>
          </a:p>
        </p:txBody>
      </p:sp>
      <p:sp>
        <p:nvSpPr>
          <p:cNvPr id="27650" name="Rectangle 3">
            <a:extLst>
              <a:ext uri="{FF2B5EF4-FFF2-40B4-BE49-F238E27FC236}">
                <a16:creationId xmlns:a16="http://schemas.microsoft.com/office/drawing/2014/main" id="{D5966F8B-E2C1-E54D-9B1E-E96AB80EE4E6}"/>
              </a:ext>
            </a:extLst>
          </p:cNvPr>
          <p:cNvSpPr>
            <a:spLocks noGrp="1" noChangeArrowheads="1"/>
          </p:cNvSpPr>
          <p:nvPr>
            <p:ph type="body" idx="1"/>
          </p:nvPr>
        </p:nvSpPr>
        <p:spPr/>
        <p:txBody>
          <a:bodyPr/>
          <a:lstStyle/>
          <a:p>
            <a:pPr eaLnBrk="1" hangingPunct="1"/>
            <a:r>
              <a:rPr lang="tr-TR" altLang="tr-TR"/>
              <a:t>Pazar bölümlendirme işletmenin pazar bölümü fırsatlarını ortaya çıkarır.</a:t>
            </a:r>
          </a:p>
          <a:p>
            <a:pPr eaLnBrk="1" hangingPunct="1"/>
            <a:r>
              <a:rPr lang="tr-TR" altLang="tr-TR"/>
              <a:t>İşletme farklı bölümleri değerlendirerek hangi bölümlere en iyi hizmet sunacağına karar verir. </a:t>
            </a:r>
          </a:p>
          <a:p>
            <a:pPr eaLnBrk="1" hangingPunct="1"/>
            <a:r>
              <a:rPr lang="tr-TR" altLang="tr-TR"/>
              <a:t>Hedef pazar işletmenin hizmet sunmaya karar verdiği benzer ihtiyaçları ya da özellikleri paylaşan alıcılar kümesidir</a:t>
            </a:r>
          </a:p>
        </p:txBody>
      </p:sp>
    </p:spTree>
    <p:extLst>
      <p:ext uri="{BB962C8B-B14F-4D97-AF65-F5344CB8AC3E}">
        <p14:creationId xmlns:p14="http://schemas.microsoft.com/office/powerpoint/2010/main" val="1320566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a:extLst>
              <a:ext uri="{FF2B5EF4-FFF2-40B4-BE49-F238E27FC236}">
                <a16:creationId xmlns:a16="http://schemas.microsoft.com/office/drawing/2014/main" id="{C36B6943-D66F-ED41-81C6-D9EF0A3E1501}"/>
              </a:ext>
            </a:extLst>
          </p:cNvPr>
          <p:cNvSpPr>
            <a:spLocks noGrp="1" noChangeArrowheads="1"/>
          </p:cNvSpPr>
          <p:nvPr>
            <p:ph type="title"/>
          </p:nvPr>
        </p:nvSpPr>
        <p:spPr/>
        <p:txBody>
          <a:bodyPr/>
          <a:lstStyle/>
          <a:p>
            <a:pPr eaLnBrk="1" hangingPunct="1"/>
            <a:r>
              <a:rPr lang="tr-TR" altLang="tr-TR" sz="4000"/>
              <a:t>Hedef pazar seçimi stratejileri ve pazar bölümleri </a:t>
            </a:r>
          </a:p>
        </p:txBody>
      </p:sp>
      <p:sp>
        <p:nvSpPr>
          <p:cNvPr id="28674" name="Rectangle 3">
            <a:extLst>
              <a:ext uri="{FF2B5EF4-FFF2-40B4-BE49-F238E27FC236}">
                <a16:creationId xmlns:a16="http://schemas.microsoft.com/office/drawing/2014/main" id="{2F2D65CD-7380-D248-BDA6-C10E5C3CF66C}"/>
              </a:ext>
            </a:extLst>
          </p:cNvPr>
          <p:cNvSpPr>
            <a:spLocks noGrp="1" noChangeArrowheads="1"/>
          </p:cNvSpPr>
          <p:nvPr>
            <p:ph type="body" idx="1"/>
          </p:nvPr>
        </p:nvSpPr>
        <p:spPr/>
        <p:txBody>
          <a:bodyPr/>
          <a:lstStyle/>
          <a:p>
            <a:pPr eaLnBrk="1" hangingPunct="1"/>
            <a:r>
              <a:rPr lang="tr-TR" altLang="tr-TR"/>
              <a:t>Farklılaştırılmamış pazarlama:</a:t>
            </a:r>
          </a:p>
          <a:p>
            <a:pPr eaLnBrk="1" hangingPunct="1">
              <a:buFontTx/>
              <a:buNone/>
            </a:pPr>
            <a:r>
              <a:rPr lang="tr-TR" altLang="tr-TR"/>
              <a:t>-farklılıklar yerine benzerliklere odaklanma</a:t>
            </a:r>
          </a:p>
          <a:p>
            <a:pPr eaLnBrk="1" hangingPunct="1"/>
            <a:r>
              <a:rPr lang="tr-TR" altLang="tr-TR"/>
              <a:t>Farklılaştırılmış pazarlama:</a:t>
            </a:r>
          </a:p>
          <a:p>
            <a:pPr eaLnBrk="1" hangingPunct="1">
              <a:buFontTx/>
              <a:buNone/>
            </a:pPr>
            <a:r>
              <a:rPr lang="tr-TR" altLang="tr-TR"/>
              <a:t>-her pazar bölümü için ayrı ürünler</a:t>
            </a:r>
          </a:p>
          <a:p>
            <a:pPr eaLnBrk="1" hangingPunct="1"/>
            <a:r>
              <a:rPr lang="tr-TR" altLang="tr-TR"/>
              <a:t>Yoğunlaştırılmış pazarlama:</a:t>
            </a:r>
          </a:p>
          <a:p>
            <a:pPr eaLnBrk="1" hangingPunct="1">
              <a:buFontTx/>
              <a:buNone/>
            </a:pPr>
            <a:r>
              <a:rPr lang="tr-TR" altLang="tr-TR"/>
              <a:t>-işletme kaynakları sınırlı olduğunda, tek bir bölüme yoğunlaşma ve böylece rekabetçi avantaj elde etme</a:t>
            </a:r>
          </a:p>
        </p:txBody>
      </p:sp>
    </p:spTree>
    <p:extLst>
      <p:ext uri="{BB962C8B-B14F-4D97-AF65-F5344CB8AC3E}">
        <p14:creationId xmlns:p14="http://schemas.microsoft.com/office/powerpoint/2010/main" val="28622101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a:extLst>
              <a:ext uri="{FF2B5EF4-FFF2-40B4-BE49-F238E27FC236}">
                <a16:creationId xmlns:a16="http://schemas.microsoft.com/office/drawing/2014/main" id="{0D52996C-2FF6-FC49-9092-4BE72DCDC9C8}"/>
              </a:ext>
            </a:extLst>
          </p:cNvPr>
          <p:cNvSpPr>
            <a:spLocks noGrp="1" noChangeArrowheads="1"/>
          </p:cNvSpPr>
          <p:nvPr>
            <p:ph type="title"/>
          </p:nvPr>
        </p:nvSpPr>
        <p:spPr/>
        <p:txBody>
          <a:bodyPr/>
          <a:lstStyle/>
          <a:p>
            <a:pPr eaLnBrk="1" hangingPunct="1"/>
            <a:endParaRPr lang="tr-TR" altLang="tr-TR"/>
          </a:p>
        </p:txBody>
      </p:sp>
      <p:sp>
        <p:nvSpPr>
          <p:cNvPr id="29698" name="Rectangle 3">
            <a:extLst>
              <a:ext uri="{FF2B5EF4-FFF2-40B4-BE49-F238E27FC236}">
                <a16:creationId xmlns:a16="http://schemas.microsoft.com/office/drawing/2014/main" id="{FE782808-3A44-E343-A9DF-B102D746512F}"/>
              </a:ext>
            </a:extLst>
          </p:cNvPr>
          <p:cNvSpPr>
            <a:spLocks noGrp="1" noChangeArrowheads="1"/>
          </p:cNvSpPr>
          <p:nvPr>
            <p:ph type="body" idx="1"/>
          </p:nvPr>
        </p:nvSpPr>
        <p:spPr/>
        <p:txBody>
          <a:bodyPr/>
          <a:lstStyle/>
          <a:p>
            <a:pPr eaLnBrk="1" hangingPunct="1"/>
            <a:r>
              <a:rPr lang="tr-TR" altLang="tr-TR"/>
              <a:t>Niş pazarlama: küçük işletmelere büyük rakipleri tarafından önemsiz görülen niş pazarlara sınırlı kaynaklarla hizmet sunma şansı yaratır. (dilim içinde dilim)</a:t>
            </a:r>
          </a:p>
          <a:p>
            <a:pPr eaLnBrk="1" hangingPunct="1"/>
            <a:r>
              <a:rPr lang="tr-TR" altLang="tr-TR"/>
              <a:t>Mikro pazarlama: ürünlerin ve pazarlama programlarının bireyler için özel tasarlanması</a:t>
            </a:r>
          </a:p>
          <a:p>
            <a:pPr eaLnBrk="1" hangingPunct="1">
              <a:buFontTx/>
              <a:buNone/>
            </a:pPr>
            <a:endParaRPr lang="tr-TR" altLang="tr-TR"/>
          </a:p>
        </p:txBody>
      </p:sp>
    </p:spTree>
    <p:extLst>
      <p:ext uri="{BB962C8B-B14F-4D97-AF65-F5344CB8AC3E}">
        <p14:creationId xmlns:p14="http://schemas.microsoft.com/office/powerpoint/2010/main" val="172769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Unvan 1">
            <a:extLst>
              <a:ext uri="{FF2B5EF4-FFF2-40B4-BE49-F238E27FC236}">
                <a16:creationId xmlns:a16="http://schemas.microsoft.com/office/drawing/2014/main" id="{F6131B1C-1B38-BC4B-BB5A-8FC4DBC4F80A}"/>
              </a:ext>
            </a:extLst>
          </p:cNvPr>
          <p:cNvSpPr>
            <a:spLocks noGrp="1" noChangeArrowheads="1"/>
          </p:cNvSpPr>
          <p:nvPr>
            <p:ph type="title"/>
          </p:nvPr>
        </p:nvSpPr>
        <p:spPr/>
        <p:txBody>
          <a:bodyPr/>
          <a:lstStyle/>
          <a:p>
            <a:r>
              <a:rPr lang="tr-TR" altLang="tr-TR"/>
              <a:t>Kaynaklar </a:t>
            </a:r>
          </a:p>
        </p:txBody>
      </p:sp>
      <p:sp>
        <p:nvSpPr>
          <p:cNvPr id="3" name="İçerik Yer Tutucusu 2">
            <a:extLst>
              <a:ext uri="{FF2B5EF4-FFF2-40B4-BE49-F238E27FC236}">
                <a16:creationId xmlns:a16="http://schemas.microsoft.com/office/drawing/2014/main" id="{B54C1C6D-8023-3141-866C-EA703498601A}"/>
              </a:ext>
            </a:extLst>
          </p:cNvPr>
          <p:cNvSpPr>
            <a:spLocks noGrp="1"/>
          </p:cNvSpPr>
          <p:nvPr>
            <p:ph idx="1"/>
          </p:nvPr>
        </p:nvSpPr>
        <p:spPr/>
        <p:txBody>
          <a:bodyPr>
            <a:normAutofit lnSpcReduction="10000"/>
          </a:bodyPr>
          <a:lstStyle/>
          <a:p>
            <a:pPr>
              <a:defRPr/>
            </a:pPr>
            <a:r>
              <a:rPr lang="tr-TR" dirty="0">
                <a:ea typeface="Times New Roman" panose="02020603050405020304" pitchFamily="18" charset="0"/>
              </a:rPr>
              <a:t>Kotler, P. ve Armstrong G. (2009) </a:t>
            </a:r>
            <a:r>
              <a:rPr lang="tr-TR" b="1" dirty="0" err="1">
                <a:ea typeface="Times New Roman" panose="02020603050405020304" pitchFamily="18" charset="0"/>
              </a:rPr>
              <a:t>Principles</a:t>
            </a:r>
            <a:r>
              <a:rPr lang="tr-TR" b="1" dirty="0">
                <a:ea typeface="Times New Roman" panose="02020603050405020304" pitchFamily="18" charset="0"/>
              </a:rPr>
              <a:t> of Marketing</a:t>
            </a:r>
            <a:r>
              <a:rPr lang="tr-TR" dirty="0">
                <a:ea typeface="Times New Roman" panose="02020603050405020304" pitchFamily="18" charset="0"/>
              </a:rPr>
              <a:t> (13 </a:t>
            </a:r>
            <a:r>
              <a:rPr lang="tr-TR" dirty="0" err="1">
                <a:ea typeface="Times New Roman" panose="02020603050405020304" pitchFamily="18" charset="0"/>
              </a:rPr>
              <a:t>ed</a:t>
            </a:r>
            <a:r>
              <a:rPr lang="tr-TR" dirty="0">
                <a:ea typeface="Times New Roman" panose="02020603050405020304" pitchFamily="18" charset="0"/>
              </a:rPr>
              <a:t>) : Global </a:t>
            </a:r>
            <a:r>
              <a:rPr lang="tr-TR" dirty="0" err="1">
                <a:ea typeface="Times New Roman" panose="02020603050405020304" pitchFamily="18" charset="0"/>
              </a:rPr>
              <a:t>Edition,Pearson</a:t>
            </a:r>
            <a:r>
              <a:rPr lang="tr-TR" dirty="0">
                <a:ea typeface="Times New Roman" panose="02020603050405020304" pitchFamily="18" charset="0"/>
              </a:rPr>
              <a:t> </a:t>
            </a:r>
            <a:r>
              <a:rPr lang="tr-TR" dirty="0" err="1">
                <a:ea typeface="Times New Roman" panose="02020603050405020304" pitchFamily="18" charset="0"/>
              </a:rPr>
              <a:t>Education</a:t>
            </a:r>
            <a:endParaRPr lang="tr-TR" dirty="0">
              <a:ea typeface="Times New Roman" panose="02020603050405020304" pitchFamily="18" charset="0"/>
            </a:endParaRPr>
          </a:p>
          <a:p>
            <a:pPr>
              <a:defRPr/>
            </a:pPr>
            <a:r>
              <a:rPr lang="tr-TR" dirty="0"/>
              <a:t>Korkmaz, S., Eser, Z., Öztürk, S.A ve Işın, B.F. (2009) </a:t>
            </a:r>
            <a:r>
              <a:rPr lang="tr-TR" b="1" dirty="0"/>
              <a:t>Pazarlama: Kavramlar, İlkeler, Kararlar</a:t>
            </a:r>
            <a:r>
              <a:rPr lang="tr-TR" dirty="0"/>
              <a:t>, Siyasal Kitabevi. </a:t>
            </a:r>
          </a:p>
          <a:p>
            <a:pPr>
              <a:defRPr/>
            </a:pPr>
            <a:r>
              <a:rPr lang="tr-TR" dirty="0"/>
              <a:t>Perreault, W.D.,</a:t>
            </a:r>
            <a:r>
              <a:rPr lang="tr-TR" dirty="0" err="1"/>
              <a:t>Jr</a:t>
            </a:r>
            <a:r>
              <a:rPr lang="tr-TR" dirty="0"/>
              <a:t>; </a:t>
            </a:r>
            <a:r>
              <a:rPr lang="tr-TR" dirty="0" err="1"/>
              <a:t>Cannon</a:t>
            </a:r>
            <a:r>
              <a:rPr lang="tr-TR" dirty="0"/>
              <a:t>, J.P. ve </a:t>
            </a:r>
            <a:r>
              <a:rPr lang="tr-TR" dirty="0" err="1"/>
              <a:t>McCarthy</a:t>
            </a:r>
            <a:r>
              <a:rPr lang="tr-TR" dirty="0"/>
              <a:t>, E.J. (2013). </a:t>
            </a:r>
            <a:r>
              <a:rPr lang="tr-TR" b="1" dirty="0"/>
              <a:t>Pazarlamanın Temelleri: Bir Pazarlama Stratejisi Planlama Yaklaşımı</a:t>
            </a:r>
            <a:r>
              <a:rPr lang="tr-TR" dirty="0"/>
              <a:t>. Nobel Akademik Yayıncılık: Ankara </a:t>
            </a:r>
          </a:p>
          <a:p>
            <a:pPr marL="0" indent="0">
              <a:buNone/>
              <a:defRPr/>
            </a:pPr>
            <a:endParaRPr lang="tr-TR" dirty="0"/>
          </a:p>
        </p:txBody>
      </p:sp>
    </p:spTree>
    <p:extLst>
      <p:ext uri="{BB962C8B-B14F-4D97-AF65-F5344CB8AC3E}">
        <p14:creationId xmlns:p14="http://schemas.microsoft.com/office/powerpoint/2010/main" val="375082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 3">
            <a:extLst>
              <a:ext uri="{FF2B5EF4-FFF2-40B4-BE49-F238E27FC236}">
                <a16:creationId xmlns:a16="http://schemas.microsoft.com/office/drawing/2014/main" id="{CDFC5D3A-9023-6746-B617-BA304D2F0C63}"/>
              </a:ext>
            </a:extLst>
          </p:cNvPr>
          <p:cNvGrpSpPr>
            <a:grpSpLocks/>
          </p:cNvGrpSpPr>
          <p:nvPr/>
        </p:nvGrpSpPr>
        <p:grpSpPr bwMode="auto">
          <a:xfrm>
            <a:off x="1550988" y="101601"/>
            <a:ext cx="9009062" cy="6207125"/>
            <a:chOff x="27337" y="101139"/>
            <a:chExt cx="9009159" cy="6208181"/>
          </a:xfrm>
        </p:grpSpPr>
        <p:pic>
          <p:nvPicPr>
            <p:cNvPr id="16387" name="Picture 2">
              <a:extLst>
                <a:ext uri="{FF2B5EF4-FFF2-40B4-BE49-F238E27FC236}">
                  <a16:creationId xmlns:a16="http://schemas.microsoft.com/office/drawing/2014/main" id="{66ACBC49-17ED-7C49-B3BA-768595D90AF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337" y="101139"/>
              <a:ext cx="9009159" cy="6208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3">
              <a:extLst>
                <a:ext uri="{FF2B5EF4-FFF2-40B4-BE49-F238E27FC236}">
                  <a16:creationId xmlns:a16="http://schemas.microsoft.com/office/drawing/2014/main" id="{CEE59406-3DA8-7A42-A096-5444D0992BD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136" y="133284"/>
              <a:ext cx="3168352" cy="13735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386" name="Metin kutusu 2">
            <a:extLst>
              <a:ext uri="{FF2B5EF4-FFF2-40B4-BE49-F238E27FC236}">
                <a16:creationId xmlns:a16="http://schemas.microsoft.com/office/drawing/2014/main" id="{DF96842D-469E-7742-A002-61B11F38F15F}"/>
              </a:ext>
            </a:extLst>
          </p:cNvPr>
          <p:cNvSpPr txBox="1">
            <a:spLocks noChangeArrowheads="1"/>
          </p:cNvSpPr>
          <p:nvPr/>
        </p:nvSpPr>
        <p:spPr bwMode="auto">
          <a:xfrm>
            <a:off x="1271588" y="6021389"/>
            <a:ext cx="14387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tr-TR" altLang="tr-TR">
                <a:solidFill>
                  <a:srgbClr val="000000"/>
                </a:solidFill>
              </a:rPr>
              <a:t>              Perreault, vd. (2013). Pazarlamanın Temelleri. Nobel Akademik Yayıncılık </a:t>
            </a:r>
          </a:p>
        </p:txBody>
      </p:sp>
    </p:spTree>
    <p:extLst>
      <p:ext uri="{BB962C8B-B14F-4D97-AF65-F5344CB8AC3E}">
        <p14:creationId xmlns:p14="http://schemas.microsoft.com/office/powerpoint/2010/main" val="245887181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a:extLst>
              <a:ext uri="{FF2B5EF4-FFF2-40B4-BE49-F238E27FC236}">
                <a16:creationId xmlns:a16="http://schemas.microsoft.com/office/drawing/2014/main" id="{ECD2CDA7-6854-8146-9444-1E31CB9BCC7A}"/>
              </a:ext>
            </a:extLst>
          </p:cNvPr>
          <p:cNvSpPr>
            <a:spLocks noGrp="1" noChangeArrowheads="1"/>
          </p:cNvSpPr>
          <p:nvPr>
            <p:ph type="title"/>
          </p:nvPr>
        </p:nvSpPr>
        <p:spPr/>
        <p:txBody>
          <a:bodyPr/>
          <a:lstStyle/>
          <a:p>
            <a:pPr eaLnBrk="1" hangingPunct="1"/>
            <a:r>
              <a:rPr lang="tr-TR" altLang="tr-TR"/>
              <a:t>Pazar bölümlendirme</a:t>
            </a:r>
          </a:p>
        </p:txBody>
      </p:sp>
      <p:sp>
        <p:nvSpPr>
          <p:cNvPr id="17410" name="Rectangle 3">
            <a:extLst>
              <a:ext uri="{FF2B5EF4-FFF2-40B4-BE49-F238E27FC236}">
                <a16:creationId xmlns:a16="http://schemas.microsoft.com/office/drawing/2014/main" id="{1839D336-AF59-DC44-BFB9-1E106A205585}"/>
              </a:ext>
            </a:extLst>
          </p:cNvPr>
          <p:cNvSpPr>
            <a:spLocks noGrp="1" noChangeArrowheads="1"/>
          </p:cNvSpPr>
          <p:nvPr>
            <p:ph type="body" idx="1"/>
          </p:nvPr>
        </p:nvSpPr>
        <p:spPr/>
        <p:txBody>
          <a:bodyPr/>
          <a:lstStyle/>
          <a:p>
            <a:pPr eaLnBrk="1" hangingPunct="1">
              <a:lnSpc>
                <a:spcPct val="90000"/>
              </a:lnSpc>
            </a:pPr>
            <a:r>
              <a:rPr lang="tr-TR" altLang="tr-TR" sz="2400"/>
              <a:t>Pazar bölümlendirme, bireylerin oluşturduğu homojen grupların, pazarlama ve rekabet stratejilerinin oluşturulması amacıyla keşfedilmesi, değerlendirilmesi ve seçilmesidir </a:t>
            </a:r>
          </a:p>
          <a:p>
            <a:pPr eaLnBrk="1" hangingPunct="1">
              <a:lnSpc>
                <a:spcPct val="90000"/>
              </a:lnSpc>
            </a:pPr>
            <a:r>
              <a:rPr lang="tr-TR" altLang="tr-TR" sz="2400"/>
              <a:t>Küresel ekonomide ürün ve hizmetleri özelleştirmek için mikro bölümler seçilir.</a:t>
            </a:r>
          </a:p>
          <a:p>
            <a:pPr eaLnBrk="1" hangingPunct="1">
              <a:lnSpc>
                <a:spcPct val="90000"/>
              </a:lnSpc>
            </a:pPr>
            <a:r>
              <a:rPr lang="tr-TR" altLang="tr-TR" sz="2400"/>
              <a:t>Pazar bölümlendirme stratejisinin benimsenmesi ve uygulanması işletmenin karlılığını arttırır</a:t>
            </a:r>
          </a:p>
          <a:p>
            <a:pPr eaLnBrk="1" hangingPunct="1">
              <a:lnSpc>
                <a:spcPct val="90000"/>
              </a:lnSpc>
            </a:pPr>
            <a:r>
              <a:rPr lang="tr-TR" altLang="tr-TR" sz="2400"/>
              <a:t>1960’lardan beri pazarlamanın önemli bir konusudur</a:t>
            </a:r>
          </a:p>
          <a:p>
            <a:pPr eaLnBrk="1" hangingPunct="1">
              <a:lnSpc>
                <a:spcPct val="90000"/>
              </a:lnSpc>
            </a:pPr>
            <a:r>
              <a:rPr lang="tr-TR" altLang="tr-TR" sz="2400"/>
              <a:t>Enformasyon teknolojilerindeki gelişmeler ve küreselleşme eğilimleri farklı pazar bölümlendirme stratejilerinin geliştirilmesine yardımcı olmuşlardır</a:t>
            </a:r>
          </a:p>
        </p:txBody>
      </p:sp>
    </p:spTree>
    <p:extLst>
      <p:ext uri="{BB962C8B-B14F-4D97-AF65-F5344CB8AC3E}">
        <p14:creationId xmlns:p14="http://schemas.microsoft.com/office/powerpoint/2010/main" val="822506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a:extLst>
              <a:ext uri="{FF2B5EF4-FFF2-40B4-BE49-F238E27FC236}">
                <a16:creationId xmlns:a16="http://schemas.microsoft.com/office/drawing/2014/main" id="{915F0075-5D60-C64D-B5D5-204AC65684FA}"/>
              </a:ext>
            </a:extLst>
          </p:cNvPr>
          <p:cNvSpPr>
            <a:spLocks noGrp="1" noChangeArrowheads="1"/>
          </p:cNvSpPr>
          <p:nvPr>
            <p:ph type="title"/>
          </p:nvPr>
        </p:nvSpPr>
        <p:spPr/>
        <p:txBody>
          <a:bodyPr/>
          <a:lstStyle/>
          <a:p>
            <a:pPr eaLnBrk="1" hangingPunct="1"/>
            <a:r>
              <a:rPr lang="tr-TR" altLang="tr-TR" sz="4000"/>
              <a:t>Pazar Bölümlendirmenin Etkili Olabilmesinin Koşulları </a:t>
            </a:r>
          </a:p>
        </p:txBody>
      </p:sp>
      <p:sp>
        <p:nvSpPr>
          <p:cNvPr id="18434" name="Rectangle 3">
            <a:extLst>
              <a:ext uri="{FF2B5EF4-FFF2-40B4-BE49-F238E27FC236}">
                <a16:creationId xmlns:a16="http://schemas.microsoft.com/office/drawing/2014/main" id="{F832568F-C892-E94A-AE77-54E85CE3E196}"/>
              </a:ext>
            </a:extLst>
          </p:cNvPr>
          <p:cNvSpPr>
            <a:spLocks noGrp="1" noChangeArrowheads="1"/>
          </p:cNvSpPr>
          <p:nvPr>
            <p:ph type="body" idx="1"/>
          </p:nvPr>
        </p:nvSpPr>
        <p:spPr/>
        <p:txBody>
          <a:bodyPr/>
          <a:lstStyle/>
          <a:p>
            <a:pPr eaLnBrk="1" hangingPunct="1"/>
            <a:r>
              <a:rPr lang="tr-TR" altLang="tr-TR" sz="2800"/>
              <a:t>Pazar bölümünü pazarın tümünden ayıran belirli özelliklerin bulunması gerekir. Bu özellikler uzunca bir süre değişmeden kalabilmelidir.</a:t>
            </a:r>
          </a:p>
          <a:p>
            <a:pPr eaLnBrk="1" hangingPunct="1"/>
            <a:r>
              <a:rPr lang="tr-TR" altLang="tr-TR" sz="2800"/>
              <a:t>Pazar bölümü, işletmelerin bu pazar bölümünde faaliyet gösterebilmesi için yüklenmesi gereken maliyetleri karşılayıp işletmenin karlılığını arttırabileceği kadar büyük olmalıdır. Kısacası işletmenin ekonomik biçimde hizmet edebileceği oranda büyük olmalıdır.</a:t>
            </a:r>
          </a:p>
        </p:txBody>
      </p:sp>
    </p:spTree>
    <p:extLst>
      <p:ext uri="{BB962C8B-B14F-4D97-AF65-F5344CB8AC3E}">
        <p14:creationId xmlns:p14="http://schemas.microsoft.com/office/powerpoint/2010/main" val="4159017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a:extLst>
              <a:ext uri="{FF2B5EF4-FFF2-40B4-BE49-F238E27FC236}">
                <a16:creationId xmlns:a16="http://schemas.microsoft.com/office/drawing/2014/main" id="{A262B639-5A57-294C-B549-AD2073A9D181}"/>
              </a:ext>
            </a:extLst>
          </p:cNvPr>
          <p:cNvSpPr>
            <a:spLocks noGrp="1" noChangeArrowheads="1"/>
          </p:cNvSpPr>
          <p:nvPr>
            <p:ph type="title"/>
          </p:nvPr>
        </p:nvSpPr>
        <p:spPr/>
        <p:txBody>
          <a:bodyPr/>
          <a:lstStyle/>
          <a:p>
            <a:pPr eaLnBrk="1" hangingPunct="1"/>
            <a:endParaRPr lang="tr-TR" altLang="tr-TR"/>
          </a:p>
        </p:txBody>
      </p:sp>
      <p:sp>
        <p:nvSpPr>
          <p:cNvPr id="19458" name="Rectangle 3">
            <a:extLst>
              <a:ext uri="{FF2B5EF4-FFF2-40B4-BE49-F238E27FC236}">
                <a16:creationId xmlns:a16="http://schemas.microsoft.com/office/drawing/2014/main" id="{AE94BFA5-F44C-3442-8686-3D6D218B5BA2}"/>
              </a:ext>
            </a:extLst>
          </p:cNvPr>
          <p:cNvSpPr>
            <a:spLocks noGrp="1" noChangeArrowheads="1"/>
          </p:cNvSpPr>
          <p:nvPr>
            <p:ph type="body" idx="1"/>
          </p:nvPr>
        </p:nvSpPr>
        <p:spPr/>
        <p:txBody>
          <a:bodyPr/>
          <a:lstStyle/>
          <a:p>
            <a:pPr eaLnBrk="1" hangingPunct="1">
              <a:lnSpc>
                <a:spcPct val="90000"/>
              </a:lnSpc>
            </a:pPr>
            <a:r>
              <a:rPr lang="tr-TR" altLang="tr-TR" sz="2800"/>
              <a:t>Pazar bölümü erişime açık olmalı, erişimin önünde engeller bulunmamalı, pazarlama iletişimi çalışmalarıyla çok yüksek maliyet gerektirmeden harekete geçirilebilir olmalıdır.</a:t>
            </a:r>
          </a:p>
          <a:p>
            <a:pPr eaLnBrk="1" hangingPunct="1">
              <a:lnSpc>
                <a:spcPct val="90000"/>
              </a:lnSpc>
            </a:pPr>
            <a:r>
              <a:rPr lang="tr-TR" altLang="tr-TR" sz="2800"/>
              <a:t>Pazar bölümünün ihtiyaçları pazarın genelinden farklı olmalı ve bu ihtiyaçlar temelinde özelleştirilmiş pazarlama çözümlerine olumlu tepki verme olasılığı yüksek olmalıdır.</a:t>
            </a:r>
          </a:p>
          <a:p>
            <a:pPr eaLnBrk="1" hangingPunct="1">
              <a:lnSpc>
                <a:spcPct val="90000"/>
              </a:lnSpc>
            </a:pPr>
            <a:r>
              <a:rPr lang="tr-TR" altLang="tr-TR" sz="2800"/>
              <a:t>Pazar bölümünün pazar potansiyeli ve pazar bölümünde yer alan tüketici ve alıcıların özellikleri ölçülebilir olmalıdır.</a:t>
            </a:r>
          </a:p>
          <a:p>
            <a:pPr eaLnBrk="1" hangingPunct="1">
              <a:lnSpc>
                <a:spcPct val="90000"/>
              </a:lnSpc>
            </a:pPr>
            <a:endParaRPr lang="tr-TR" altLang="tr-TR" sz="2800"/>
          </a:p>
        </p:txBody>
      </p:sp>
    </p:spTree>
    <p:extLst>
      <p:ext uri="{BB962C8B-B14F-4D97-AF65-F5344CB8AC3E}">
        <p14:creationId xmlns:p14="http://schemas.microsoft.com/office/powerpoint/2010/main" val="29196126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a:extLst>
              <a:ext uri="{FF2B5EF4-FFF2-40B4-BE49-F238E27FC236}">
                <a16:creationId xmlns:a16="http://schemas.microsoft.com/office/drawing/2014/main" id="{0E1C5F4C-83E0-4A46-919E-1A146CA42D6C}"/>
              </a:ext>
            </a:extLst>
          </p:cNvPr>
          <p:cNvSpPr>
            <a:spLocks noGrp="1" noChangeArrowheads="1"/>
          </p:cNvSpPr>
          <p:nvPr>
            <p:ph type="title"/>
          </p:nvPr>
        </p:nvSpPr>
        <p:spPr/>
        <p:txBody>
          <a:bodyPr/>
          <a:lstStyle/>
          <a:p>
            <a:pPr eaLnBrk="1" hangingPunct="1"/>
            <a:r>
              <a:rPr lang="tr-TR" altLang="tr-TR" sz="4000"/>
              <a:t>İşletme açısından bölümlendirmenin faydaları</a:t>
            </a:r>
          </a:p>
        </p:txBody>
      </p:sp>
      <p:sp>
        <p:nvSpPr>
          <p:cNvPr id="20482" name="Rectangle 3">
            <a:extLst>
              <a:ext uri="{FF2B5EF4-FFF2-40B4-BE49-F238E27FC236}">
                <a16:creationId xmlns:a16="http://schemas.microsoft.com/office/drawing/2014/main" id="{E19FD9BD-A569-7A46-A98C-F4F1C01C740A}"/>
              </a:ext>
            </a:extLst>
          </p:cNvPr>
          <p:cNvSpPr>
            <a:spLocks noGrp="1" noChangeArrowheads="1"/>
          </p:cNvSpPr>
          <p:nvPr>
            <p:ph type="body" idx="1"/>
          </p:nvPr>
        </p:nvSpPr>
        <p:spPr/>
        <p:txBody>
          <a:bodyPr/>
          <a:lstStyle/>
          <a:p>
            <a:pPr eaLnBrk="1" hangingPunct="1"/>
            <a:r>
              <a:rPr lang="tr-TR" altLang="tr-TR" sz="2800"/>
              <a:t>Hedef pazar seçiminde temeli oluşturur</a:t>
            </a:r>
          </a:p>
          <a:p>
            <a:pPr eaLnBrk="1" hangingPunct="1"/>
            <a:r>
              <a:rPr lang="tr-TR" altLang="tr-TR" sz="2800"/>
              <a:t>Bölümün ihtiyaçlarının anlaşılmasını ve bunları karşılayacak pazarlama karması paketi oluşturulmasını sağlar</a:t>
            </a:r>
          </a:p>
          <a:p>
            <a:pPr eaLnBrk="1" hangingPunct="1"/>
            <a:r>
              <a:rPr lang="tr-TR" altLang="tr-TR" sz="2800"/>
              <a:t>Farklılaştırıcı pazarlama stratejilerinin geliştirilmesini sağlar</a:t>
            </a:r>
          </a:p>
          <a:p>
            <a:pPr eaLnBrk="1" hangingPunct="1"/>
            <a:r>
              <a:rPr lang="tr-TR" altLang="tr-TR" sz="2800"/>
              <a:t>Fırsat ve tehditlerin belirlenmesinde faydalıdır</a:t>
            </a:r>
          </a:p>
          <a:p>
            <a:pPr eaLnBrk="1" hangingPunct="1"/>
            <a:r>
              <a:rPr lang="tr-TR" altLang="tr-TR" sz="2800"/>
              <a:t>Pazardaki boşlukların tanımlanmasını sağlar</a:t>
            </a:r>
          </a:p>
        </p:txBody>
      </p:sp>
    </p:spTree>
    <p:extLst>
      <p:ext uri="{BB962C8B-B14F-4D97-AF65-F5344CB8AC3E}">
        <p14:creationId xmlns:p14="http://schemas.microsoft.com/office/powerpoint/2010/main" val="4023007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a:extLst>
              <a:ext uri="{FF2B5EF4-FFF2-40B4-BE49-F238E27FC236}">
                <a16:creationId xmlns:a16="http://schemas.microsoft.com/office/drawing/2014/main" id="{FAC4E1D3-F8CC-374D-823B-770819D3528B}"/>
              </a:ext>
            </a:extLst>
          </p:cNvPr>
          <p:cNvSpPr>
            <a:spLocks noGrp="1" noChangeArrowheads="1"/>
          </p:cNvSpPr>
          <p:nvPr>
            <p:ph type="title"/>
          </p:nvPr>
        </p:nvSpPr>
        <p:spPr/>
        <p:txBody>
          <a:bodyPr/>
          <a:lstStyle/>
          <a:p>
            <a:pPr eaLnBrk="1" hangingPunct="1"/>
            <a:endParaRPr lang="tr-TR" altLang="tr-TR"/>
          </a:p>
        </p:txBody>
      </p:sp>
      <p:sp>
        <p:nvSpPr>
          <p:cNvPr id="21506" name="Rectangle 3">
            <a:extLst>
              <a:ext uri="{FF2B5EF4-FFF2-40B4-BE49-F238E27FC236}">
                <a16:creationId xmlns:a16="http://schemas.microsoft.com/office/drawing/2014/main" id="{C060EFF8-3C3D-3B49-946A-203E3B1AC06F}"/>
              </a:ext>
            </a:extLst>
          </p:cNvPr>
          <p:cNvSpPr>
            <a:spLocks noGrp="1" noChangeArrowheads="1"/>
          </p:cNvSpPr>
          <p:nvPr>
            <p:ph type="body" idx="1"/>
          </p:nvPr>
        </p:nvSpPr>
        <p:spPr/>
        <p:txBody>
          <a:bodyPr/>
          <a:lstStyle/>
          <a:p>
            <a:pPr eaLnBrk="1" hangingPunct="1">
              <a:lnSpc>
                <a:spcPct val="90000"/>
              </a:lnSpc>
              <a:buFontTx/>
              <a:buNone/>
            </a:pPr>
            <a:endParaRPr lang="tr-TR" altLang="tr-TR"/>
          </a:p>
          <a:p>
            <a:pPr eaLnBrk="1" hangingPunct="1">
              <a:lnSpc>
                <a:spcPct val="90000"/>
              </a:lnSpc>
              <a:buFontTx/>
              <a:buNone/>
            </a:pPr>
            <a:r>
              <a:rPr lang="tr-TR" altLang="tr-TR"/>
              <a:t>- Kaynakların daha etkin kullanımı, </a:t>
            </a:r>
          </a:p>
          <a:p>
            <a:pPr eaLnBrk="1" hangingPunct="1">
              <a:lnSpc>
                <a:spcPct val="90000"/>
              </a:lnSpc>
              <a:buFontTx/>
              <a:buNone/>
            </a:pPr>
            <a:r>
              <a:rPr lang="tr-TR" altLang="tr-TR"/>
              <a:t>- Tüketici istek ve ihtiyaçlarının daha iyi belirlenmesi, </a:t>
            </a:r>
          </a:p>
          <a:p>
            <a:pPr eaLnBrk="1" hangingPunct="1">
              <a:lnSpc>
                <a:spcPct val="90000"/>
              </a:lnSpc>
              <a:buFontTx/>
              <a:buNone/>
            </a:pPr>
            <a:r>
              <a:rPr lang="tr-TR" altLang="tr-TR"/>
              <a:t>- Pazardaki rakiplerin daha iyi tanınması, </a:t>
            </a:r>
          </a:p>
          <a:p>
            <a:pPr eaLnBrk="1" hangingPunct="1">
              <a:lnSpc>
                <a:spcPct val="90000"/>
              </a:lnSpc>
              <a:buFontTx/>
              <a:buNone/>
            </a:pPr>
            <a:r>
              <a:rPr lang="tr-TR" altLang="tr-TR"/>
              <a:t>- Pazara girerken amaçların daha net belirlenmesi, </a:t>
            </a:r>
          </a:p>
          <a:p>
            <a:pPr eaLnBrk="1" hangingPunct="1">
              <a:lnSpc>
                <a:spcPct val="90000"/>
              </a:lnSpc>
              <a:buFontTx/>
              <a:buNone/>
            </a:pPr>
            <a:r>
              <a:rPr lang="tr-TR" altLang="tr-TR"/>
              <a:t>- Pazarda faaliyet sırası ya da sonrasında performansın daha iyi değerlendirilmesi. </a:t>
            </a:r>
          </a:p>
          <a:p>
            <a:pPr eaLnBrk="1" hangingPunct="1">
              <a:lnSpc>
                <a:spcPct val="90000"/>
              </a:lnSpc>
            </a:pPr>
            <a:endParaRPr lang="tr-TR" altLang="tr-TR"/>
          </a:p>
        </p:txBody>
      </p:sp>
    </p:spTree>
    <p:extLst>
      <p:ext uri="{BB962C8B-B14F-4D97-AF65-F5344CB8AC3E}">
        <p14:creationId xmlns:p14="http://schemas.microsoft.com/office/powerpoint/2010/main" val="720274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a:extLst>
              <a:ext uri="{FF2B5EF4-FFF2-40B4-BE49-F238E27FC236}">
                <a16:creationId xmlns:a16="http://schemas.microsoft.com/office/drawing/2014/main" id="{319C7A0E-5B99-EE46-95B3-89132E1ADB7C}"/>
              </a:ext>
            </a:extLst>
          </p:cNvPr>
          <p:cNvSpPr>
            <a:spLocks noGrp="1" noChangeArrowheads="1"/>
          </p:cNvSpPr>
          <p:nvPr>
            <p:ph type="title"/>
          </p:nvPr>
        </p:nvSpPr>
        <p:spPr/>
        <p:txBody>
          <a:bodyPr/>
          <a:lstStyle/>
          <a:p>
            <a:pPr eaLnBrk="1" hangingPunct="1"/>
            <a:r>
              <a:rPr lang="tr-TR" altLang="tr-TR"/>
              <a:t>Pazar bölümleme süreci</a:t>
            </a:r>
          </a:p>
        </p:txBody>
      </p:sp>
      <p:sp>
        <p:nvSpPr>
          <p:cNvPr id="22530" name="Rectangle 3">
            <a:extLst>
              <a:ext uri="{FF2B5EF4-FFF2-40B4-BE49-F238E27FC236}">
                <a16:creationId xmlns:a16="http://schemas.microsoft.com/office/drawing/2014/main" id="{F59D85B6-0D9D-9F43-8F90-0BC046F12396}"/>
              </a:ext>
            </a:extLst>
          </p:cNvPr>
          <p:cNvSpPr>
            <a:spLocks noGrp="1" noChangeArrowheads="1"/>
          </p:cNvSpPr>
          <p:nvPr>
            <p:ph type="body" idx="1"/>
          </p:nvPr>
        </p:nvSpPr>
        <p:spPr/>
        <p:txBody>
          <a:bodyPr/>
          <a:lstStyle/>
          <a:p>
            <a:pPr eaLnBrk="1" hangingPunct="1"/>
            <a:r>
              <a:rPr lang="tr-TR" altLang="tr-TR"/>
              <a:t>Pazarda var olan mevcut ve potansiyel ihtiyaçların belirlenmesi</a:t>
            </a:r>
          </a:p>
          <a:p>
            <a:pPr eaLnBrk="1" hangingPunct="1"/>
            <a:r>
              <a:rPr lang="tr-TR" altLang="tr-TR"/>
              <a:t>Bölümler arasında farklılık yaratan özelliklerin tanımlanması</a:t>
            </a:r>
          </a:p>
          <a:p>
            <a:pPr eaLnBrk="1" hangingPunct="1"/>
            <a:r>
              <a:rPr lang="tr-TR" altLang="tr-TR"/>
              <a:t>Bölümlerin potansiyelinin ve onların en iyi şekilde nasıl tatmin edilebileceğinin belirlenmesi</a:t>
            </a:r>
          </a:p>
        </p:txBody>
      </p:sp>
    </p:spTree>
    <p:extLst>
      <p:ext uri="{BB962C8B-B14F-4D97-AF65-F5344CB8AC3E}">
        <p14:creationId xmlns:p14="http://schemas.microsoft.com/office/powerpoint/2010/main" val="864736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a:extLst>
              <a:ext uri="{FF2B5EF4-FFF2-40B4-BE49-F238E27FC236}">
                <a16:creationId xmlns:a16="http://schemas.microsoft.com/office/drawing/2014/main" id="{F5B2FE06-02D6-AC4B-A50E-856343FF0E77}"/>
              </a:ext>
            </a:extLst>
          </p:cNvPr>
          <p:cNvSpPr>
            <a:spLocks noGrp="1" noChangeArrowheads="1"/>
          </p:cNvSpPr>
          <p:nvPr>
            <p:ph type="title"/>
          </p:nvPr>
        </p:nvSpPr>
        <p:spPr/>
        <p:txBody>
          <a:bodyPr/>
          <a:lstStyle/>
          <a:p>
            <a:pPr eaLnBrk="1" hangingPunct="1"/>
            <a:endParaRPr lang="tr-TR" altLang="tr-TR"/>
          </a:p>
        </p:txBody>
      </p:sp>
      <p:sp>
        <p:nvSpPr>
          <p:cNvPr id="23554" name="Rectangle 3">
            <a:extLst>
              <a:ext uri="{FF2B5EF4-FFF2-40B4-BE49-F238E27FC236}">
                <a16:creationId xmlns:a16="http://schemas.microsoft.com/office/drawing/2014/main" id="{646CBCA6-28E3-6F41-A8AD-B7D4A8E47393}"/>
              </a:ext>
            </a:extLst>
          </p:cNvPr>
          <p:cNvSpPr>
            <a:spLocks noGrp="1" noChangeArrowheads="1"/>
          </p:cNvSpPr>
          <p:nvPr>
            <p:ph type="body" idx="1"/>
          </p:nvPr>
        </p:nvSpPr>
        <p:spPr/>
        <p:txBody>
          <a:bodyPr/>
          <a:lstStyle/>
          <a:p>
            <a:pPr eaLnBrk="1" hangingPunct="1">
              <a:lnSpc>
                <a:spcPct val="90000"/>
              </a:lnSpc>
            </a:pPr>
            <a:r>
              <a:rPr lang="tr-TR" altLang="tr-TR" sz="2800"/>
              <a:t>Bütün pazar bölümlemelerinin dört temel şartı taşıması gerekir: </a:t>
            </a:r>
          </a:p>
          <a:p>
            <a:pPr eaLnBrk="1" hangingPunct="1">
              <a:lnSpc>
                <a:spcPct val="90000"/>
              </a:lnSpc>
            </a:pPr>
            <a:r>
              <a:rPr lang="tr-TR" altLang="tr-TR" sz="2800"/>
              <a:t>1- Ölçülebilirlik: Bölümlemenin hacmi ve özelliklerini ölçebilme yeteneği. </a:t>
            </a:r>
          </a:p>
          <a:p>
            <a:pPr eaLnBrk="1" hangingPunct="1">
              <a:lnSpc>
                <a:spcPct val="90000"/>
              </a:lnSpc>
            </a:pPr>
            <a:r>
              <a:rPr lang="tr-TR" altLang="tr-TR" sz="2800"/>
              <a:t>2- Sürdürülebilirlik: Minimum kar hacmine ulaşma. </a:t>
            </a:r>
          </a:p>
          <a:p>
            <a:pPr eaLnBrk="1" hangingPunct="1">
              <a:lnSpc>
                <a:spcPct val="90000"/>
              </a:lnSpc>
            </a:pPr>
            <a:r>
              <a:rPr lang="tr-TR" altLang="tr-TR" sz="2800"/>
              <a:t>3- Erişilebilirlik: Bölümlemeye ulaşma ve hizmet verebilme yeteneğine sahip olma. </a:t>
            </a:r>
          </a:p>
          <a:p>
            <a:pPr eaLnBrk="1" hangingPunct="1">
              <a:lnSpc>
                <a:spcPct val="90000"/>
              </a:lnSpc>
            </a:pPr>
            <a:r>
              <a:rPr lang="tr-TR" altLang="tr-TR" sz="2800"/>
              <a:t>4- Eylemsellik: Bölümlemede stratejileri uygulayabilme. </a:t>
            </a:r>
          </a:p>
          <a:p>
            <a:pPr eaLnBrk="1" hangingPunct="1">
              <a:lnSpc>
                <a:spcPct val="90000"/>
              </a:lnSpc>
            </a:pPr>
            <a:endParaRPr lang="tr-TR" altLang="tr-TR" sz="2800"/>
          </a:p>
        </p:txBody>
      </p:sp>
    </p:spTree>
    <p:extLst>
      <p:ext uri="{BB962C8B-B14F-4D97-AF65-F5344CB8AC3E}">
        <p14:creationId xmlns:p14="http://schemas.microsoft.com/office/powerpoint/2010/main" val="2676826796"/>
      </p:ext>
    </p:extLst>
  </p:cSld>
  <p:clrMapOvr>
    <a:masterClrMapping/>
  </p:clrMapOvr>
</p:sld>
</file>

<file path=ppt/theme/theme1.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734</Words>
  <Application>Microsoft Macintosh PowerPoint</Application>
  <PresentationFormat>Geniş ekran</PresentationFormat>
  <Paragraphs>61</Paragraphs>
  <Slides>16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16</vt:i4>
      </vt:variant>
    </vt:vector>
  </HeadingPairs>
  <TitlesOfParts>
    <vt:vector size="20" baseType="lpstr">
      <vt:lpstr>Arial</vt:lpstr>
      <vt:lpstr>Calibri</vt:lpstr>
      <vt:lpstr>Times New Roman</vt:lpstr>
      <vt:lpstr>Varsayılan Tasarım</vt:lpstr>
      <vt:lpstr>PAZARLAMA-6</vt:lpstr>
      <vt:lpstr>PowerPoint Sunusu</vt:lpstr>
      <vt:lpstr>Pazar bölümlendirme</vt:lpstr>
      <vt:lpstr>Pazar Bölümlendirmenin Etkili Olabilmesinin Koşulları </vt:lpstr>
      <vt:lpstr>PowerPoint Sunusu</vt:lpstr>
      <vt:lpstr>İşletme açısından bölümlendirmenin faydaları</vt:lpstr>
      <vt:lpstr>PowerPoint Sunusu</vt:lpstr>
      <vt:lpstr>Pazar bölümleme süreci</vt:lpstr>
      <vt:lpstr>PowerPoint Sunusu</vt:lpstr>
      <vt:lpstr>Pazar bölümlendirme değişkenleri </vt:lpstr>
      <vt:lpstr>Tüketici pazarını bölümlendirme</vt:lpstr>
      <vt:lpstr>PowerPoint Sunusu</vt:lpstr>
      <vt:lpstr>Hedef pazar</vt:lpstr>
      <vt:lpstr>Hedef pazar seçimi stratejileri ve pazar bölümleri </vt:lpstr>
      <vt:lpstr>PowerPoint Sunusu</vt:lpstr>
      <vt:lpstr>Kaynaklar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PAZARLAMA-6</dc:title>
  <dc:creator>Microsoft Office Kullanıcısı</dc:creator>
  <cp:lastModifiedBy>Microsoft Office Kullanıcısı</cp:lastModifiedBy>
  <cp:revision>1</cp:revision>
  <dcterms:created xsi:type="dcterms:W3CDTF">2019-05-15T10:12:35Z</dcterms:created>
  <dcterms:modified xsi:type="dcterms:W3CDTF">2019-05-15T10:13:09Z</dcterms:modified>
</cp:coreProperties>
</file>