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3"/>
  </p:notesMasterIdLst>
  <p:handoutMasterIdLst>
    <p:handoutMasterId r:id="rId24"/>
  </p:handoutMasterIdLst>
  <p:sldIdLst>
    <p:sldId id="256" r:id="rId2"/>
    <p:sldId id="278" r:id="rId3"/>
    <p:sldId id="257" r:id="rId4"/>
    <p:sldId id="258" r:id="rId5"/>
    <p:sldId id="259" r:id="rId6"/>
    <p:sldId id="260" r:id="rId7"/>
    <p:sldId id="261" r:id="rId8"/>
    <p:sldId id="262" r:id="rId9"/>
    <p:sldId id="263" r:id="rId10"/>
    <p:sldId id="264" r:id="rId11"/>
    <p:sldId id="265" r:id="rId12"/>
    <p:sldId id="268" r:id="rId13"/>
    <p:sldId id="269" r:id="rId14"/>
    <p:sldId id="270" r:id="rId15"/>
    <p:sldId id="271" r:id="rId16"/>
    <p:sldId id="279" r:id="rId17"/>
    <p:sldId id="272" r:id="rId18"/>
    <p:sldId id="273" r:id="rId19"/>
    <p:sldId id="280" r:id="rId20"/>
    <p:sldId id="276" r:id="rId21"/>
    <p:sldId id="275"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4" d="100"/>
          <a:sy n="94" d="100"/>
        </p:scale>
        <p:origin x="-127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E53D256-03B0-2949-830C-4B05E3923864}" type="datetimeFigureOut">
              <a:rPr lang="en-US" smtClean="0"/>
              <a:t>4/13/2017</a:t>
            </a:fld>
            <a:endParaRPr lang="tr-T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239D32-38F0-A94A-B3C9-BDB32FC22009}" type="slidenum">
              <a:rPr lang="tr-TR" smtClean="0"/>
              <a:t>‹#›</a:t>
            </a:fld>
            <a:endParaRPr lang="tr-TR"/>
          </a:p>
        </p:txBody>
      </p:sp>
    </p:spTree>
    <p:extLst>
      <p:ext uri="{BB962C8B-B14F-4D97-AF65-F5344CB8AC3E}">
        <p14:creationId xmlns:p14="http://schemas.microsoft.com/office/powerpoint/2010/main" val="21297168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032F74-08D2-1A43-95B5-582E6F474CDE}" type="datetimeFigureOut">
              <a:rPr lang="en-US" smtClean="0"/>
              <a:t>4/13/2017</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A09EED-48FA-0141-BE9D-A833A8B2B008}" type="slidenum">
              <a:rPr lang="tr-TR" smtClean="0"/>
              <a:t>‹#›</a:t>
            </a:fld>
            <a:endParaRPr lang="tr-TR"/>
          </a:p>
        </p:txBody>
      </p:sp>
    </p:spTree>
    <p:extLst>
      <p:ext uri="{BB962C8B-B14F-4D97-AF65-F5344CB8AC3E}">
        <p14:creationId xmlns:p14="http://schemas.microsoft.com/office/powerpoint/2010/main" val="46242405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tr-TR"/>
          </a:p>
        </p:txBody>
      </p:sp>
      <p:sp>
        <p:nvSpPr>
          <p:cNvPr id="4" name="Date Placeholder 3"/>
          <p:cNvSpPr>
            <a:spLocks noGrp="1"/>
          </p:cNvSpPr>
          <p:nvPr>
            <p:ph type="dt" sz="half" idx="10"/>
          </p:nvPr>
        </p:nvSpPr>
        <p:spPr/>
        <p:txBody>
          <a:bodyPr/>
          <a:lstStyle/>
          <a:p>
            <a:fld id="{6AE92A43-B0C1-E949-BEC9-CF50F3CA1416}" type="datetime1">
              <a:rPr lang="en-US" smtClean="0"/>
              <a:t>4/13/2017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76024E-19B9-2C4B-A336-51390BDE3D45}"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4" name="Date Placeholder 3"/>
          <p:cNvSpPr>
            <a:spLocks noGrp="1"/>
          </p:cNvSpPr>
          <p:nvPr>
            <p:ph type="dt" sz="half" idx="10"/>
          </p:nvPr>
        </p:nvSpPr>
        <p:spPr/>
        <p:txBody>
          <a:bodyPr/>
          <a:lstStyle/>
          <a:p>
            <a:fld id="{C35B872D-A77B-294F-8308-481BA1DA814B}" type="datetime1">
              <a:rPr lang="en-US" smtClean="0"/>
              <a:t>4/13/2017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76024E-19B9-2C4B-A336-51390BDE3D4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4" name="Date Placeholder 3"/>
          <p:cNvSpPr>
            <a:spLocks noGrp="1"/>
          </p:cNvSpPr>
          <p:nvPr>
            <p:ph type="dt" sz="half" idx="10"/>
          </p:nvPr>
        </p:nvSpPr>
        <p:spPr/>
        <p:txBody>
          <a:bodyPr/>
          <a:lstStyle/>
          <a:p>
            <a:fld id="{70905624-1A76-204D-B03F-8B759428D1F0}" type="datetime1">
              <a:rPr lang="en-US" smtClean="0"/>
              <a:t>4/13/2017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76024E-19B9-2C4B-A336-51390BDE3D4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tr-TR"/>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4" name="Date Placeholder 3"/>
          <p:cNvSpPr>
            <a:spLocks noGrp="1"/>
          </p:cNvSpPr>
          <p:nvPr>
            <p:ph type="dt" sz="half" idx="10"/>
          </p:nvPr>
        </p:nvSpPr>
        <p:spPr/>
        <p:txBody>
          <a:bodyPr/>
          <a:lstStyle/>
          <a:p>
            <a:fld id="{945C5701-4A55-1D4D-A438-57714A6C1BF6}" type="datetime1">
              <a:rPr lang="en-US" smtClean="0"/>
              <a:t>4/13/2017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76024E-19B9-2C4B-A336-51390BDE3D4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E8190618-2634-FF40-AA9C-9D7828404845}" type="datetime1">
              <a:rPr lang="en-US" smtClean="0"/>
              <a:t>4/13/2017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76024E-19B9-2C4B-A336-51390BDE3D45}"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5" name="Date Placeholder 4"/>
          <p:cNvSpPr>
            <a:spLocks noGrp="1"/>
          </p:cNvSpPr>
          <p:nvPr>
            <p:ph type="dt" sz="half" idx="10"/>
          </p:nvPr>
        </p:nvSpPr>
        <p:spPr/>
        <p:txBody>
          <a:bodyPr/>
          <a:lstStyle/>
          <a:p>
            <a:fld id="{C5758FA8-4ACF-DE46-A94A-DC4B806C0F2D}" type="datetime1">
              <a:rPr lang="en-US" smtClean="0"/>
              <a:t>4/13/2017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76024E-19B9-2C4B-A336-51390BDE3D4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7" name="Date Placeholder 6"/>
          <p:cNvSpPr>
            <a:spLocks noGrp="1"/>
          </p:cNvSpPr>
          <p:nvPr>
            <p:ph type="dt" sz="half" idx="10"/>
          </p:nvPr>
        </p:nvSpPr>
        <p:spPr/>
        <p:txBody>
          <a:bodyPr/>
          <a:lstStyle/>
          <a:p>
            <a:fld id="{F2C09D47-7920-DE4D-9B66-047C4BD46315}" type="datetime1">
              <a:rPr lang="en-US" smtClean="0"/>
              <a:t>4/13/2017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676024E-19B9-2C4B-A336-51390BDE3D45}"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tr-TR"/>
          </a:p>
        </p:txBody>
      </p:sp>
      <p:sp>
        <p:nvSpPr>
          <p:cNvPr id="3" name="Date Placeholder 2"/>
          <p:cNvSpPr>
            <a:spLocks noGrp="1"/>
          </p:cNvSpPr>
          <p:nvPr>
            <p:ph type="dt" sz="half" idx="10"/>
          </p:nvPr>
        </p:nvSpPr>
        <p:spPr/>
        <p:txBody>
          <a:bodyPr/>
          <a:lstStyle/>
          <a:p>
            <a:fld id="{F58A2D47-5DAA-874B-9FF9-AF245D18F6A6}" type="datetime1">
              <a:rPr lang="en-US" smtClean="0"/>
              <a:t>4/13/2017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676024E-19B9-2C4B-A336-51390BDE3D4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D9F33C-94EE-A84D-8397-73048762AA6C}" type="datetime1">
              <a:rPr lang="en-US" smtClean="0"/>
              <a:t>4/13/2017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676024E-19B9-2C4B-A336-51390BDE3D4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D3137EE9-AF1D-884F-87A0-FBF921B1C729}" type="datetime1">
              <a:rPr lang="en-US" smtClean="0"/>
              <a:t>4/13/2017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76024E-19B9-2C4B-A336-51390BDE3D4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A9536C8-EFC1-B345-983A-5AD353B1521F}" type="datetime1">
              <a:rPr lang="en-US" smtClean="0"/>
              <a:t>4/13/2017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76024E-19B9-2C4B-A336-51390BDE3D4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9978A0-ABFA-4D40-B86E-3F108C3CE49C}" type="datetime1">
              <a:rPr lang="en-US" smtClean="0"/>
              <a:t>4/13/2017</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76024E-19B9-2C4B-A336-51390BDE3D45}"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Dilekçe Hakkı</a:t>
            </a:r>
            <a:endParaRPr lang="tr-TR" dirty="0"/>
          </a:p>
        </p:txBody>
      </p:sp>
      <p:sp>
        <p:nvSpPr>
          <p:cNvPr id="3" name="Subtitle 2"/>
          <p:cNvSpPr>
            <a:spLocks noGrp="1"/>
          </p:cNvSpPr>
          <p:nvPr>
            <p:ph type="subTitle" idx="1"/>
          </p:nvPr>
        </p:nvSpPr>
        <p:spPr/>
        <p:txBody>
          <a:bodyPr/>
          <a:lstStyle/>
          <a:p>
            <a:r>
              <a:rPr lang="tr-TR" dirty="0" smtClean="0"/>
              <a:t>Kamu Yönetiminde İletişim ve Demokrasi</a:t>
            </a:r>
          </a:p>
          <a:p>
            <a:r>
              <a:rPr lang="tr-TR" dirty="0" smtClean="0"/>
              <a:t>Doç. Dr. Aslı Yağmurlu</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1982 Anayasası</a:t>
            </a:r>
            <a:endParaRPr lang="tr-TR" dirty="0"/>
          </a:p>
        </p:txBody>
      </p:sp>
      <p:sp>
        <p:nvSpPr>
          <p:cNvPr id="3" name="Content Placeholder 2"/>
          <p:cNvSpPr>
            <a:spLocks noGrp="1"/>
          </p:cNvSpPr>
          <p:nvPr>
            <p:ph idx="1"/>
          </p:nvPr>
        </p:nvSpPr>
        <p:spPr/>
        <p:txBody>
          <a:bodyPr>
            <a:normAutofit fontScale="85000" lnSpcReduction="20000"/>
          </a:bodyPr>
          <a:lstStyle/>
          <a:p>
            <a:r>
              <a:rPr lang="en-US" dirty="0" smtClean="0"/>
              <a:t>"</a:t>
            </a:r>
            <a:r>
              <a:rPr lang="en-US" dirty="0" err="1"/>
              <a:t>Siyasi</a:t>
            </a:r>
            <a:r>
              <a:rPr lang="en-US" dirty="0"/>
              <a:t> </a:t>
            </a:r>
            <a:r>
              <a:rPr lang="en-US" dirty="0" err="1"/>
              <a:t>Haklar</a:t>
            </a:r>
            <a:r>
              <a:rPr lang="en-US" dirty="0"/>
              <a:t> </a:t>
            </a:r>
            <a:r>
              <a:rPr lang="en-US" dirty="0" err="1"/>
              <a:t>ve</a:t>
            </a:r>
            <a:r>
              <a:rPr lang="en-US" dirty="0"/>
              <a:t> </a:t>
            </a:r>
            <a:r>
              <a:rPr lang="en-US" dirty="0" err="1"/>
              <a:t>Ödevler</a:t>
            </a:r>
            <a:r>
              <a:rPr lang="en-US" dirty="0"/>
              <a:t>" </a:t>
            </a:r>
            <a:r>
              <a:rPr lang="en-US" dirty="0" err="1"/>
              <a:t>başlıklı</a:t>
            </a:r>
            <a:r>
              <a:rPr lang="en-US" dirty="0"/>
              <a:t> </a:t>
            </a:r>
            <a:r>
              <a:rPr lang="en-US" dirty="0" err="1"/>
              <a:t>ikinci</a:t>
            </a:r>
            <a:r>
              <a:rPr lang="en-US" dirty="0"/>
              <a:t> </a:t>
            </a:r>
            <a:r>
              <a:rPr lang="en-US" dirty="0" err="1"/>
              <a:t>kısmında</a:t>
            </a:r>
            <a:r>
              <a:rPr lang="en-US" dirty="0"/>
              <a:t> </a:t>
            </a:r>
            <a:r>
              <a:rPr lang="en-US" dirty="0" err="1"/>
              <a:t>yer</a:t>
            </a:r>
            <a:r>
              <a:rPr lang="en-US" dirty="0"/>
              <a:t> </a:t>
            </a:r>
            <a:r>
              <a:rPr lang="en-US" dirty="0" err="1"/>
              <a:t>alan</a:t>
            </a:r>
            <a:r>
              <a:rPr lang="en-US" dirty="0"/>
              <a:t> 74. </a:t>
            </a:r>
            <a:r>
              <a:rPr lang="en-US" dirty="0" err="1"/>
              <a:t>maddesinin</a:t>
            </a:r>
            <a:r>
              <a:rPr lang="en-US" dirty="0"/>
              <a:t> </a:t>
            </a:r>
            <a:r>
              <a:rPr lang="en-US" dirty="0" err="1"/>
              <a:t>başlığı</a:t>
            </a:r>
            <a:r>
              <a:rPr lang="en-US" dirty="0"/>
              <a:t> "</a:t>
            </a:r>
            <a:r>
              <a:rPr lang="en-US" dirty="0" err="1"/>
              <a:t>Dilekçe</a:t>
            </a:r>
            <a:r>
              <a:rPr lang="en-US" dirty="0"/>
              <a:t> </a:t>
            </a:r>
            <a:r>
              <a:rPr lang="en-US" dirty="0" err="1"/>
              <a:t>Hakkı</a:t>
            </a:r>
            <a:r>
              <a:rPr lang="en-US" dirty="0"/>
              <a:t>" </a:t>
            </a:r>
            <a:r>
              <a:rPr lang="en-US" dirty="0" err="1"/>
              <a:t>iken</a:t>
            </a:r>
            <a:r>
              <a:rPr lang="en-US" dirty="0"/>
              <a:t> 07/05/2010 </a:t>
            </a:r>
            <a:r>
              <a:rPr lang="en-US" dirty="0" err="1"/>
              <a:t>tarihinde</a:t>
            </a:r>
            <a:r>
              <a:rPr lang="en-US" dirty="0"/>
              <a:t> 5982 </a:t>
            </a:r>
            <a:r>
              <a:rPr lang="en-US" dirty="0" err="1"/>
              <a:t>sayılı</a:t>
            </a:r>
            <a:r>
              <a:rPr lang="en-US" dirty="0"/>
              <a:t> </a:t>
            </a:r>
            <a:r>
              <a:rPr lang="en-US" dirty="0" err="1"/>
              <a:t>Kanun</a:t>
            </a:r>
            <a:r>
              <a:rPr lang="en-US" dirty="0"/>
              <a:t> 8 </a:t>
            </a:r>
            <a:r>
              <a:rPr lang="en-US" dirty="0" err="1"/>
              <a:t>inci</a:t>
            </a:r>
            <a:r>
              <a:rPr lang="en-US" dirty="0"/>
              <a:t> </a:t>
            </a:r>
            <a:r>
              <a:rPr lang="en-US" dirty="0" err="1"/>
              <a:t>maddesi</a:t>
            </a:r>
            <a:r>
              <a:rPr lang="en-US" dirty="0"/>
              <a:t> </a:t>
            </a:r>
            <a:r>
              <a:rPr lang="en-US" dirty="0" err="1"/>
              <a:t>ile</a:t>
            </a:r>
            <a:r>
              <a:rPr lang="en-US" dirty="0"/>
              <a:t> "</a:t>
            </a:r>
            <a:r>
              <a:rPr lang="en-US" dirty="0" err="1"/>
              <a:t>Dilekçe</a:t>
            </a:r>
            <a:r>
              <a:rPr lang="en-US" dirty="0"/>
              <a:t>, </a:t>
            </a:r>
            <a:r>
              <a:rPr lang="en-US" dirty="0" err="1"/>
              <a:t>bilgi</a:t>
            </a:r>
            <a:r>
              <a:rPr lang="en-US" dirty="0"/>
              <a:t> </a:t>
            </a:r>
            <a:r>
              <a:rPr lang="en-US" dirty="0" err="1"/>
              <a:t>edinme</a:t>
            </a:r>
            <a:r>
              <a:rPr lang="en-US" dirty="0"/>
              <a:t> </a:t>
            </a:r>
            <a:r>
              <a:rPr lang="en-US" dirty="0" err="1"/>
              <a:t>ve</a:t>
            </a:r>
            <a:r>
              <a:rPr lang="en-US" dirty="0"/>
              <a:t> </a:t>
            </a:r>
            <a:r>
              <a:rPr lang="en-US" dirty="0" err="1"/>
              <a:t>kamu</a:t>
            </a:r>
            <a:r>
              <a:rPr lang="en-US" dirty="0"/>
              <a:t> </a:t>
            </a:r>
            <a:r>
              <a:rPr lang="en-US" dirty="0" err="1"/>
              <a:t>denetçisine</a:t>
            </a:r>
            <a:r>
              <a:rPr lang="en-US" dirty="0"/>
              <a:t> </a:t>
            </a:r>
            <a:r>
              <a:rPr lang="en-US" dirty="0" err="1"/>
              <a:t>başvurma</a:t>
            </a:r>
            <a:r>
              <a:rPr lang="en-US" dirty="0"/>
              <a:t> </a:t>
            </a:r>
            <a:r>
              <a:rPr lang="en-US" dirty="0" err="1"/>
              <a:t>hakkı</a:t>
            </a:r>
            <a:r>
              <a:rPr lang="en-US" dirty="0"/>
              <a:t>" </a:t>
            </a:r>
            <a:r>
              <a:rPr lang="en-US" dirty="0" err="1"/>
              <a:t>şeklinde</a:t>
            </a:r>
            <a:r>
              <a:rPr lang="en-US" dirty="0"/>
              <a:t> </a:t>
            </a:r>
            <a:r>
              <a:rPr lang="en-US" dirty="0" err="1"/>
              <a:t>değiştirilmiştir</a:t>
            </a:r>
            <a:r>
              <a:rPr lang="en-US" dirty="0"/>
              <a:t>.</a:t>
            </a:r>
            <a:r>
              <a:rPr lang="en-US" dirty="0" smtClean="0"/>
              <a:t> </a:t>
            </a:r>
          </a:p>
          <a:p>
            <a:r>
              <a:rPr lang="en-US" dirty="0" err="1" smtClean="0"/>
              <a:t>Maddenin</a:t>
            </a:r>
            <a:r>
              <a:rPr lang="en-US" dirty="0" smtClean="0"/>
              <a:t> </a:t>
            </a:r>
            <a:r>
              <a:rPr lang="en-US" dirty="0"/>
              <a:t>ilk </a:t>
            </a:r>
            <a:r>
              <a:rPr lang="en-US" dirty="0" err="1"/>
              <a:t>hali</a:t>
            </a:r>
            <a:r>
              <a:rPr lang="en-US" dirty="0"/>
              <a:t>; "</a:t>
            </a:r>
            <a:r>
              <a:rPr lang="en-US" dirty="0" err="1"/>
              <a:t>Vatandaşlar</a:t>
            </a:r>
            <a:r>
              <a:rPr lang="en-US" dirty="0"/>
              <a:t>, </a:t>
            </a:r>
            <a:r>
              <a:rPr lang="en-US" dirty="0" err="1"/>
              <a:t>kendileriyle</a:t>
            </a:r>
            <a:r>
              <a:rPr lang="en-US" dirty="0"/>
              <a:t> </a:t>
            </a:r>
            <a:r>
              <a:rPr lang="en-US" dirty="0" err="1"/>
              <a:t>veya</a:t>
            </a:r>
            <a:r>
              <a:rPr lang="en-US" dirty="0"/>
              <a:t> </a:t>
            </a:r>
            <a:r>
              <a:rPr lang="en-US" dirty="0" err="1"/>
              <a:t>kamu</a:t>
            </a:r>
            <a:r>
              <a:rPr lang="en-US" dirty="0"/>
              <a:t> </a:t>
            </a:r>
            <a:r>
              <a:rPr lang="en-US" dirty="0" err="1"/>
              <a:t>ile</a:t>
            </a:r>
            <a:r>
              <a:rPr lang="en-US" dirty="0"/>
              <a:t> </a:t>
            </a:r>
            <a:r>
              <a:rPr lang="en-US" dirty="0" err="1"/>
              <a:t>ilgili</a:t>
            </a:r>
            <a:r>
              <a:rPr lang="en-US" dirty="0"/>
              <a:t> </a:t>
            </a:r>
            <a:r>
              <a:rPr lang="en-US" dirty="0" err="1"/>
              <a:t>dilek</a:t>
            </a:r>
            <a:r>
              <a:rPr lang="en-US" dirty="0"/>
              <a:t> </a:t>
            </a:r>
            <a:r>
              <a:rPr lang="en-US" dirty="0" err="1"/>
              <a:t>ve</a:t>
            </a:r>
            <a:r>
              <a:rPr lang="en-US" dirty="0"/>
              <a:t> </a:t>
            </a:r>
            <a:r>
              <a:rPr lang="en-US" dirty="0" err="1"/>
              <a:t>şikâyetleri</a:t>
            </a:r>
            <a:r>
              <a:rPr lang="en-US" dirty="0"/>
              <a:t> </a:t>
            </a:r>
            <a:r>
              <a:rPr lang="en-US" dirty="0" err="1"/>
              <a:t>hakkında</a:t>
            </a:r>
            <a:r>
              <a:rPr lang="en-US" dirty="0"/>
              <a:t>, </a:t>
            </a:r>
            <a:r>
              <a:rPr lang="en-US" dirty="0" err="1"/>
              <a:t>yetkili</a:t>
            </a:r>
            <a:r>
              <a:rPr lang="en-US" dirty="0"/>
              <a:t> </a:t>
            </a:r>
            <a:r>
              <a:rPr lang="en-US" dirty="0" err="1"/>
              <a:t>makamlara</a:t>
            </a:r>
            <a:r>
              <a:rPr lang="en-US" dirty="0"/>
              <a:t> </a:t>
            </a:r>
            <a:r>
              <a:rPr lang="en-US" dirty="0" err="1"/>
              <a:t>ve</a:t>
            </a:r>
            <a:r>
              <a:rPr lang="en-US" dirty="0"/>
              <a:t> </a:t>
            </a:r>
            <a:r>
              <a:rPr lang="en-US" dirty="0" err="1"/>
              <a:t>Türkiye</a:t>
            </a:r>
            <a:r>
              <a:rPr lang="en-US" dirty="0"/>
              <a:t> </a:t>
            </a:r>
            <a:r>
              <a:rPr lang="en-US" dirty="0" err="1"/>
              <a:t>Büyük</a:t>
            </a:r>
            <a:r>
              <a:rPr lang="en-US" dirty="0"/>
              <a:t> Millet </a:t>
            </a:r>
            <a:r>
              <a:rPr lang="en-US" dirty="0" err="1"/>
              <a:t>Meclisine</a:t>
            </a:r>
            <a:r>
              <a:rPr lang="en-US" dirty="0"/>
              <a:t> </a:t>
            </a:r>
            <a:r>
              <a:rPr lang="en-US" dirty="0" err="1"/>
              <a:t>yazı</a:t>
            </a:r>
            <a:r>
              <a:rPr lang="en-US" dirty="0"/>
              <a:t> </a:t>
            </a:r>
            <a:r>
              <a:rPr lang="en-US" dirty="0" err="1"/>
              <a:t>ile</a:t>
            </a:r>
            <a:r>
              <a:rPr lang="en-US" dirty="0"/>
              <a:t> </a:t>
            </a:r>
            <a:r>
              <a:rPr lang="en-US" dirty="0" err="1"/>
              <a:t>başvurma</a:t>
            </a:r>
            <a:r>
              <a:rPr lang="en-US" dirty="0"/>
              <a:t> </a:t>
            </a:r>
            <a:r>
              <a:rPr lang="en-US" dirty="0" err="1"/>
              <a:t>hakkına</a:t>
            </a:r>
            <a:r>
              <a:rPr lang="en-US" dirty="0"/>
              <a:t> </a:t>
            </a:r>
            <a:r>
              <a:rPr lang="en-US" dirty="0" err="1"/>
              <a:t>sahiptir</a:t>
            </a:r>
            <a:r>
              <a:rPr lang="en-US" dirty="0"/>
              <a:t>. </a:t>
            </a:r>
            <a:r>
              <a:rPr lang="en-US" dirty="0" err="1"/>
              <a:t>Kendileriyle</a:t>
            </a:r>
            <a:r>
              <a:rPr lang="en-US" dirty="0"/>
              <a:t> </a:t>
            </a:r>
            <a:r>
              <a:rPr lang="en-US" dirty="0" err="1"/>
              <a:t>ilgili</a:t>
            </a:r>
            <a:r>
              <a:rPr lang="en-US" dirty="0"/>
              <a:t> </a:t>
            </a:r>
            <a:r>
              <a:rPr lang="en-US" dirty="0" err="1"/>
              <a:t>başvurmalarının</a:t>
            </a:r>
            <a:r>
              <a:rPr lang="en-US" dirty="0"/>
              <a:t> </a:t>
            </a:r>
            <a:r>
              <a:rPr lang="en-US" dirty="0" err="1"/>
              <a:t>sonucu</a:t>
            </a:r>
            <a:r>
              <a:rPr lang="en-US" dirty="0"/>
              <a:t>, </a:t>
            </a:r>
            <a:r>
              <a:rPr lang="en-US" dirty="0" err="1"/>
              <a:t>dilekçe</a:t>
            </a:r>
            <a:r>
              <a:rPr lang="en-US" dirty="0"/>
              <a:t> </a:t>
            </a:r>
            <a:r>
              <a:rPr lang="en-US" dirty="0" err="1"/>
              <a:t>sahiplerine</a:t>
            </a:r>
            <a:r>
              <a:rPr lang="en-US" dirty="0"/>
              <a:t> </a:t>
            </a:r>
            <a:r>
              <a:rPr lang="en-US" dirty="0" err="1"/>
              <a:t>yazılı</a:t>
            </a:r>
            <a:r>
              <a:rPr lang="en-US" dirty="0"/>
              <a:t> </a:t>
            </a:r>
            <a:r>
              <a:rPr lang="en-US" dirty="0" err="1"/>
              <a:t>olarak</a:t>
            </a:r>
            <a:r>
              <a:rPr lang="en-US" dirty="0"/>
              <a:t> </a:t>
            </a:r>
            <a:r>
              <a:rPr lang="en-US" dirty="0" err="1"/>
              <a:t>bildirilir</a:t>
            </a:r>
            <a:r>
              <a:rPr lang="en-US" dirty="0"/>
              <a:t>. Bu </a:t>
            </a:r>
            <a:r>
              <a:rPr lang="en-US" dirty="0" err="1"/>
              <a:t>hakkın</a:t>
            </a:r>
            <a:r>
              <a:rPr lang="en-US" dirty="0"/>
              <a:t> </a:t>
            </a:r>
            <a:r>
              <a:rPr lang="en-US" dirty="0" err="1"/>
              <a:t>kullanılma</a:t>
            </a:r>
            <a:r>
              <a:rPr lang="en-US" dirty="0"/>
              <a:t> </a:t>
            </a:r>
            <a:r>
              <a:rPr lang="en-US" dirty="0" err="1"/>
              <a:t>biçimi</a:t>
            </a:r>
            <a:r>
              <a:rPr lang="en-US" dirty="0"/>
              <a:t> </a:t>
            </a:r>
            <a:r>
              <a:rPr lang="en-US" dirty="0" err="1"/>
              <a:t>kanunla</a:t>
            </a:r>
            <a:r>
              <a:rPr lang="en-US" dirty="0"/>
              <a:t> </a:t>
            </a:r>
            <a:r>
              <a:rPr lang="en-US" dirty="0" err="1"/>
              <a:t>düzenlenir</a:t>
            </a:r>
            <a:r>
              <a:rPr lang="en-US" dirty="0"/>
              <a:t>" </a:t>
            </a:r>
            <a:r>
              <a:rPr lang="en-US" dirty="0" err="1"/>
              <a:t>hükmünü</a:t>
            </a:r>
            <a:r>
              <a:rPr lang="en-US" dirty="0"/>
              <a:t> </a:t>
            </a:r>
            <a:r>
              <a:rPr lang="en-US" dirty="0" err="1"/>
              <a:t>içermekteydi</a:t>
            </a:r>
            <a:r>
              <a:rPr lang="en-US" dirty="0"/>
              <a:t>.</a:t>
            </a:r>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en-US" dirty="0" err="1"/>
              <a:t>Anayasanın</a:t>
            </a:r>
            <a:r>
              <a:rPr lang="en-US" dirty="0"/>
              <a:t> 74. </a:t>
            </a:r>
            <a:r>
              <a:rPr lang="en-US" dirty="0" err="1"/>
              <a:t>maddesinde</a:t>
            </a:r>
            <a:r>
              <a:rPr lang="en-US" dirty="0"/>
              <a:t> 03.10.2001 </a:t>
            </a:r>
            <a:r>
              <a:rPr lang="en-US" dirty="0" err="1"/>
              <a:t>tarihinde</a:t>
            </a:r>
            <a:r>
              <a:rPr lang="en-US" dirty="0"/>
              <a:t> 4709 </a:t>
            </a:r>
            <a:r>
              <a:rPr lang="en-US" dirty="0" err="1"/>
              <a:t>sayılı</a:t>
            </a:r>
            <a:r>
              <a:rPr lang="en-US" dirty="0"/>
              <a:t> </a:t>
            </a:r>
            <a:r>
              <a:rPr lang="en-US" dirty="0" err="1"/>
              <a:t>Kanun'la</a:t>
            </a:r>
            <a:r>
              <a:rPr lang="en-US" dirty="0"/>
              <a:t> </a:t>
            </a:r>
            <a:r>
              <a:rPr lang="en-US" dirty="0" err="1"/>
              <a:t>yapılan</a:t>
            </a:r>
            <a:r>
              <a:rPr lang="en-US" dirty="0"/>
              <a:t> </a:t>
            </a:r>
            <a:r>
              <a:rPr lang="en-US" dirty="0" err="1"/>
              <a:t>değişikliklerle</a:t>
            </a:r>
            <a:r>
              <a:rPr lang="en-US" dirty="0"/>
              <a:t> </a:t>
            </a:r>
            <a:r>
              <a:rPr lang="en-US" dirty="0" err="1"/>
              <a:t>birinci</a:t>
            </a:r>
            <a:r>
              <a:rPr lang="en-US" dirty="0"/>
              <a:t> </a:t>
            </a:r>
            <a:r>
              <a:rPr lang="en-US" dirty="0" err="1"/>
              <a:t>fıkraya</a:t>
            </a:r>
            <a:r>
              <a:rPr lang="en-US" dirty="0"/>
              <a:t> "</a:t>
            </a:r>
            <a:r>
              <a:rPr lang="en-US" dirty="0" err="1"/>
              <a:t>Vatandaşlar</a:t>
            </a:r>
            <a:r>
              <a:rPr lang="en-US" dirty="0"/>
              <a:t>" </a:t>
            </a:r>
            <a:r>
              <a:rPr lang="en-US" dirty="0" err="1"/>
              <a:t>ibaresinden</a:t>
            </a:r>
            <a:r>
              <a:rPr lang="en-US" dirty="0"/>
              <a:t> </a:t>
            </a:r>
            <a:r>
              <a:rPr lang="en-US" dirty="0" err="1"/>
              <a:t>sonra</a:t>
            </a:r>
            <a:r>
              <a:rPr lang="en-US" dirty="0"/>
              <a:t> </a:t>
            </a:r>
            <a:r>
              <a:rPr lang="en-US" dirty="0" err="1"/>
              <a:t>gelmek</a:t>
            </a:r>
            <a:r>
              <a:rPr lang="en-US" dirty="0"/>
              <a:t> </a:t>
            </a:r>
            <a:r>
              <a:rPr lang="en-US" dirty="0" err="1"/>
              <a:t>üzere</a:t>
            </a:r>
            <a:r>
              <a:rPr lang="en-US" dirty="0"/>
              <a:t> "</a:t>
            </a:r>
            <a:r>
              <a:rPr lang="en-US" dirty="0" err="1"/>
              <a:t>ve</a:t>
            </a:r>
            <a:r>
              <a:rPr lang="en-US" dirty="0"/>
              <a:t> </a:t>
            </a:r>
            <a:r>
              <a:rPr lang="en-US" dirty="0" err="1"/>
              <a:t>karşılıklılık</a:t>
            </a:r>
            <a:r>
              <a:rPr lang="en-US" dirty="0"/>
              <a:t> </a:t>
            </a:r>
            <a:r>
              <a:rPr lang="en-US" dirty="0" err="1"/>
              <a:t>esası</a:t>
            </a:r>
            <a:r>
              <a:rPr lang="en-US" dirty="0"/>
              <a:t> </a:t>
            </a:r>
            <a:r>
              <a:rPr lang="en-US" dirty="0" err="1"/>
              <a:t>gözetilmek</a:t>
            </a:r>
            <a:r>
              <a:rPr lang="en-US" dirty="0"/>
              <a:t> </a:t>
            </a:r>
            <a:r>
              <a:rPr lang="en-US" dirty="0" err="1"/>
              <a:t>kaydıyla</a:t>
            </a:r>
            <a:r>
              <a:rPr lang="en-US" dirty="0"/>
              <a:t> </a:t>
            </a:r>
            <a:r>
              <a:rPr lang="en-US" dirty="0" err="1"/>
              <a:t>Türkiye'de</a:t>
            </a:r>
            <a:r>
              <a:rPr lang="en-US" dirty="0"/>
              <a:t> </a:t>
            </a:r>
            <a:r>
              <a:rPr lang="en-US" dirty="0" err="1"/>
              <a:t>ikamet</a:t>
            </a:r>
            <a:r>
              <a:rPr lang="en-US" dirty="0"/>
              <a:t> </a:t>
            </a:r>
            <a:r>
              <a:rPr lang="en-US" dirty="0" err="1"/>
              <a:t>eden</a:t>
            </a:r>
            <a:r>
              <a:rPr lang="en-US" dirty="0"/>
              <a:t> </a:t>
            </a:r>
            <a:r>
              <a:rPr lang="en-US" dirty="0" err="1"/>
              <a:t>yabancılar</a:t>
            </a:r>
            <a:r>
              <a:rPr lang="en-US" dirty="0"/>
              <a:t>", </a:t>
            </a:r>
            <a:r>
              <a:rPr lang="en-US" dirty="0" err="1"/>
              <a:t>ikinci</a:t>
            </a:r>
            <a:r>
              <a:rPr lang="en-US" dirty="0"/>
              <a:t> </a:t>
            </a:r>
            <a:r>
              <a:rPr lang="en-US" dirty="0" err="1"/>
              <a:t>fıkraya</a:t>
            </a:r>
            <a:r>
              <a:rPr lang="en-US" dirty="0"/>
              <a:t> "</a:t>
            </a:r>
            <a:r>
              <a:rPr lang="en-US" dirty="0" err="1"/>
              <a:t>sonucu</a:t>
            </a:r>
            <a:r>
              <a:rPr lang="en-US" dirty="0"/>
              <a:t>" </a:t>
            </a:r>
            <a:r>
              <a:rPr lang="en-US" dirty="0" err="1"/>
              <a:t>ibaresinden</a:t>
            </a:r>
            <a:r>
              <a:rPr lang="en-US" dirty="0"/>
              <a:t> </a:t>
            </a:r>
            <a:r>
              <a:rPr lang="en-US" dirty="0" err="1"/>
              <a:t>sonra</a:t>
            </a:r>
            <a:r>
              <a:rPr lang="en-US" dirty="0"/>
              <a:t> </a:t>
            </a:r>
            <a:r>
              <a:rPr lang="en-US" dirty="0" err="1"/>
              <a:t>gelmek</a:t>
            </a:r>
            <a:r>
              <a:rPr lang="en-US" dirty="0"/>
              <a:t> </a:t>
            </a:r>
            <a:r>
              <a:rPr lang="en-US" dirty="0" err="1"/>
              <a:t>üzere</a:t>
            </a:r>
            <a:r>
              <a:rPr lang="en-US" dirty="0"/>
              <a:t> "</a:t>
            </a:r>
            <a:r>
              <a:rPr lang="en-US" dirty="0" err="1"/>
              <a:t>gecikmeksizin</a:t>
            </a:r>
            <a:r>
              <a:rPr lang="en-US" dirty="0"/>
              <a:t>" </a:t>
            </a:r>
            <a:r>
              <a:rPr lang="en-US" dirty="0" err="1"/>
              <a:t>ibaresi</a:t>
            </a:r>
            <a:r>
              <a:rPr lang="en-US" dirty="0"/>
              <a:t> </a:t>
            </a:r>
            <a:r>
              <a:rPr lang="en-US" dirty="0" err="1"/>
              <a:t>eklenmiştir</a:t>
            </a:r>
            <a:r>
              <a:rPr lang="en-US" dirty="0"/>
              <a:t>.</a:t>
            </a:r>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7638"/>
            <a:ext cx="8229600" cy="5440362"/>
          </a:xfrm>
        </p:spPr>
        <p:txBody>
          <a:bodyPr>
            <a:normAutofit/>
          </a:bodyPr>
          <a:lstStyle/>
          <a:p>
            <a:r>
              <a:rPr lang="en-US" dirty="0" err="1" smtClean="0"/>
              <a:t>Vatandaşlar</a:t>
            </a:r>
            <a:r>
              <a:rPr lang="en-US" dirty="0" smtClean="0"/>
              <a:t> </a:t>
            </a:r>
            <a:r>
              <a:rPr lang="en-US" dirty="0" err="1"/>
              <a:t>ve</a:t>
            </a:r>
            <a:r>
              <a:rPr lang="en-US" dirty="0"/>
              <a:t> </a:t>
            </a:r>
            <a:r>
              <a:rPr lang="en-US" dirty="0" err="1"/>
              <a:t>karşılıklılık</a:t>
            </a:r>
            <a:r>
              <a:rPr lang="en-US" dirty="0"/>
              <a:t> </a:t>
            </a:r>
            <a:r>
              <a:rPr lang="en-US" dirty="0" err="1"/>
              <a:t>esası</a:t>
            </a:r>
            <a:r>
              <a:rPr lang="en-US" dirty="0"/>
              <a:t> </a:t>
            </a:r>
            <a:r>
              <a:rPr lang="en-US" dirty="0" err="1"/>
              <a:t>gözetilmek</a:t>
            </a:r>
            <a:r>
              <a:rPr lang="en-US" dirty="0"/>
              <a:t> </a:t>
            </a:r>
            <a:r>
              <a:rPr lang="en-US" dirty="0" err="1"/>
              <a:t>kaydıyla</a:t>
            </a:r>
            <a:r>
              <a:rPr lang="en-US" dirty="0"/>
              <a:t> </a:t>
            </a:r>
            <a:r>
              <a:rPr lang="en-US" dirty="0" err="1"/>
              <a:t>Türkiye'de</a:t>
            </a:r>
            <a:r>
              <a:rPr lang="en-US" dirty="0"/>
              <a:t> </a:t>
            </a:r>
            <a:r>
              <a:rPr lang="en-US" dirty="0" err="1"/>
              <a:t>ikamet</a:t>
            </a:r>
            <a:r>
              <a:rPr lang="en-US" dirty="0"/>
              <a:t> </a:t>
            </a:r>
            <a:r>
              <a:rPr lang="en-US" dirty="0" err="1"/>
              <a:t>eden</a:t>
            </a:r>
            <a:r>
              <a:rPr lang="en-US" dirty="0"/>
              <a:t> </a:t>
            </a:r>
            <a:r>
              <a:rPr lang="en-US" dirty="0" err="1"/>
              <a:t>yabancılar</a:t>
            </a:r>
            <a:r>
              <a:rPr lang="en-US" dirty="0"/>
              <a:t> </a:t>
            </a:r>
            <a:r>
              <a:rPr lang="en-US" dirty="0" err="1"/>
              <a:t>kendileriyle</a:t>
            </a:r>
            <a:r>
              <a:rPr lang="en-US" dirty="0"/>
              <a:t> </a:t>
            </a:r>
            <a:r>
              <a:rPr lang="en-US" dirty="0" err="1"/>
              <a:t>veya</a:t>
            </a:r>
            <a:r>
              <a:rPr lang="en-US" dirty="0"/>
              <a:t> </a:t>
            </a:r>
            <a:r>
              <a:rPr lang="en-US" dirty="0" err="1"/>
              <a:t>kamu</a:t>
            </a:r>
            <a:r>
              <a:rPr lang="en-US" dirty="0"/>
              <a:t> </a:t>
            </a:r>
            <a:r>
              <a:rPr lang="en-US" dirty="0" err="1"/>
              <a:t>ile</a:t>
            </a:r>
            <a:r>
              <a:rPr lang="en-US" dirty="0"/>
              <a:t> </a:t>
            </a:r>
            <a:r>
              <a:rPr lang="en-US" dirty="0" err="1"/>
              <a:t>ilgili</a:t>
            </a:r>
            <a:r>
              <a:rPr lang="en-US" dirty="0"/>
              <a:t> </a:t>
            </a:r>
            <a:r>
              <a:rPr lang="en-US" dirty="0" err="1"/>
              <a:t>dilek</a:t>
            </a:r>
            <a:r>
              <a:rPr lang="en-US" dirty="0"/>
              <a:t> </a:t>
            </a:r>
            <a:r>
              <a:rPr lang="en-US" dirty="0" err="1"/>
              <a:t>ve</a:t>
            </a:r>
            <a:r>
              <a:rPr lang="en-US" dirty="0"/>
              <a:t> </a:t>
            </a:r>
            <a:r>
              <a:rPr lang="en-US" dirty="0" err="1"/>
              <a:t>şikayetleri</a:t>
            </a:r>
            <a:r>
              <a:rPr lang="en-US" dirty="0"/>
              <a:t> </a:t>
            </a:r>
            <a:r>
              <a:rPr lang="en-US" dirty="0" err="1"/>
              <a:t>hakkında</a:t>
            </a:r>
            <a:r>
              <a:rPr lang="en-US" dirty="0"/>
              <a:t>, </a:t>
            </a:r>
            <a:r>
              <a:rPr lang="en-US" dirty="0" err="1"/>
              <a:t>yetkili</a:t>
            </a:r>
            <a:r>
              <a:rPr lang="en-US" dirty="0"/>
              <a:t> </a:t>
            </a:r>
            <a:r>
              <a:rPr lang="en-US" dirty="0" err="1"/>
              <a:t>makamlara</a:t>
            </a:r>
            <a:r>
              <a:rPr lang="en-US" dirty="0"/>
              <a:t> </a:t>
            </a:r>
            <a:r>
              <a:rPr lang="en-US" dirty="0" err="1"/>
              <a:t>ve</a:t>
            </a:r>
            <a:r>
              <a:rPr lang="en-US" dirty="0"/>
              <a:t> </a:t>
            </a:r>
            <a:r>
              <a:rPr lang="en-US" dirty="0" err="1"/>
              <a:t>Türkiye</a:t>
            </a:r>
            <a:r>
              <a:rPr lang="en-US" dirty="0"/>
              <a:t> </a:t>
            </a:r>
            <a:r>
              <a:rPr lang="en-US" dirty="0" err="1"/>
              <a:t>Büyük</a:t>
            </a:r>
            <a:r>
              <a:rPr lang="en-US" dirty="0"/>
              <a:t> Millet </a:t>
            </a:r>
            <a:r>
              <a:rPr lang="en-US" dirty="0" err="1"/>
              <a:t>Meclisine</a:t>
            </a:r>
            <a:r>
              <a:rPr lang="en-US" dirty="0"/>
              <a:t> </a:t>
            </a:r>
            <a:r>
              <a:rPr lang="en-US" dirty="0" err="1"/>
              <a:t>yazı</a:t>
            </a:r>
            <a:r>
              <a:rPr lang="en-US" dirty="0"/>
              <a:t> </a:t>
            </a:r>
            <a:r>
              <a:rPr lang="en-US" dirty="0" err="1"/>
              <a:t>ile</a:t>
            </a:r>
            <a:r>
              <a:rPr lang="en-US" dirty="0"/>
              <a:t> </a:t>
            </a:r>
            <a:r>
              <a:rPr lang="en-US" dirty="0" err="1"/>
              <a:t>başvurma</a:t>
            </a:r>
            <a:r>
              <a:rPr lang="en-US" dirty="0"/>
              <a:t> </a:t>
            </a:r>
            <a:r>
              <a:rPr lang="en-US" dirty="0" err="1"/>
              <a:t>hakkına</a:t>
            </a:r>
            <a:r>
              <a:rPr lang="en-US" dirty="0"/>
              <a:t> </a:t>
            </a:r>
            <a:r>
              <a:rPr lang="en-US" dirty="0" err="1"/>
              <a:t>sahiptir</a:t>
            </a:r>
            <a:r>
              <a:rPr lang="en-US" dirty="0" smtClean="0"/>
              <a:t>.</a:t>
            </a:r>
          </a:p>
          <a:p>
            <a:r>
              <a:rPr lang="en-US" dirty="0" err="1" smtClean="0"/>
              <a:t>Kendileriyle</a:t>
            </a:r>
            <a:r>
              <a:rPr lang="en-US" dirty="0" smtClean="0"/>
              <a:t> </a:t>
            </a:r>
            <a:r>
              <a:rPr lang="en-US" dirty="0" err="1"/>
              <a:t>ilgili</a:t>
            </a:r>
            <a:r>
              <a:rPr lang="en-US" dirty="0"/>
              <a:t> </a:t>
            </a:r>
            <a:r>
              <a:rPr lang="en-US" dirty="0" err="1"/>
              <a:t>başvurmaların</a:t>
            </a:r>
            <a:r>
              <a:rPr lang="en-US" dirty="0"/>
              <a:t> </a:t>
            </a:r>
            <a:r>
              <a:rPr lang="en-US" dirty="0" err="1"/>
              <a:t>sonucu</a:t>
            </a:r>
            <a:r>
              <a:rPr lang="en-US" dirty="0"/>
              <a:t>, </a:t>
            </a:r>
            <a:r>
              <a:rPr lang="en-US" dirty="0" err="1"/>
              <a:t>gecikmeksizin</a:t>
            </a:r>
            <a:r>
              <a:rPr lang="en-US" dirty="0"/>
              <a:t> </a:t>
            </a:r>
            <a:r>
              <a:rPr lang="en-US" dirty="0" err="1"/>
              <a:t>dilekçe</a:t>
            </a:r>
            <a:r>
              <a:rPr lang="en-US" dirty="0"/>
              <a:t> </a:t>
            </a:r>
            <a:r>
              <a:rPr lang="en-US" dirty="0" err="1"/>
              <a:t>sahiplerine</a:t>
            </a:r>
            <a:r>
              <a:rPr lang="en-US" dirty="0"/>
              <a:t> </a:t>
            </a:r>
            <a:r>
              <a:rPr lang="en-US" dirty="0" err="1"/>
              <a:t>yazılı</a:t>
            </a:r>
            <a:r>
              <a:rPr lang="en-US" dirty="0"/>
              <a:t> </a:t>
            </a:r>
            <a:r>
              <a:rPr lang="en-US" dirty="0" err="1"/>
              <a:t>olarak</a:t>
            </a:r>
            <a:r>
              <a:rPr lang="en-US" dirty="0"/>
              <a:t> </a:t>
            </a:r>
            <a:r>
              <a:rPr lang="en-US" dirty="0" err="1"/>
              <a:t>bildirilir</a:t>
            </a:r>
            <a:r>
              <a:rPr lang="en-US" dirty="0" smtClean="0"/>
              <a:t>.</a:t>
            </a:r>
            <a:endParaRPr lang="en-US" dirty="0" smtClean="0"/>
          </a:p>
        </p:txBody>
      </p:sp>
      <p:sp>
        <p:nvSpPr>
          <p:cNvPr id="4" name="Title 3"/>
          <p:cNvSpPr>
            <a:spLocks noGrp="1"/>
          </p:cNvSpPr>
          <p:nvPr>
            <p:ph type="title"/>
          </p:nvPr>
        </p:nvSpPr>
        <p:spPr/>
        <p:txBody>
          <a:bodyPr/>
          <a:lstStyle/>
          <a:p>
            <a:endParaRPr lang="tr-TR" dirty="0"/>
          </a:p>
        </p:txBody>
      </p:sp>
      <p:sp>
        <p:nvSpPr>
          <p:cNvPr id="5" name="Slide Number Placeholder 4"/>
          <p:cNvSpPr>
            <a:spLocks noGrp="1"/>
          </p:cNvSpPr>
          <p:nvPr>
            <p:ph type="sldNum" sz="quarter" idx="12"/>
          </p:nvPr>
        </p:nvSpPr>
        <p:spPr/>
        <p:txBody>
          <a:bodyPr/>
          <a:lstStyle/>
          <a:p>
            <a:fld id="{3676024E-19B9-2C4B-A336-51390BDE3D45}" type="slidenum">
              <a:rPr lang="tr-TR" smtClean="0"/>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3071 s. 1.11.1984 tarih Dilekçe hakkının kullanılmasına dair kanun </a:t>
            </a:r>
            <a:endParaRPr lang="tr-TR" dirty="0"/>
          </a:p>
        </p:txBody>
      </p:sp>
      <p:sp>
        <p:nvSpPr>
          <p:cNvPr id="3" name="Content Placeholder 2"/>
          <p:cNvSpPr>
            <a:spLocks noGrp="1"/>
          </p:cNvSpPr>
          <p:nvPr>
            <p:ph idx="1"/>
          </p:nvPr>
        </p:nvSpPr>
        <p:spPr/>
        <p:txBody>
          <a:bodyPr/>
          <a:lstStyle/>
          <a:p>
            <a:r>
              <a:rPr lang="en-US" dirty="0" err="1"/>
              <a:t>Dilekçe</a:t>
            </a:r>
            <a:r>
              <a:rPr lang="en-US" dirty="0"/>
              <a:t> </a:t>
            </a:r>
            <a:r>
              <a:rPr lang="en-US" dirty="0" err="1"/>
              <a:t>hakkı</a:t>
            </a:r>
            <a:r>
              <a:rPr lang="en-US" dirty="0" smtClean="0"/>
              <a:t>: MADDE </a:t>
            </a:r>
            <a:r>
              <a:rPr lang="en-US" dirty="0"/>
              <a:t>3 - </a:t>
            </a:r>
            <a:r>
              <a:rPr lang="en-US" dirty="0" err="1"/>
              <a:t>Türk</a:t>
            </a:r>
            <a:r>
              <a:rPr lang="en-US" dirty="0"/>
              <a:t> </a:t>
            </a:r>
            <a:r>
              <a:rPr lang="en-US" dirty="0" err="1"/>
              <a:t>vatandaşları</a:t>
            </a:r>
            <a:r>
              <a:rPr lang="en-US" dirty="0"/>
              <a:t> </a:t>
            </a:r>
            <a:r>
              <a:rPr lang="en-US" dirty="0" err="1"/>
              <a:t>kendileriyle</a:t>
            </a:r>
            <a:r>
              <a:rPr lang="en-US" dirty="0"/>
              <a:t> </a:t>
            </a:r>
            <a:r>
              <a:rPr lang="en-US" dirty="0" err="1"/>
              <a:t>veya</a:t>
            </a:r>
            <a:r>
              <a:rPr lang="en-US" dirty="0"/>
              <a:t> </a:t>
            </a:r>
            <a:r>
              <a:rPr lang="en-US" dirty="0" err="1"/>
              <a:t>kamu</a:t>
            </a:r>
            <a:r>
              <a:rPr lang="en-US" dirty="0"/>
              <a:t> </a:t>
            </a:r>
            <a:r>
              <a:rPr lang="en-US" dirty="0" err="1"/>
              <a:t>ile</a:t>
            </a:r>
            <a:r>
              <a:rPr lang="en-US" dirty="0"/>
              <a:t> </a:t>
            </a:r>
            <a:r>
              <a:rPr lang="en-US" dirty="0" err="1"/>
              <a:t>ilgili</a:t>
            </a:r>
            <a:r>
              <a:rPr lang="en-US" dirty="0"/>
              <a:t> </a:t>
            </a:r>
            <a:r>
              <a:rPr lang="en-US" dirty="0" err="1"/>
              <a:t>dilek</a:t>
            </a:r>
            <a:r>
              <a:rPr lang="en-US" dirty="0"/>
              <a:t> </a:t>
            </a:r>
            <a:r>
              <a:rPr lang="en-US" dirty="0" err="1"/>
              <a:t>ve</a:t>
            </a:r>
            <a:r>
              <a:rPr lang="en-US" dirty="0"/>
              <a:t> </a:t>
            </a:r>
            <a:r>
              <a:rPr lang="en-US" dirty="0" err="1"/>
              <a:t>şikayetleri</a:t>
            </a:r>
            <a:r>
              <a:rPr lang="en-US" dirty="0"/>
              <a:t> </a:t>
            </a:r>
            <a:r>
              <a:rPr lang="en-US" dirty="0" err="1"/>
              <a:t>hakkında</a:t>
            </a:r>
            <a:r>
              <a:rPr lang="en-US" dirty="0"/>
              <a:t>, </a:t>
            </a:r>
            <a:r>
              <a:rPr lang="en-US" dirty="0" err="1"/>
              <a:t>Türkiye</a:t>
            </a:r>
            <a:r>
              <a:rPr lang="en-US" dirty="0"/>
              <a:t> </a:t>
            </a:r>
            <a:r>
              <a:rPr lang="en-US" dirty="0" err="1"/>
              <a:t>Büyük</a:t>
            </a:r>
            <a:r>
              <a:rPr lang="en-US" dirty="0"/>
              <a:t> Millet </a:t>
            </a:r>
            <a:r>
              <a:rPr lang="en-US" dirty="0" err="1"/>
              <a:t>Meclisine</a:t>
            </a:r>
            <a:r>
              <a:rPr lang="en-US" dirty="0"/>
              <a:t> </a:t>
            </a:r>
            <a:r>
              <a:rPr lang="en-US" dirty="0" err="1"/>
              <a:t>ve</a:t>
            </a:r>
            <a:r>
              <a:rPr lang="en-US" dirty="0"/>
              <a:t> </a:t>
            </a:r>
            <a:r>
              <a:rPr lang="en-US" dirty="0" err="1"/>
              <a:t>yetkili</a:t>
            </a:r>
            <a:r>
              <a:rPr lang="en-US" dirty="0"/>
              <a:t> </a:t>
            </a:r>
            <a:r>
              <a:rPr lang="en-US" dirty="0" err="1"/>
              <a:t>makamlara</a:t>
            </a:r>
            <a:r>
              <a:rPr lang="en-US" dirty="0"/>
              <a:t> </a:t>
            </a:r>
            <a:r>
              <a:rPr lang="en-US" dirty="0" err="1"/>
              <a:t>yazı</a:t>
            </a:r>
            <a:r>
              <a:rPr lang="en-US" dirty="0"/>
              <a:t> </a:t>
            </a:r>
            <a:r>
              <a:rPr lang="en-US" dirty="0" err="1"/>
              <a:t>ile</a:t>
            </a:r>
            <a:r>
              <a:rPr lang="en-US" dirty="0"/>
              <a:t> </a:t>
            </a:r>
            <a:r>
              <a:rPr lang="en-US" dirty="0" err="1"/>
              <a:t>başvurma</a:t>
            </a:r>
            <a:r>
              <a:rPr lang="en-US" dirty="0"/>
              <a:t> </a:t>
            </a:r>
            <a:r>
              <a:rPr lang="en-US" dirty="0" err="1"/>
              <a:t>hakkına</a:t>
            </a:r>
            <a:r>
              <a:rPr lang="en-US" dirty="0"/>
              <a:t> </a:t>
            </a:r>
            <a:r>
              <a:rPr lang="en-US" dirty="0" err="1"/>
              <a:t>sahiptirler</a:t>
            </a:r>
            <a:r>
              <a:rPr lang="en-US" dirty="0"/>
              <a:t>. (</a:t>
            </a:r>
            <a:r>
              <a:rPr lang="en-US" dirty="0" err="1"/>
              <a:t>Ek</a:t>
            </a:r>
            <a:r>
              <a:rPr lang="en-US" dirty="0"/>
              <a:t>: 2/1/2003-4778/25 </a:t>
            </a:r>
            <a:r>
              <a:rPr lang="en-US" dirty="0" err="1"/>
              <a:t>md</a:t>
            </a:r>
            <a:r>
              <a:rPr lang="en-US" dirty="0"/>
              <a:t>.) </a:t>
            </a:r>
            <a:r>
              <a:rPr lang="en-US" dirty="0" err="1"/>
              <a:t>Türkiye’de</a:t>
            </a:r>
            <a:r>
              <a:rPr lang="en-US" dirty="0"/>
              <a:t> </a:t>
            </a:r>
            <a:r>
              <a:rPr lang="en-US" dirty="0" err="1"/>
              <a:t>ikamet</a:t>
            </a:r>
            <a:r>
              <a:rPr lang="en-US" dirty="0"/>
              <a:t> </a:t>
            </a:r>
            <a:r>
              <a:rPr lang="en-US" dirty="0" err="1"/>
              <a:t>eden</a:t>
            </a:r>
            <a:r>
              <a:rPr lang="en-US" dirty="0"/>
              <a:t> </a:t>
            </a:r>
            <a:r>
              <a:rPr lang="en-US" dirty="0" err="1"/>
              <a:t>yabancılar</a:t>
            </a:r>
            <a:r>
              <a:rPr lang="en-US" dirty="0"/>
              <a:t> </a:t>
            </a:r>
            <a:r>
              <a:rPr lang="en-US" dirty="0" err="1"/>
              <a:t>karşılıklılık</a:t>
            </a:r>
            <a:r>
              <a:rPr lang="en-US" dirty="0"/>
              <a:t> </a:t>
            </a:r>
            <a:r>
              <a:rPr lang="en-US" dirty="0" err="1"/>
              <a:t>esası</a:t>
            </a:r>
            <a:r>
              <a:rPr lang="en-US" dirty="0"/>
              <a:t> </a:t>
            </a:r>
            <a:r>
              <a:rPr lang="en-US" dirty="0" err="1"/>
              <a:t>gözetilmek</a:t>
            </a:r>
            <a:r>
              <a:rPr lang="en-US" dirty="0"/>
              <a:t> </a:t>
            </a:r>
            <a:r>
              <a:rPr lang="en-US" dirty="0" err="1"/>
              <a:t>ve</a:t>
            </a:r>
            <a:r>
              <a:rPr lang="en-US" dirty="0"/>
              <a:t> </a:t>
            </a:r>
            <a:r>
              <a:rPr lang="en-US" dirty="0" err="1"/>
              <a:t>dilekçelerinin</a:t>
            </a:r>
            <a:r>
              <a:rPr lang="en-US" dirty="0"/>
              <a:t> </a:t>
            </a:r>
            <a:r>
              <a:rPr lang="en-US" dirty="0" err="1"/>
              <a:t>Türkçe</a:t>
            </a:r>
            <a:r>
              <a:rPr lang="en-US" dirty="0"/>
              <a:t> </a:t>
            </a:r>
            <a:r>
              <a:rPr lang="en-US" dirty="0" err="1"/>
              <a:t>yazılması</a:t>
            </a:r>
            <a:r>
              <a:rPr lang="en-US" dirty="0"/>
              <a:t> </a:t>
            </a:r>
            <a:r>
              <a:rPr lang="en-US" dirty="0" err="1"/>
              <a:t>kaydıyla</a:t>
            </a:r>
            <a:r>
              <a:rPr lang="en-US" dirty="0"/>
              <a:t> </a:t>
            </a:r>
            <a:r>
              <a:rPr lang="en-US" dirty="0" err="1"/>
              <a:t>bu</a:t>
            </a:r>
            <a:r>
              <a:rPr lang="en-US" dirty="0"/>
              <a:t> </a:t>
            </a:r>
            <a:r>
              <a:rPr lang="en-US" dirty="0" err="1"/>
              <a:t>haktan</a:t>
            </a:r>
            <a:r>
              <a:rPr lang="en-US" dirty="0"/>
              <a:t> </a:t>
            </a:r>
            <a:r>
              <a:rPr lang="en-US" dirty="0" err="1"/>
              <a:t>yararlanabilirler</a:t>
            </a:r>
            <a:r>
              <a:rPr lang="en-US" dirty="0"/>
              <a:t>. </a:t>
            </a:r>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Dilekçede</a:t>
            </a:r>
            <a:r>
              <a:rPr lang="en-US" dirty="0" smtClean="0"/>
              <a:t> </a:t>
            </a:r>
            <a:r>
              <a:rPr lang="en-US" dirty="0" err="1" smtClean="0"/>
              <a:t>bulunması</a:t>
            </a:r>
            <a:r>
              <a:rPr lang="en-US" dirty="0" smtClean="0"/>
              <a:t> </a:t>
            </a:r>
            <a:r>
              <a:rPr lang="en-US" dirty="0" err="1" smtClean="0"/>
              <a:t>zorunlu</a:t>
            </a:r>
            <a:r>
              <a:rPr lang="en-US" dirty="0" smtClean="0"/>
              <a:t> </a:t>
            </a:r>
            <a:r>
              <a:rPr lang="en-US" dirty="0" err="1" smtClean="0"/>
              <a:t>şartlar</a:t>
            </a:r>
            <a:r>
              <a:rPr lang="en-US" dirty="0" smtClean="0"/>
              <a:t>:</a:t>
            </a:r>
            <a:br>
              <a:rPr lang="en-US" dirty="0" smtClean="0"/>
            </a:br>
            <a:r>
              <a:rPr lang="en-US" dirty="0" smtClean="0"/>
              <a:t>MADDE 4 - </a:t>
            </a:r>
            <a:endParaRPr lang="tr-TR" dirty="0"/>
          </a:p>
        </p:txBody>
      </p:sp>
      <p:sp>
        <p:nvSpPr>
          <p:cNvPr id="3" name="Content Placeholder 2"/>
          <p:cNvSpPr>
            <a:spLocks noGrp="1"/>
          </p:cNvSpPr>
          <p:nvPr>
            <p:ph idx="1"/>
          </p:nvPr>
        </p:nvSpPr>
        <p:spPr/>
        <p:txBody>
          <a:bodyPr>
            <a:normAutofit/>
          </a:bodyPr>
          <a:lstStyle/>
          <a:p>
            <a:r>
              <a:rPr lang="en-US" dirty="0" smtClean="0"/>
              <a:t>(</a:t>
            </a:r>
            <a:r>
              <a:rPr lang="en-US" dirty="0" err="1"/>
              <a:t>Değişik</a:t>
            </a:r>
            <a:r>
              <a:rPr lang="en-US" dirty="0"/>
              <a:t>: 2/1/2003-4778/26 </a:t>
            </a:r>
            <a:r>
              <a:rPr lang="en-US" dirty="0" err="1"/>
              <a:t>md</a:t>
            </a:r>
            <a:r>
              <a:rPr lang="en-US" dirty="0"/>
              <a:t>.) </a:t>
            </a:r>
            <a:r>
              <a:rPr lang="en-US" dirty="0" err="1"/>
              <a:t>Türkiye</a:t>
            </a:r>
            <a:r>
              <a:rPr lang="en-US" dirty="0"/>
              <a:t> </a:t>
            </a:r>
            <a:r>
              <a:rPr lang="en-US" dirty="0" err="1"/>
              <a:t>Büyük</a:t>
            </a:r>
            <a:r>
              <a:rPr lang="en-US" dirty="0"/>
              <a:t> Millet </a:t>
            </a:r>
            <a:r>
              <a:rPr lang="en-US" dirty="0" err="1"/>
              <a:t>Meclisine</a:t>
            </a:r>
            <a:r>
              <a:rPr lang="en-US" dirty="0"/>
              <a:t> </a:t>
            </a:r>
            <a:r>
              <a:rPr lang="en-US" dirty="0" err="1"/>
              <a:t>veya</a:t>
            </a:r>
            <a:r>
              <a:rPr lang="en-US" dirty="0"/>
              <a:t> </a:t>
            </a:r>
            <a:r>
              <a:rPr lang="en-US" dirty="0" err="1"/>
              <a:t>yetkili</a:t>
            </a:r>
            <a:r>
              <a:rPr lang="en-US" dirty="0"/>
              <a:t> </a:t>
            </a:r>
            <a:r>
              <a:rPr lang="en-US" dirty="0" err="1"/>
              <a:t>makamlara</a:t>
            </a:r>
            <a:r>
              <a:rPr lang="en-US" dirty="0"/>
              <a:t> </a:t>
            </a:r>
            <a:r>
              <a:rPr lang="en-US" dirty="0" err="1"/>
              <a:t>verilen</a:t>
            </a:r>
            <a:r>
              <a:rPr lang="en-US" dirty="0"/>
              <a:t>  </a:t>
            </a:r>
            <a:r>
              <a:rPr lang="en-US" dirty="0" err="1"/>
              <a:t>veya</a:t>
            </a:r>
            <a:r>
              <a:rPr lang="en-US" dirty="0"/>
              <a:t>  </a:t>
            </a:r>
            <a:r>
              <a:rPr lang="en-US" dirty="0" err="1"/>
              <a:t>gönderilen</a:t>
            </a:r>
            <a:r>
              <a:rPr lang="en-US" dirty="0"/>
              <a:t> </a:t>
            </a:r>
            <a:r>
              <a:rPr lang="en-US" dirty="0" err="1"/>
              <a:t>dilekçelerde</a:t>
            </a:r>
            <a:r>
              <a:rPr lang="en-US" dirty="0"/>
              <a:t>, </a:t>
            </a:r>
            <a:r>
              <a:rPr lang="en-US" dirty="0" err="1"/>
              <a:t>dilekçe</a:t>
            </a:r>
            <a:r>
              <a:rPr lang="en-US" dirty="0"/>
              <a:t> </a:t>
            </a:r>
            <a:r>
              <a:rPr lang="en-US" dirty="0" err="1"/>
              <a:t>sahibinin</a:t>
            </a:r>
            <a:r>
              <a:rPr lang="en-US" dirty="0"/>
              <a:t> </a:t>
            </a:r>
            <a:r>
              <a:rPr lang="en-US" dirty="0" err="1"/>
              <a:t>adı-soyadı</a:t>
            </a:r>
            <a:r>
              <a:rPr lang="en-US" dirty="0"/>
              <a:t> </a:t>
            </a:r>
            <a:r>
              <a:rPr lang="en-US" dirty="0" err="1"/>
              <a:t>ve</a:t>
            </a:r>
            <a:r>
              <a:rPr lang="en-US" dirty="0"/>
              <a:t> </a:t>
            </a:r>
            <a:r>
              <a:rPr lang="en-US" dirty="0" err="1"/>
              <a:t>imzası</a:t>
            </a:r>
            <a:r>
              <a:rPr lang="en-US" dirty="0"/>
              <a:t> </a:t>
            </a:r>
            <a:r>
              <a:rPr lang="en-US" dirty="0" err="1"/>
              <a:t>ile</a:t>
            </a:r>
            <a:r>
              <a:rPr lang="en-US" dirty="0"/>
              <a:t> </a:t>
            </a:r>
            <a:r>
              <a:rPr lang="en-US" dirty="0" err="1"/>
              <a:t>iş</a:t>
            </a:r>
            <a:r>
              <a:rPr lang="en-US" dirty="0"/>
              <a:t> </a:t>
            </a:r>
            <a:r>
              <a:rPr lang="en-US" dirty="0" err="1"/>
              <a:t>veya</a:t>
            </a:r>
            <a:r>
              <a:rPr lang="en-US" dirty="0"/>
              <a:t> </a:t>
            </a:r>
            <a:r>
              <a:rPr lang="en-US" dirty="0" err="1"/>
              <a:t>ikametgâh</a:t>
            </a:r>
            <a:r>
              <a:rPr lang="en-US" dirty="0"/>
              <a:t> </a:t>
            </a:r>
            <a:r>
              <a:rPr lang="en-US" dirty="0" err="1"/>
              <a:t>adresinin</a:t>
            </a:r>
            <a:r>
              <a:rPr lang="en-US" dirty="0"/>
              <a:t> </a:t>
            </a:r>
            <a:r>
              <a:rPr lang="en-US" dirty="0" err="1"/>
              <a:t>bulunması</a:t>
            </a:r>
            <a:r>
              <a:rPr lang="en-US" dirty="0"/>
              <a:t> </a:t>
            </a:r>
            <a:r>
              <a:rPr lang="en-US" dirty="0" err="1"/>
              <a:t>gerekir</a:t>
            </a:r>
            <a:r>
              <a:rPr lang="en-US" dirty="0"/>
              <a:t>.</a:t>
            </a:r>
            <a:r>
              <a:rPr lang="en-US" dirty="0" smtClean="0"/>
              <a:t> </a:t>
            </a:r>
          </a:p>
          <a:p>
            <a:r>
              <a:rPr lang="en-US" dirty="0" smtClean="0"/>
              <a:t>AY 74. </a:t>
            </a:r>
            <a:r>
              <a:rPr lang="en-US" dirty="0" err="1" smtClean="0"/>
              <a:t>ve</a:t>
            </a:r>
            <a:r>
              <a:rPr lang="en-US" dirty="0" smtClean="0"/>
              <a:t> 3071 </a:t>
            </a:r>
            <a:r>
              <a:rPr lang="en-US" dirty="0" err="1" smtClean="0"/>
              <a:t>s</a:t>
            </a:r>
            <a:r>
              <a:rPr lang="en-US" dirty="0" smtClean="0"/>
              <a:t>. </a:t>
            </a:r>
            <a:r>
              <a:rPr lang="en-US" dirty="0" err="1" smtClean="0"/>
              <a:t>k</a:t>
            </a:r>
            <a:r>
              <a:rPr lang="en-US" dirty="0" smtClean="0"/>
              <a:t> 3. </a:t>
            </a:r>
            <a:r>
              <a:rPr lang="en-US" dirty="0" err="1" smtClean="0"/>
              <a:t>md</a:t>
            </a:r>
            <a:r>
              <a:rPr lang="en-US" dirty="0" smtClean="0"/>
              <a:t>. </a:t>
            </a:r>
            <a:r>
              <a:rPr lang="en-US" dirty="0" err="1" smtClean="0"/>
              <a:t>Dilekçe</a:t>
            </a:r>
            <a:r>
              <a:rPr lang="en-US" dirty="0" smtClean="0"/>
              <a:t> </a:t>
            </a:r>
            <a:r>
              <a:rPr lang="en-US" dirty="0" err="1" smtClean="0"/>
              <a:t>yazılı</a:t>
            </a:r>
            <a:r>
              <a:rPr lang="en-US" dirty="0" smtClean="0"/>
              <a:t> </a:t>
            </a:r>
            <a:r>
              <a:rPr lang="en-US" dirty="0" err="1" smtClean="0"/>
              <a:t>olmalı</a:t>
            </a:r>
            <a:r>
              <a:rPr lang="en-US" dirty="0" smtClean="0"/>
              <a:t> </a:t>
            </a:r>
            <a:r>
              <a:rPr lang="en-US" dirty="0" err="1" smtClean="0"/>
              <a:t>ve</a:t>
            </a:r>
            <a:r>
              <a:rPr lang="en-US" dirty="0" smtClean="0"/>
              <a:t> </a:t>
            </a:r>
            <a:r>
              <a:rPr lang="en-US" dirty="0" err="1" smtClean="0"/>
              <a:t>Türkçe</a:t>
            </a:r>
            <a:r>
              <a:rPr lang="en-US" dirty="0" smtClean="0"/>
              <a:t> </a:t>
            </a:r>
            <a:r>
              <a:rPr lang="en-US" dirty="0" err="1" smtClean="0"/>
              <a:t>olarak</a:t>
            </a:r>
            <a:r>
              <a:rPr lang="en-US" dirty="0" smtClean="0"/>
              <a:t> </a:t>
            </a:r>
            <a:r>
              <a:rPr lang="en-US" dirty="0" err="1" smtClean="0"/>
              <a:t>kaleme</a:t>
            </a:r>
            <a:r>
              <a:rPr lang="en-US" dirty="0" smtClean="0"/>
              <a:t> </a:t>
            </a:r>
            <a:r>
              <a:rPr lang="en-US" dirty="0" err="1" smtClean="0"/>
              <a:t>alınmalıdır</a:t>
            </a:r>
            <a:r>
              <a:rPr lang="en-US" dirty="0" smtClean="0"/>
              <a:t>.</a:t>
            </a:r>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İncelenemeyecek</a:t>
            </a:r>
            <a:r>
              <a:rPr lang="en-US" dirty="0" smtClean="0"/>
              <a:t> </a:t>
            </a:r>
            <a:r>
              <a:rPr lang="en-US" dirty="0" err="1" smtClean="0"/>
              <a:t>dilekçeler</a:t>
            </a:r>
            <a:r>
              <a:rPr lang="en-US" dirty="0" smtClean="0"/>
              <a:t>: </a:t>
            </a:r>
            <a:br>
              <a:rPr lang="en-US" dirty="0" smtClean="0"/>
            </a:br>
            <a:r>
              <a:rPr lang="en-US" dirty="0" smtClean="0"/>
              <a:t>MADDE 6 - </a:t>
            </a:r>
            <a:endParaRPr lang="tr-TR" dirty="0"/>
          </a:p>
        </p:txBody>
      </p:sp>
      <p:sp>
        <p:nvSpPr>
          <p:cNvPr id="3" name="Content Placeholder 2"/>
          <p:cNvSpPr>
            <a:spLocks noGrp="1"/>
          </p:cNvSpPr>
          <p:nvPr>
            <p:ph idx="1"/>
          </p:nvPr>
        </p:nvSpPr>
        <p:spPr>
          <a:xfrm>
            <a:off x="457200" y="1600200"/>
            <a:ext cx="8229600" cy="4769636"/>
          </a:xfrm>
        </p:spPr>
        <p:txBody>
          <a:bodyPr>
            <a:normAutofit lnSpcReduction="10000"/>
          </a:bodyPr>
          <a:lstStyle/>
          <a:p>
            <a:r>
              <a:rPr lang="en-US" dirty="0" err="1" smtClean="0"/>
              <a:t>Türkiye</a:t>
            </a:r>
            <a:r>
              <a:rPr lang="en-US" dirty="0" smtClean="0"/>
              <a:t> </a:t>
            </a:r>
            <a:r>
              <a:rPr lang="en-US" dirty="0" err="1"/>
              <a:t>Büyük</a:t>
            </a:r>
            <a:r>
              <a:rPr lang="en-US" dirty="0"/>
              <a:t> Millet </a:t>
            </a:r>
            <a:r>
              <a:rPr lang="en-US" dirty="0" err="1"/>
              <a:t>Meclisine</a:t>
            </a:r>
            <a:r>
              <a:rPr lang="en-US" dirty="0"/>
              <a:t> </a:t>
            </a:r>
            <a:r>
              <a:rPr lang="en-US" dirty="0" err="1"/>
              <a:t>veya</a:t>
            </a:r>
            <a:r>
              <a:rPr lang="en-US" dirty="0"/>
              <a:t> </a:t>
            </a:r>
            <a:r>
              <a:rPr lang="en-US" dirty="0" err="1"/>
              <a:t>yetkili</a:t>
            </a:r>
            <a:r>
              <a:rPr lang="en-US" dirty="0"/>
              <a:t> </a:t>
            </a:r>
            <a:r>
              <a:rPr lang="en-US" dirty="0" err="1"/>
              <a:t>makamlara</a:t>
            </a:r>
            <a:r>
              <a:rPr lang="en-US" dirty="0"/>
              <a:t> </a:t>
            </a:r>
            <a:r>
              <a:rPr lang="en-US" dirty="0" err="1"/>
              <a:t>verilen</a:t>
            </a:r>
            <a:r>
              <a:rPr lang="en-US" dirty="0"/>
              <a:t> </a:t>
            </a:r>
            <a:r>
              <a:rPr lang="en-US" dirty="0" err="1"/>
              <a:t>veya</a:t>
            </a:r>
            <a:r>
              <a:rPr lang="en-US" dirty="0"/>
              <a:t> </a:t>
            </a:r>
            <a:r>
              <a:rPr lang="en-US" dirty="0" err="1"/>
              <a:t>gönderilen</a:t>
            </a:r>
            <a:r>
              <a:rPr lang="en-US" dirty="0"/>
              <a:t> </a:t>
            </a:r>
            <a:r>
              <a:rPr lang="en-US" dirty="0" err="1"/>
              <a:t>dilekçelerden</a:t>
            </a:r>
            <a:r>
              <a:rPr lang="en-US" dirty="0"/>
              <a:t>;</a:t>
            </a:r>
            <a:r>
              <a:rPr lang="en-US" dirty="0" smtClean="0"/>
              <a:t> </a:t>
            </a:r>
          </a:p>
          <a:p>
            <a:r>
              <a:rPr lang="en-US" dirty="0" smtClean="0"/>
              <a:t>a</a:t>
            </a:r>
            <a:r>
              <a:rPr lang="en-US" dirty="0"/>
              <a:t>) Belli </a:t>
            </a:r>
            <a:r>
              <a:rPr lang="en-US" dirty="0" err="1"/>
              <a:t>bir</a:t>
            </a:r>
            <a:r>
              <a:rPr lang="en-US" dirty="0"/>
              <a:t> </a:t>
            </a:r>
            <a:r>
              <a:rPr lang="en-US" dirty="0" err="1"/>
              <a:t>konuyu</a:t>
            </a:r>
            <a:r>
              <a:rPr lang="en-US" dirty="0"/>
              <a:t> </a:t>
            </a:r>
            <a:r>
              <a:rPr lang="en-US" dirty="0" err="1"/>
              <a:t>ihtiva</a:t>
            </a:r>
            <a:r>
              <a:rPr lang="en-US" dirty="0"/>
              <a:t> </a:t>
            </a:r>
            <a:r>
              <a:rPr lang="en-US" dirty="0" err="1"/>
              <a:t>etmeyenler</a:t>
            </a:r>
            <a:r>
              <a:rPr lang="en-US" dirty="0" smtClean="0"/>
              <a:t>,</a:t>
            </a:r>
          </a:p>
          <a:p>
            <a:r>
              <a:rPr lang="en-US" dirty="0" err="1" smtClean="0"/>
              <a:t>b</a:t>
            </a:r>
            <a:r>
              <a:rPr lang="en-US" dirty="0"/>
              <a:t>) </a:t>
            </a:r>
            <a:r>
              <a:rPr lang="en-US" dirty="0" err="1"/>
              <a:t>Yargı</a:t>
            </a:r>
            <a:r>
              <a:rPr lang="en-US" dirty="0"/>
              <a:t> </a:t>
            </a:r>
            <a:r>
              <a:rPr lang="en-US" dirty="0" err="1"/>
              <a:t>mercilerinin</a:t>
            </a:r>
            <a:r>
              <a:rPr lang="en-US" dirty="0"/>
              <a:t> </a:t>
            </a:r>
            <a:r>
              <a:rPr lang="en-US" dirty="0" err="1"/>
              <a:t>görevine</a:t>
            </a:r>
            <a:r>
              <a:rPr lang="en-US" dirty="0"/>
              <a:t> </a:t>
            </a:r>
            <a:r>
              <a:rPr lang="en-US" dirty="0" err="1"/>
              <a:t>giren</a:t>
            </a:r>
            <a:r>
              <a:rPr lang="en-US" dirty="0"/>
              <a:t> </a:t>
            </a:r>
            <a:r>
              <a:rPr lang="en-US" dirty="0" err="1"/>
              <a:t>konularla</a:t>
            </a:r>
            <a:r>
              <a:rPr lang="en-US" dirty="0"/>
              <a:t> </a:t>
            </a:r>
            <a:r>
              <a:rPr lang="en-US" dirty="0" err="1"/>
              <a:t>ilgili</a:t>
            </a:r>
            <a:r>
              <a:rPr lang="en-US" dirty="0"/>
              <a:t> </a:t>
            </a:r>
            <a:r>
              <a:rPr lang="en-US" dirty="0" err="1"/>
              <a:t>olanlar</a:t>
            </a:r>
            <a:r>
              <a:rPr lang="en-US" dirty="0" smtClean="0"/>
              <a:t>,</a:t>
            </a:r>
          </a:p>
          <a:p>
            <a:r>
              <a:rPr lang="en-US" dirty="0" err="1" smtClean="0"/>
              <a:t>c</a:t>
            </a:r>
            <a:r>
              <a:rPr lang="en-US" dirty="0"/>
              <a:t>) 4 </a:t>
            </a:r>
            <a:r>
              <a:rPr lang="en-US" dirty="0" err="1"/>
              <a:t>üncü</a:t>
            </a:r>
            <a:r>
              <a:rPr lang="en-US" dirty="0"/>
              <a:t> </a:t>
            </a:r>
            <a:r>
              <a:rPr lang="en-US" dirty="0" err="1"/>
              <a:t>maddede</a:t>
            </a:r>
            <a:r>
              <a:rPr lang="en-US" dirty="0"/>
              <a:t> </a:t>
            </a:r>
            <a:r>
              <a:rPr lang="en-US" dirty="0" err="1"/>
              <a:t>gösterilen</a:t>
            </a:r>
            <a:r>
              <a:rPr lang="en-US" dirty="0"/>
              <a:t> </a:t>
            </a:r>
            <a:r>
              <a:rPr lang="en-US" dirty="0" err="1"/>
              <a:t>şartlardan</a:t>
            </a:r>
            <a:r>
              <a:rPr lang="en-US" dirty="0"/>
              <a:t> </a:t>
            </a:r>
            <a:r>
              <a:rPr lang="en-US" dirty="0" err="1"/>
              <a:t>herhangi</a:t>
            </a:r>
            <a:r>
              <a:rPr lang="en-US" dirty="0"/>
              <a:t> </a:t>
            </a:r>
            <a:r>
              <a:rPr lang="en-US" dirty="0" err="1"/>
              <a:t>birini</a:t>
            </a:r>
            <a:r>
              <a:rPr lang="en-US" dirty="0"/>
              <a:t> </a:t>
            </a:r>
            <a:r>
              <a:rPr lang="en-US" dirty="0" err="1"/>
              <a:t>taşımayanlar</a:t>
            </a:r>
            <a:r>
              <a:rPr lang="en-US" dirty="0"/>
              <a:t>,</a:t>
            </a:r>
            <a:r>
              <a:rPr lang="en-US" dirty="0" smtClean="0"/>
              <a:t> </a:t>
            </a:r>
          </a:p>
          <a:p>
            <a:r>
              <a:rPr lang="en-US" dirty="0" err="1" smtClean="0"/>
              <a:t>İncelenemezler</a:t>
            </a:r>
            <a:r>
              <a:rPr lang="en-US" dirty="0"/>
              <a:t>. </a:t>
            </a:r>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Dilekçe konusu sınırsız mıdır?</a:t>
            </a:r>
            <a:endParaRPr lang="tr-TR" dirty="0"/>
          </a:p>
        </p:txBody>
      </p:sp>
      <p:sp>
        <p:nvSpPr>
          <p:cNvPr id="3" name="Content Placeholder 2"/>
          <p:cNvSpPr>
            <a:spLocks noGrp="1"/>
          </p:cNvSpPr>
          <p:nvPr>
            <p:ph idx="1"/>
          </p:nvPr>
        </p:nvSpPr>
        <p:spPr/>
        <p:txBody>
          <a:bodyPr/>
          <a:lstStyle/>
          <a:p>
            <a:r>
              <a:rPr lang="tr-TR" dirty="0" smtClean="0"/>
              <a:t>3071 s. K bir sınırlamanın olmaması dilekçe hakkının sınırsız olduğu sonucunu çıkarmaz, dilekçe hakkının konusu kişilerin kendileri ile ya da kamunun çıkarlarının zelenmesi veya </a:t>
            </a:r>
            <a:r>
              <a:rPr lang="tr-TR" dirty="0" smtClean="0"/>
              <a:t>hukuk </a:t>
            </a:r>
            <a:r>
              <a:rPr lang="tr-TR" dirty="0" smtClean="0"/>
              <a:t>düzeni ile ilgili bir aksaklığın giderilmesi, mağduriyetin düzeltilmesidir.</a:t>
            </a:r>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16</a:t>
            </a:fld>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en-US" dirty="0" err="1"/>
              <a:t>Dilekçenin</a:t>
            </a:r>
            <a:r>
              <a:rPr lang="en-US" dirty="0"/>
              <a:t> </a:t>
            </a:r>
            <a:r>
              <a:rPr lang="en-US" dirty="0" err="1"/>
              <a:t>incelenmesi</a:t>
            </a:r>
            <a:r>
              <a:rPr lang="en-US" dirty="0"/>
              <a:t> </a:t>
            </a:r>
            <a:r>
              <a:rPr lang="en-US" dirty="0" err="1"/>
              <a:t>ve</a:t>
            </a:r>
            <a:r>
              <a:rPr lang="en-US" dirty="0"/>
              <a:t> </a:t>
            </a:r>
            <a:r>
              <a:rPr lang="en-US" dirty="0" err="1"/>
              <a:t>sonucunun</a:t>
            </a:r>
            <a:r>
              <a:rPr lang="en-US" dirty="0"/>
              <a:t> </a:t>
            </a:r>
            <a:r>
              <a:rPr lang="en-US" dirty="0" err="1"/>
              <a:t>bildirilmesi</a:t>
            </a:r>
            <a:r>
              <a:rPr lang="en-US" dirty="0"/>
              <a:t>:</a:t>
            </a:r>
            <a:r>
              <a:rPr lang="en-US" dirty="0" smtClean="0"/>
              <a:t> </a:t>
            </a:r>
          </a:p>
          <a:p>
            <a:r>
              <a:rPr lang="en-US" dirty="0" smtClean="0"/>
              <a:t>MADDE </a:t>
            </a:r>
            <a:r>
              <a:rPr lang="en-US" dirty="0"/>
              <a:t>7 - (</a:t>
            </a:r>
            <a:r>
              <a:rPr lang="en-US" dirty="0" err="1"/>
              <a:t>Değişik</a:t>
            </a:r>
            <a:r>
              <a:rPr lang="en-US" dirty="0"/>
              <a:t>: 2/1/2003-4778/27 </a:t>
            </a:r>
            <a:r>
              <a:rPr lang="en-US" dirty="0" err="1"/>
              <a:t>md</a:t>
            </a:r>
            <a:r>
              <a:rPr lang="en-US" dirty="0"/>
              <a:t>.) </a:t>
            </a:r>
            <a:r>
              <a:rPr lang="en-US" dirty="0" err="1"/>
              <a:t>Türk</a:t>
            </a:r>
            <a:r>
              <a:rPr lang="en-US" dirty="0"/>
              <a:t> </a:t>
            </a:r>
            <a:r>
              <a:rPr lang="en-US" dirty="0" err="1"/>
              <a:t>vatandaşlarının</a:t>
            </a:r>
            <a:r>
              <a:rPr lang="en-US" dirty="0"/>
              <a:t> </a:t>
            </a:r>
            <a:r>
              <a:rPr lang="en-US" dirty="0" err="1"/>
              <a:t>ve</a:t>
            </a:r>
            <a:r>
              <a:rPr lang="en-US" dirty="0"/>
              <a:t> </a:t>
            </a:r>
            <a:r>
              <a:rPr lang="en-US" dirty="0" err="1"/>
              <a:t>Türkiye’de</a:t>
            </a:r>
            <a:r>
              <a:rPr lang="en-US" dirty="0"/>
              <a:t> </a:t>
            </a:r>
            <a:r>
              <a:rPr lang="en-US" dirty="0" err="1"/>
              <a:t>ikamet</a:t>
            </a:r>
            <a:r>
              <a:rPr lang="en-US" dirty="0"/>
              <a:t> </a:t>
            </a:r>
            <a:r>
              <a:rPr lang="en-US" dirty="0" err="1"/>
              <a:t>eden</a:t>
            </a:r>
            <a:r>
              <a:rPr lang="en-US" dirty="0"/>
              <a:t> </a:t>
            </a:r>
            <a:r>
              <a:rPr lang="en-US" dirty="0" err="1"/>
              <a:t>yabancıların</a:t>
            </a:r>
            <a:r>
              <a:rPr lang="en-US" dirty="0"/>
              <a:t> </a:t>
            </a:r>
            <a:r>
              <a:rPr lang="en-US" dirty="0" err="1"/>
              <a:t>kendileri</a:t>
            </a:r>
            <a:r>
              <a:rPr lang="en-US" dirty="0"/>
              <a:t> </a:t>
            </a:r>
            <a:r>
              <a:rPr lang="en-US" dirty="0" err="1"/>
              <a:t>ve</a:t>
            </a:r>
            <a:r>
              <a:rPr lang="en-US" dirty="0"/>
              <a:t> </a:t>
            </a:r>
            <a:r>
              <a:rPr lang="en-US" dirty="0" err="1"/>
              <a:t>kamu</a:t>
            </a:r>
            <a:r>
              <a:rPr lang="en-US" dirty="0"/>
              <a:t> </a:t>
            </a:r>
            <a:r>
              <a:rPr lang="en-US" dirty="0" err="1"/>
              <a:t>ile</a:t>
            </a:r>
            <a:r>
              <a:rPr lang="en-US" dirty="0"/>
              <a:t> </a:t>
            </a:r>
            <a:r>
              <a:rPr lang="en-US" dirty="0" err="1"/>
              <a:t>ilgili</a:t>
            </a:r>
            <a:r>
              <a:rPr lang="en-US" dirty="0"/>
              <a:t> </a:t>
            </a:r>
            <a:r>
              <a:rPr lang="en-US" dirty="0" err="1"/>
              <a:t>dilek</a:t>
            </a:r>
            <a:r>
              <a:rPr lang="en-US" dirty="0"/>
              <a:t> </a:t>
            </a:r>
            <a:r>
              <a:rPr lang="en-US" dirty="0" err="1"/>
              <a:t>ve</a:t>
            </a:r>
            <a:r>
              <a:rPr lang="en-US" dirty="0"/>
              <a:t> </a:t>
            </a:r>
            <a:r>
              <a:rPr lang="en-US" dirty="0" err="1"/>
              <a:t>şikâyetleri</a:t>
            </a:r>
            <a:r>
              <a:rPr lang="en-US" dirty="0"/>
              <a:t> </a:t>
            </a:r>
            <a:r>
              <a:rPr lang="en-US" dirty="0" err="1"/>
              <a:t>konusunda</a:t>
            </a:r>
            <a:r>
              <a:rPr lang="en-US" dirty="0"/>
              <a:t> </a:t>
            </a:r>
            <a:r>
              <a:rPr lang="en-US" dirty="0" err="1"/>
              <a:t>yetkili</a:t>
            </a:r>
            <a:r>
              <a:rPr lang="en-US" dirty="0"/>
              <a:t> </a:t>
            </a:r>
            <a:r>
              <a:rPr lang="en-US" dirty="0" err="1"/>
              <a:t>makamlara</a:t>
            </a:r>
            <a:r>
              <a:rPr lang="en-US" dirty="0"/>
              <a:t> </a:t>
            </a:r>
            <a:r>
              <a:rPr lang="en-US" dirty="0" err="1"/>
              <a:t>yaptıkları</a:t>
            </a:r>
            <a:r>
              <a:rPr lang="en-US" dirty="0"/>
              <a:t> </a:t>
            </a:r>
            <a:r>
              <a:rPr lang="en-US" dirty="0" err="1"/>
              <a:t>başvuruların</a:t>
            </a:r>
            <a:r>
              <a:rPr lang="en-US" dirty="0"/>
              <a:t> </a:t>
            </a:r>
            <a:r>
              <a:rPr lang="en-US" dirty="0" err="1"/>
              <a:t>sonucu</a:t>
            </a:r>
            <a:r>
              <a:rPr lang="en-US" dirty="0"/>
              <a:t> </a:t>
            </a:r>
            <a:r>
              <a:rPr lang="en-US" dirty="0" err="1"/>
              <a:t>veya</a:t>
            </a:r>
            <a:r>
              <a:rPr lang="en-US" dirty="0"/>
              <a:t> </a:t>
            </a:r>
            <a:r>
              <a:rPr lang="en-US" dirty="0" err="1"/>
              <a:t>yapılmakta</a:t>
            </a:r>
            <a:r>
              <a:rPr lang="en-US" dirty="0"/>
              <a:t> </a:t>
            </a:r>
            <a:r>
              <a:rPr lang="en-US" dirty="0" err="1"/>
              <a:t>olan</a:t>
            </a:r>
            <a:r>
              <a:rPr lang="en-US" dirty="0"/>
              <a:t> </a:t>
            </a:r>
            <a:r>
              <a:rPr lang="en-US" dirty="0" err="1"/>
              <a:t>işlemin</a:t>
            </a:r>
            <a:r>
              <a:rPr lang="en-US" dirty="0"/>
              <a:t> </a:t>
            </a:r>
            <a:r>
              <a:rPr lang="en-US" dirty="0" err="1"/>
              <a:t>safahatı</a:t>
            </a:r>
            <a:r>
              <a:rPr lang="en-US" dirty="0"/>
              <a:t> </a:t>
            </a:r>
            <a:r>
              <a:rPr lang="en-US" dirty="0" err="1"/>
              <a:t>hakkında</a:t>
            </a:r>
            <a:r>
              <a:rPr lang="en-US" dirty="0"/>
              <a:t> </a:t>
            </a:r>
            <a:r>
              <a:rPr lang="en-US" dirty="0" err="1"/>
              <a:t>dilekçe</a:t>
            </a:r>
            <a:r>
              <a:rPr lang="en-US" dirty="0"/>
              <a:t> </a:t>
            </a:r>
            <a:r>
              <a:rPr lang="en-US" dirty="0" err="1"/>
              <a:t>sahiplerine</a:t>
            </a:r>
            <a:r>
              <a:rPr lang="en-US" dirty="0"/>
              <a:t> en </a:t>
            </a:r>
            <a:r>
              <a:rPr lang="en-US" dirty="0" err="1"/>
              <a:t>geç</a:t>
            </a:r>
            <a:r>
              <a:rPr lang="en-US" dirty="0"/>
              <a:t> </a:t>
            </a:r>
            <a:r>
              <a:rPr lang="en-US" dirty="0" err="1"/>
              <a:t>otuz</a:t>
            </a:r>
            <a:r>
              <a:rPr lang="en-US" dirty="0"/>
              <a:t> </a:t>
            </a:r>
            <a:r>
              <a:rPr lang="en-US" dirty="0" err="1"/>
              <a:t>gün</a:t>
            </a:r>
            <a:r>
              <a:rPr lang="en-US" dirty="0"/>
              <a:t> </a:t>
            </a:r>
            <a:r>
              <a:rPr lang="en-US" dirty="0" err="1"/>
              <a:t>içinde</a:t>
            </a:r>
            <a:r>
              <a:rPr lang="en-US" dirty="0"/>
              <a:t> </a:t>
            </a:r>
            <a:r>
              <a:rPr lang="en-US" dirty="0" err="1"/>
              <a:t>gerekçeli</a:t>
            </a:r>
            <a:r>
              <a:rPr lang="en-US" dirty="0"/>
              <a:t> </a:t>
            </a:r>
            <a:r>
              <a:rPr lang="en-US" dirty="0" err="1"/>
              <a:t>olarak</a:t>
            </a:r>
            <a:r>
              <a:rPr lang="en-US" dirty="0"/>
              <a:t> </a:t>
            </a:r>
            <a:r>
              <a:rPr lang="en-US" dirty="0" err="1"/>
              <a:t>cevap</a:t>
            </a:r>
            <a:r>
              <a:rPr lang="en-US" dirty="0"/>
              <a:t> </a:t>
            </a:r>
            <a:r>
              <a:rPr lang="en-US" dirty="0" err="1"/>
              <a:t>verilir</a:t>
            </a:r>
            <a:r>
              <a:rPr lang="en-US" dirty="0"/>
              <a:t>. </a:t>
            </a:r>
            <a:r>
              <a:rPr lang="en-US" dirty="0" err="1"/>
              <a:t>İşlem</a:t>
            </a:r>
            <a:r>
              <a:rPr lang="en-US" dirty="0"/>
              <a:t> </a:t>
            </a:r>
            <a:r>
              <a:rPr lang="en-US" dirty="0" err="1"/>
              <a:t>safahatının</a:t>
            </a:r>
            <a:r>
              <a:rPr lang="en-US" dirty="0"/>
              <a:t> </a:t>
            </a:r>
            <a:r>
              <a:rPr lang="en-US" dirty="0" err="1"/>
              <a:t>duyurulması</a:t>
            </a:r>
            <a:r>
              <a:rPr lang="en-US" dirty="0"/>
              <a:t> </a:t>
            </a:r>
            <a:r>
              <a:rPr lang="en-US" dirty="0" err="1"/>
              <a:t>halinde</a:t>
            </a:r>
            <a:r>
              <a:rPr lang="en-US" dirty="0"/>
              <a:t> </a:t>
            </a:r>
            <a:r>
              <a:rPr lang="en-US" dirty="0" err="1"/>
              <a:t>alınan</a:t>
            </a:r>
            <a:r>
              <a:rPr lang="en-US" dirty="0"/>
              <a:t> </a:t>
            </a:r>
            <a:r>
              <a:rPr lang="en-US" dirty="0" err="1"/>
              <a:t>sonuç</a:t>
            </a:r>
            <a:r>
              <a:rPr lang="en-US" dirty="0"/>
              <a:t> </a:t>
            </a:r>
            <a:r>
              <a:rPr lang="en-US" dirty="0" err="1"/>
              <a:t>ayrıca</a:t>
            </a:r>
            <a:r>
              <a:rPr lang="en-US" dirty="0"/>
              <a:t> </a:t>
            </a:r>
            <a:r>
              <a:rPr lang="en-US" dirty="0" err="1"/>
              <a:t>bildirilir</a:t>
            </a:r>
            <a:r>
              <a:rPr lang="en-US" dirty="0"/>
              <a:t>. </a:t>
            </a:r>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İnceleme süresi</a:t>
            </a:r>
            <a:endParaRPr lang="tr-TR" dirty="0"/>
          </a:p>
        </p:txBody>
      </p:sp>
      <p:sp>
        <p:nvSpPr>
          <p:cNvPr id="3" name="Content Placeholder 2"/>
          <p:cNvSpPr>
            <a:spLocks noGrp="1"/>
          </p:cNvSpPr>
          <p:nvPr>
            <p:ph idx="1"/>
          </p:nvPr>
        </p:nvSpPr>
        <p:spPr>
          <a:xfrm>
            <a:off x="457200" y="1417638"/>
            <a:ext cx="8229600" cy="5440362"/>
          </a:xfrm>
        </p:spPr>
        <p:txBody>
          <a:bodyPr>
            <a:normAutofit lnSpcReduction="10000"/>
          </a:bodyPr>
          <a:lstStyle/>
          <a:p>
            <a:r>
              <a:rPr lang="en-US" dirty="0" smtClean="0"/>
              <a:t>T</a:t>
            </a:r>
            <a:r>
              <a:rPr lang="tr-TR" dirty="0" smtClean="0"/>
              <a:t>BMM</a:t>
            </a:r>
            <a:r>
              <a:rPr lang="en-US" dirty="0" smtClean="0"/>
              <a:t> </a:t>
            </a:r>
            <a:r>
              <a:rPr lang="en-US" dirty="0" err="1"/>
              <a:t>yapılan</a:t>
            </a:r>
            <a:r>
              <a:rPr lang="en-US" dirty="0"/>
              <a:t> </a:t>
            </a:r>
            <a:r>
              <a:rPr lang="en-US" dirty="0" err="1"/>
              <a:t>başvuruların</a:t>
            </a:r>
            <a:r>
              <a:rPr lang="en-US" dirty="0"/>
              <a:t> </a:t>
            </a:r>
            <a:r>
              <a:rPr lang="en-US" dirty="0" err="1"/>
              <a:t>incelenmesi</a:t>
            </a:r>
            <a:r>
              <a:rPr lang="en-US" dirty="0"/>
              <a:t>:</a:t>
            </a:r>
            <a:r>
              <a:rPr lang="en-US" dirty="0" smtClean="0"/>
              <a:t> </a:t>
            </a:r>
            <a:r>
              <a:rPr lang="en-US" dirty="0" smtClean="0"/>
              <a:t>MADDE </a:t>
            </a:r>
            <a:r>
              <a:rPr lang="en-US" dirty="0"/>
              <a:t>8 - (</a:t>
            </a:r>
            <a:r>
              <a:rPr lang="en-US" dirty="0" err="1"/>
              <a:t>Değişik</a:t>
            </a:r>
            <a:r>
              <a:rPr lang="en-US" dirty="0"/>
              <a:t>: 2/1/2003-4778/28 </a:t>
            </a:r>
            <a:r>
              <a:rPr lang="en-US" dirty="0" err="1"/>
              <a:t>md.</a:t>
            </a:r>
            <a:r>
              <a:rPr lang="en-US" dirty="0"/>
              <a:t>)</a:t>
            </a:r>
            <a:r>
              <a:rPr lang="en-US" dirty="0" smtClean="0"/>
              <a:t> </a:t>
            </a:r>
          </a:p>
          <a:p>
            <a:r>
              <a:rPr lang="en-US" dirty="0" smtClean="0"/>
              <a:t>T</a:t>
            </a:r>
            <a:r>
              <a:rPr lang="tr-TR" dirty="0" smtClean="0"/>
              <a:t>BMM</a:t>
            </a:r>
            <a:r>
              <a:rPr lang="en-US" dirty="0" smtClean="0"/>
              <a:t> </a:t>
            </a:r>
            <a:r>
              <a:rPr lang="en-US" dirty="0" err="1"/>
              <a:t>gönderilen</a:t>
            </a:r>
            <a:r>
              <a:rPr lang="en-US" dirty="0"/>
              <a:t> </a:t>
            </a:r>
            <a:r>
              <a:rPr lang="en-US" dirty="0" err="1"/>
              <a:t>dilekçelerin</a:t>
            </a:r>
            <a:r>
              <a:rPr lang="en-US" dirty="0"/>
              <a:t>, </a:t>
            </a:r>
            <a:r>
              <a:rPr lang="en-US" dirty="0" err="1"/>
              <a:t>Dilekçe</a:t>
            </a:r>
            <a:r>
              <a:rPr lang="en-US" dirty="0"/>
              <a:t> </a:t>
            </a:r>
            <a:r>
              <a:rPr lang="en-US" dirty="0" err="1"/>
              <a:t>Komisyonunda</a:t>
            </a:r>
            <a:r>
              <a:rPr lang="en-US" dirty="0"/>
              <a:t> </a:t>
            </a:r>
            <a:r>
              <a:rPr lang="en-US" dirty="0" err="1"/>
              <a:t>incelenmesi</a:t>
            </a:r>
            <a:r>
              <a:rPr lang="en-US" dirty="0"/>
              <a:t> ve </a:t>
            </a:r>
            <a:r>
              <a:rPr lang="en-US" dirty="0" err="1"/>
              <a:t>karara</a:t>
            </a:r>
            <a:r>
              <a:rPr lang="en-US" dirty="0"/>
              <a:t> </a:t>
            </a:r>
            <a:r>
              <a:rPr lang="en-US" dirty="0" err="1"/>
              <a:t>bağlanması</a:t>
            </a:r>
            <a:r>
              <a:rPr lang="en-US" dirty="0"/>
              <a:t> </a:t>
            </a:r>
            <a:r>
              <a:rPr lang="en-US" dirty="0" err="1"/>
              <a:t>altmış</a:t>
            </a:r>
            <a:r>
              <a:rPr lang="en-US" dirty="0"/>
              <a:t> </a:t>
            </a:r>
            <a:r>
              <a:rPr lang="en-US" dirty="0" err="1"/>
              <a:t>gün</a:t>
            </a:r>
            <a:r>
              <a:rPr lang="en-US" dirty="0"/>
              <a:t> </a:t>
            </a:r>
            <a:r>
              <a:rPr lang="en-US" dirty="0" err="1"/>
              <a:t>içinde</a:t>
            </a:r>
            <a:r>
              <a:rPr lang="en-US" dirty="0"/>
              <a:t> </a:t>
            </a:r>
            <a:r>
              <a:rPr lang="en-US" dirty="0" err="1"/>
              <a:t>sonuçlandırılır</a:t>
            </a:r>
            <a:r>
              <a:rPr lang="en-US" dirty="0"/>
              <a:t>. </a:t>
            </a:r>
            <a:r>
              <a:rPr lang="en-US" dirty="0" err="1"/>
              <a:t>İlgili</a:t>
            </a:r>
            <a:r>
              <a:rPr lang="en-US" dirty="0"/>
              <a:t> </a:t>
            </a:r>
            <a:r>
              <a:rPr lang="en-US" dirty="0" err="1"/>
              <a:t>kamu</a:t>
            </a:r>
            <a:r>
              <a:rPr lang="en-US" dirty="0"/>
              <a:t> </a:t>
            </a:r>
            <a:r>
              <a:rPr lang="en-US" dirty="0" err="1"/>
              <a:t>kurum</a:t>
            </a:r>
            <a:r>
              <a:rPr lang="en-US" dirty="0"/>
              <a:t> </a:t>
            </a:r>
            <a:r>
              <a:rPr lang="en-US" dirty="0" err="1"/>
              <a:t>veya</a:t>
            </a:r>
            <a:r>
              <a:rPr lang="en-US" dirty="0"/>
              <a:t> </a:t>
            </a:r>
            <a:r>
              <a:rPr lang="en-US" dirty="0" err="1" smtClean="0"/>
              <a:t>kuruluşla</a:t>
            </a:r>
            <a:r>
              <a:rPr lang="tr-TR" dirty="0" smtClean="0"/>
              <a:t>r TBMM</a:t>
            </a:r>
            <a:r>
              <a:rPr lang="en-US" dirty="0" smtClean="0"/>
              <a:t> </a:t>
            </a:r>
            <a:r>
              <a:rPr lang="en-US" dirty="0" err="1"/>
              <a:t>Dilekçe</a:t>
            </a:r>
            <a:r>
              <a:rPr lang="en-US" dirty="0"/>
              <a:t> </a:t>
            </a:r>
            <a:r>
              <a:rPr lang="en-US" dirty="0" err="1"/>
              <a:t>Komisyonunca</a:t>
            </a:r>
            <a:r>
              <a:rPr lang="en-US" dirty="0"/>
              <a:t> </a:t>
            </a:r>
            <a:r>
              <a:rPr lang="en-US" dirty="0" err="1"/>
              <a:t>gönderilen</a:t>
            </a:r>
            <a:r>
              <a:rPr lang="en-US" dirty="0"/>
              <a:t> </a:t>
            </a:r>
            <a:r>
              <a:rPr lang="en-US" dirty="0" err="1"/>
              <a:t>dilekçeleri</a:t>
            </a:r>
            <a:r>
              <a:rPr lang="en-US" dirty="0"/>
              <a:t> </a:t>
            </a:r>
            <a:r>
              <a:rPr lang="en-US" dirty="0" err="1"/>
              <a:t>otuz</a:t>
            </a:r>
            <a:r>
              <a:rPr lang="en-US" dirty="0"/>
              <a:t> </a:t>
            </a:r>
            <a:r>
              <a:rPr lang="en-US" dirty="0" err="1"/>
              <a:t>gün</a:t>
            </a:r>
            <a:r>
              <a:rPr lang="en-US" dirty="0"/>
              <a:t> </a:t>
            </a:r>
            <a:r>
              <a:rPr lang="en-US" dirty="0" err="1"/>
              <a:t>içinde</a:t>
            </a:r>
            <a:r>
              <a:rPr lang="en-US" dirty="0"/>
              <a:t> </a:t>
            </a:r>
            <a:r>
              <a:rPr lang="en-US" dirty="0" err="1"/>
              <a:t>cevaplandırır</a:t>
            </a:r>
            <a:r>
              <a:rPr lang="en-US" dirty="0"/>
              <a:t>. </a:t>
            </a:r>
            <a:r>
              <a:rPr lang="en-US" dirty="0" err="1"/>
              <a:t>İnceleme</a:t>
            </a:r>
            <a:r>
              <a:rPr lang="en-US" dirty="0"/>
              <a:t> ve </a:t>
            </a:r>
            <a:r>
              <a:rPr lang="en-US" dirty="0" err="1"/>
              <a:t>karara</a:t>
            </a:r>
            <a:r>
              <a:rPr lang="en-US" dirty="0"/>
              <a:t> </a:t>
            </a:r>
            <a:r>
              <a:rPr lang="en-US" dirty="0" err="1"/>
              <a:t>bağlamanın</a:t>
            </a:r>
            <a:r>
              <a:rPr lang="en-US" dirty="0"/>
              <a:t> </a:t>
            </a:r>
            <a:r>
              <a:rPr lang="en-US" dirty="0" err="1"/>
              <a:t>esas</a:t>
            </a:r>
            <a:r>
              <a:rPr lang="en-US" dirty="0"/>
              <a:t> ve </a:t>
            </a:r>
            <a:r>
              <a:rPr lang="en-US" dirty="0" err="1"/>
              <a:t>usulleri</a:t>
            </a:r>
            <a:r>
              <a:rPr lang="en-US" dirty="0"/>
              <a:t> </a:t>
            </a:r>
            <a:r>
              <a:rPr lang="en-US" dirty="0" smtClean="0"/>
              <a:t>T</a:t>
            </a:r>
            <a:r>
              <a:rPr lang="tr-TR" dirty="0" smtClean="0"/>
              <a:t>BMM</a:t>
            </a:r>
            <a:r>
              <a:rPr lang="en-US" dirty="0" smtClean="0"/>
              <a:t> </a:t>
            </a:r>
            <a:r>
              <a:rPr lang="en-US" dirty="0" err="1"/>
              <a:t>İçtüzüğünde</a:t>
            </a:r>
            <a:r>
              <a:rPr lang="en-US" dirty="0"/>
              <a:t> </a:t>
            </a:r>
            <a:r>
              <a:rPr lang="en-US" dirty="0" err="1"/>
              <a:t>gösterilir</a:t>
            </a:r>
            <a:r>
              <a:rPr lang="en-US" dirty="0" smtClean="0"/>
              <a:t>.</a:t>
            </a:r>
            <a:endParaRPr lang="en-US" dirty="0" smtClean="0"/>
          </a:p>
        </p:txBody>
      </p:sp>
      <p:sp>
        <p:nvSpPr>
          <p:cNvPr id="4" name="Slide Number Placeholder 3"/>
          <p:cNvSpPr>
            <a:spLocks noGrp="1"/>
          </p:cNvSpPr>
          <p:nvPr>
            <p:ph type="sldNum" sz="quarter" idx="12"/>
          </p:nvPr>
        </p:nvSpPr>
        <p:spPr/>
        <p:txBody>
          <a:bodyPr/>
          <a:lstStyle/>
          <a:p>
            <a:fld id="{3676024E-19B9-2C4B-A336-51390BDE3D45}" type="slidenum">
              <a:rPr lang="tr-TR" smtClean="0"/>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Yetkileri</a:t>
            </a:r>
            <a:endParaRPr lang="tr-TR" dirty="0"/>
          </a:p>
        </p:txBody>
      </p:sp>
      <p:sp>
        <p:nvSpPr>
          <p:cNvPr id="3" name="İçerik Yer Tutucusu 2"/>
          <p:cNvSpPr>
            <a:spLocks noGrp="1"/>
          </p:cNvSpPr>
          <p:nvPr>
            <p:ph idx="1"/>
          </p:nvPr>
        </p:nvSpPr>
        <p:spPr/>
        <p:txBody>
          <a:bodyPr>
            <a:normAutofit fontScale="92500" lnSpcReduction="20000"/>
          </a:bodyPr>
          <a:lstStyle/>
          <a:p>
            <a:r>
              <a:rPr lang="tr-TR" dirty="0"/>
              <a:t>(Ek fıkra: 1/12/2011-6253/41 </a:t>
            </a:r>
            <a:r>
              <a:rPr lang="tr-TR" dirty="0" err="1"/>
              <a:t>md.</a:t>
            </a:r>
            <a:r>
              <a:rPr lang="tr-TR" dirty="0"/>
              <a:t>) Dilekçe Komisyonu, görevleri ile ilgili olarak, kamu kurum ve kuruluşları, kamu kurumu niteliğindeki meslek kuruluşları ile özel kuruluşlardan her türlü bilgi ve belgeyi almak, ilgilileri çağırıp bilgi almak, idari denetimin yapılmasını istemek, bilirkişi görevlendirmek ve yerinde inceleme yapmak yetkisine sahiptir. Bu yetkinin kullanılması durumunda kamu kurum ve kuruluşları ile kamu personeli, talep edilen bilgi ve belgeyi vermek, idari denetimi yapmak ve yerinde inceleme için gerekli tedbirleri almakla yükümlüdür.</a:t>
            </a:r>
          </a:p>
          <a:p>
            <a:endParaRPr lang="tr-TR" dirty="0"/>
          </a:p>
        </p:txBody>
      </p:sp>
      <p:sp>
        <p:nvSpPr>
          <p:cNvPr id="4" name="Slayt Numarası Yer Tutucusu 3"/>
          <p:cNvSpPr>
            <a:spLocks noGrp="1"/>
          </p:cNvSpPr>
          <p:nvPr>
            <p:ph type="sldNum" sz="quarter" idx="12"/>
          </p:nvPr>
        </p:nvSpPr>
        <p:spPr/>
        <p:txBody>
          <a:bodyPr/>
          <a:lstStyle/>
          <a:p>
            <a:fld id="{3676024E-19B9-2C4B-A336-51390BDE3D45}" type="slidenum">
              <a:rPr lang="tr-TR" smtClean="0"/>
              <a:t>19</a:t>
            </a:fld>
            <a:endParaRPr lang="tr-TR" dirty="0"/>
          </a:p>
        </p:txBody>
      </p:sp>
    </p:spTree>
    <p:extLst>
      <p:ext uri="{BB962C8B-B14F-4D97-AF65-F5344CB8AC3E}">
        <p14:creationId xmlns:p14="http://schemas.microsoft.com/office/powerpoint/2010/main" val="3089954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Dilekçe</a:t>
            </a:r>
            <a:endParaRPr lang="tr-TR" dirty="0"/>
          </a:p>
        </p:txBody>
      </p:sp>
      <p:sp>
        <p:nvSpPr>
          <p:cNvPr id="3" name="Content Placeholder 2"/>
          <p:cNvSpPr>
            <a:spLocks noGrp="1"/>
          </p:cNvSpPr>
          <p:nvPr>
            <p:ph idx="1"/>
          </p:nvPr>
        </p:nvSpPr>
        <p:spPr/>
        <p:txBody>
          <a:bodyPr/>
          <a:lstStyle/>
          <a:p>
            <a:r>
              <a:rPr lang="tr-TR" dirty="0" smtClean="0"/>
              <a:t>Bir dileği bildirmek için resmi makamlara sunulan, imzalı ve adresli, pullu veya pulsuz yazı, istida, arzuhal.</a:t>
            </a:r>
          </a:p>
          <a:p>
            <a:r>
              <a:rPr lang="tr-TR" dirty="0" smtClean="0"/>
              <a:t>Bir hukuk öznesinin diğer hukuk öznesine dilek, talep, arz, rica, itiraz veya şikayetlerini iletmesi yöntemi.</a:t>
            </a:r>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2</a:t>
            </a:fld>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Dilekçe Komisyonun faydaları</a:t>
            </a:r>
            <a:endParaRPr lang="tr-TR" dirty="0"/>
          </a:p>
        </p:txBody>
      </p:sp>
      <p:sp>
        <p:nvSpPr>
          <p:cNvPr id="3" name="Content Placeholder 2"/>
          <p:cNvSpPr>
            <a:spLocks noGrp="1"/>
          </p:cNvSpPr>
          <p:nvPr>
            <p:ph idx="1"/>
          </p:nvPr>
        </p:nvSpPr>
        <p:spPr/>
        <p:txBody>
          <a:bodyPr>
            <a:normAutofit fontScale="77500" lnSpcReduction="20000"/>
          </a:bodyPr>
          <a:lstStyle/>
          <a:p>
            <a:r>
              <a:rPr lang="en-US" dirty="0" err="1"/>
              <a:t>Komisyonun</a:t>
            </a:r>
            <a:r>
              <a:rPr lang="en-US" dirty="0"/>
              <a:t> </a:t>
            </a:r>
            <a:r>
              <a:rPr lang="en-US" dirty="0" err="1"/>
              <a:t>çalışmaları</a:t>
            </a:r>
            <a:r>
              <a:rPr lang="en-US" dirty="0"/>
              <a:t> </a:t>
            </a:r>
            <a:r>
              <a:rPr lang="en-US" dirty="0" err="1"/>
              <a:t>Meclisin</a:t>
            </a:r>
            <a:r>
              <a:rPr lang="en-US" dirty="0"/>
              <a:t> </a:t>
            </a:r>
            <a:r>
              <a:rPr lang="en-US" dirty="0" err="1"/>
              <a:t>diğer</a:t>
            </a:r>
            <a:r>
              <a:rPr lang="en-US" dirty="0"/>
              <a:t> </a:t>
            </a:r>
            <a:r>
              <a:rPr lang="en-US" dirty="0" err="1"/>
              <a:t>denetim</a:t>
            </a:r>
            <a:r>
              <a:rPr lang="en-US" dirty="0"/>
              <a:t> </a:t>
            </a:r>
            <a:r>
              <a:rPr lang="en-US" dirty="0" err="1"/>
              <a:t>faaliyetlerini</a:t>
            </a:r>
            <a:r>
              <a:rPr lang="en-US" dirty="0"/>
              <a:t> </a:t>
            </a:r>
            <a:r>
              <a:rPr lang="en-US" dirty="0" err="1"/>
              <a:t>içerisinde</a:t>
            </a:r>
            <a:r>
              <a:rPr lang="en-US" dirty="0"/>
              <a:t> </a:t>
            </a:r>
            <a:r>
              <a:rPr lang="en-US" dirty="0" err="1"/>
              <a:t>barındıran</a:t>
            </a:r>
            <a:r>
              <a:rPr lang="en-US" dirty="0"/>
              <a:t> </a:t>
            </a:r>
            <a:r>
              <a:rPr lang="en-US" dirty="0" err="1"/>
              <a:t>bir</a:t>
            </a:r>
            <a:r>
              <a:rPr lang="en-US" dirty="0"/>
              <a:t> </a:t>
            </a:r>
            <a:r>
              <a:rPr lang="en-US" dirty="0" err="1"/>
              <a:t>yapıda</a:t>
            </a:r>
            <a:r>
              <a:rPr lang="en-US" dirty="0"/>
              <a:t> </a:t>
            </a:r>
            <a:r>
              <a:rPr lang="en-US" dirty="0" err="1"/>
              <a:t>olduğu</a:t>
            </a:r>
            <a:r>
              <a:rPr lang="en-US" dirty="0"/>
              <a:t> </a:t>
            </a:r>
            <a:r>
              <a:rPr lang="en-US" dirty="0" err="1"/>
              <a:t>söylenebilir</a:t>
            </a:r>
            <a:r>
              <a:rPr lang="en-US" dirty="0"/>
              <a:t>. </a:t>
            </a:r>
            <a:endParaRPr lang="tr-TR" dirty="0" smtClean="0"/>
          </a:p>
          <a:p>
            <a:r>
              <a:rPr lang="en-US" dirty="0" err="1" smtClean="0"/>
              <a:t>Meclis</a:t>
            </a:r>
            <a:r>
              <a:rPr lang="en-US" dirty="0" smtClean="0"/>
              <a:t> </a:t>
            </a:r>
            <a:r>
              <a:rPr lang="en-US" dirty="0" err="1"/>
              <a:t>araştırmasında</a:t>
            </a:r>
            <a:r>
              <a:rPr lang="en-US" dirty="0"/>
              <a:t> </a:t>
            </a:r>
            <a:r>
              <a:rPr lang="en-US" dirty="0" err="1"/>
              <a:t>olduğu</a:t>
            </a:r>
            <a:r>
              <a:rPr lang="en-US" dirty="0"/>
              <a:t> </a:t>
            </a:r>
            <a:r>
              <a:rPr lang="en-US" dirty="0" err="1"/>
              <a:t>gibi</a:t>
            </a:r>
            <a:r>
              <a:rPr lang="en-US" dirty="0"/>
              <a:t> -</a:t>
            </a:r>
            <a:r>
              <a:rPr lang="en-US" dirty="0" err="1"/>
              <a:t>dilekçeler</a:t>
            </a:r>
            <a:r>
              <a:rPr lang="en-US" dirty="0"/>
              <a:t> </a:t>
            </a:r>
            <a:r>
              <a:rPr lang="en-US" dirty="0" err="1"/>
              <a:t>vasıtasıyla</a:t>
            </a:r>
            <a:r>
              <a:rPr lang="en-US" dirty="0"/>
              <a:t> </a:t>
            </a:r>
            <a:r>
              <a:rPr lang="en-US" dirty="0" err="1"/>
              <a:t>ele</a:t>
            </a:r>
            <a:r>
              <a:rPr lang="en-US" dirty="0"/>
              <a:t> </a:t>
            </a:r>
            <a:r>
              <a:rPr lang="en-US" dirty="0" err="1"/>
              <a:t>alınan</a:t>
            </a:r>
            <a:r>
              <a:rPr lang="en-US" dirty="0"/>
              <a:t>- </a:t>
            </a:r>
            <a:r>
              <a:rPr lang="en-US" dirty="0" err="1"/>
              <a:t>bir</a:t>
            </a:r>
            <a:r>
              <a:rPr lang="en-US" dirty="0"/>
              <a:t> </a:t>
            </a:r>
            <a:r>
              <a:rPr lang="en-US" dirty="0" err="1"/>
              <a:t>konu</a:t>
            </a:r>
            <a:r>
              <a:rPr lang="en-US" dirty="0"/>
              <a:t> </a:t>
            </a:r>
            <a:r>
              <a:rPr lang="en-US" dirty="0" err="1"/>
              <a:t>Meclisin</a:t>
            </a:r>
            <a:r>
              <a:rPr lang="en-US" dirty="0"/>
              <a:t> </a:t>
            </a:r>
            <a:r>
              <a:rPr lang="en-US" dirty="0" err="1"/>
              <a:t>bir</a:t>
            </a:r>
            <a:r>
              <a:rPr lang="en-US" dirty="0"/>
              <a:t> </a:t>
            </a:r>
            <a:r>
              <a:rPr lang="en-US" dirty="0" err="1"/>
              <a:t>komisyonu</a:t>
            </a:r>
            <a:r>
              <a:rPr lang="en-US" dirty="0"/>
              <a:t> </a:t>
            </a:r>
            <a:r>
              <a:rPr lang="en-US" dirty="0" err="1"/>
              <a:t>marifetiyle</a:t>
            </a:r>
            <a:r>
              <a:rPr lang="en-US" dirty="0"/>
              <a:t> </a:t>
            </a:r>
            <a:r>
              <a:rPr lang="en-US" dirty="0" err="1" smtClean="0"/>
              <a:t>araştırılmakta</a:t>
            </a:r>
            <a:r>
              <a:rPr lang="en-US" dirty="0" smtClean="0"/>
              <a:t> </a:t>
            </a:r>
            <a:endParaRPr lang="tr-TR" dirty="0" smtClean="0"/>
          </a:p>
          <a:p>
            <a:r>
              <a:rPr lang="tr-TR" dirty="0"/>
              <a:t>O</a:t>
            </a:r>
            <a:r>
              <a:rPr lang="en-US" dirty="0" smtClean="0"/>
              <a:t> </a:t>
            </a:r>
            <a:r>
              <a:rPr lang="en-US" dirty="0" err="1"/>
              <a:t>konu</a:t>
            </a:r>
            <a:r>
              <a:rPr lang="en-US" dirty="0"/>
              <a:t> </a:t>
            </a:r>
            <a:r>
              <a:rPr lang="en-US" dirty="0" err="1"/>
              <a:t>hakkında</a:t>
            </a:r>
            <a:r>
              <a:rPr lang="en-US" dirty="0"/>
              <a:t> </a:t>
            </a:r>
            <a:r>
              <a:rPr lang="en-US" dirty="0" err="1"/>
              <a:t>Meclisin</a:t>
            </a:r>
            <a:r>
              <a:rPr lang="en-US" dirty="0"/>
              <a:t> </a:t>
            </a:r>
            <a:r>
              <a:rPr lang="en-US" dirty="0" err="1"/>
              <a:t>bilgi</a:t>
            </a:r>
            <a:r>
              <a:rPr lang="en-US" dirty="0"/>
              <a:t> </a:t>
            </a:r>
            <a:r>
              <a:rPr lang="en-US" dirty="0" err="1"/>
              <a:t>edinmesi</a:t>
            </a:r>
            <a:r>
              <a:rPr lang="en-US" dirty="0"/>
              <a:t> </a:t>
            </a:r>
            <a:r>
              <a:rPr lang="en-US" dirty="0" err="1"/>
              <a:t>sağlanmakta</a:t>
            </a:r>
            <a:r>
              <a:rPr lang="en-US" dirty="0"/>
              <a:t>; </a:t>
            </a:r>
            <a:endParaRPr lang="tr-TR" dirty="0" smtClean="0"/>
          </a:p>
          <a:p>
            <a:r>
              <a:rPr lang="tr-TR" dirty="0" err="1"/>
              <a:t>S</a:t>
            </a:r>
            <a:r>
              <a:rPr lang="en-US" dirty="0" err="1" smtClean="0"/>
              <a:t>orular</a:t>
            </a:r>
            <a:r>
              <a:rPr lang="en-US" dirty="0" smtClean="0"/>
              <a:t> </a:t>
            </a:r>
            <a:r>
              <a:rPr lang="en-US" dirty="0" err="1"/>
              <a:t>sormak</a:t>
            </a:r>
            <a:r>
              <a:rPr lang="en-US" dirty="0"/>
              <a:t> </a:t>
            </a:r>
            <a:r>
              <a:rPr lang="en-US" dirty="0" err="1"/>
              <a:t>suretiyle</a:t>
            </a:r>
            <a:r>
              <a:rPr lang="en-US" dirty="0"/>
              <a:t> </a:t>
            </a:r>
            <a:r>
              <a:rPr lang="en-US" dirty="0" err="1"/>
              <a:t>idarenin</a:t>
            </a:r>
            <a:r>
              <a:rPr lang="en-US" dirty="0"/>
              <a:t> </a:t>
            </a:r>
            <a:r>
              <a:rPr lang="en-US" dirty="0" err="1"/>
              <a:t>yaptığı</a:t>
            </a:r>
            <a:r>
              <a:rPr lang="en-US" dirty="0"/>
              <a:t> </a:t>
            </a:r>
            <a:r>
              <a:rPr lang="en-US" dirty="0" err="1"/>
              <a:t>işlemler</a:t>
            </a:r>
            <a:r>
              <a:rPr lang="en-US" dirty="0"/>
              <a:t> </a:t>
            </a:r>
            <a:r>
              <a:rPr lang="en-US" dirty="0" err="1"/>
              <a:t>sorgulanmakta</a:t>
            </a:r>
            <a:r>
              <a:rPr lang="en-US" dirty="0"/>
              <a:t>; </a:t>
            </a:r>
            <a:endParaRPr lang="tr-TR" dirty="0" smtClean="0"/>
          </a:p>
          <a:p>
            <a:r>
              <a:rPr lang="en-US" dirty="0" err="1" smtClean="0"/>
              <a:t>Komisyon</a:t>
            </a:r>
            <a:r>
              <a:rPr lang="en-US" dirty="0" smtClean="0"/>
              <a:t> </a:t>
            </a:r>
            <a:r>
              <a:rPr lang="en-US" dirty="0" err="1"/>
              <a:t>gerekli</a:t>
            </a:r>
            <a:r>
              <a:rPr lang="en-US" dirty="0"/>
              <a:t> </a:t>
            </a:r>
            <a:r>
              <a:rPr lang="en-US" dirty="0" err="1"/>
              <a:t>görürse</a:t>
            </a:r>
            <a:r>
              <a:rPr lang="en-US" dirty="0"/>
              <a:t> </a:t>
            </a:r>
            <a:r>
              <a:rPr lang="en-US" dirty="0" err="1"/>
              <a:t>Meclis</a:t>
            </a:r>
            <a:r>
              <a:rPr lang="en-US" dirty="0"/>
              <a:t> </a:t>
            </a:r>
            <a:r>
              <a:rPr lang="en-US" dirty="0" err="1"/>
              <a:t>Genel</a:t>
            </a:r>
            <a:r>
              <a:rPr lang="en-US" dirty="0"/>
              <a:t> </a:t>
            </a:r>
            <a:r>
              <a:rPr lang="en-US" dirty="0" err="1"/>
              <a:t>Kuruluna</a:t>
            </a:r>
            <a:r>
              <a:rPr lang="en-US" dirty="0"/>
              <a:t> </a:t>
            </a:r>
            <a:r>
              <a:rPr lang="en-US" dirty="0" err="1"/>
              <a:t>konuyu</a:t>
            </a:r>
            <a:r>
              <a:rPr lang="en-US" dirty="0"/>
              <a:t> </a:t>
            </a:r>
            <a:r>
              <a:rPr lang="en-US" dirty="0" err="1"/>
              <a:t>intikal</a:t>
            </a:r>
            <a:r>
              <a:rPr lang="en-US" dirty="0"/>
              <a:t> </a:t>
            </a:r>
            <a:r>
              <a:rPr lang="en-US" dirty="0" err="1"/>
              <a:t>ettirmekte</a:t>
            </a:r>
            <a:r>
              <a:rPr lang="en-US" dirty="0"/>
              <a:t> ve </a:t>
            </a:r>
            <a:r>
              <a:rPr lang="en-US" dirty="0" err="1"/>
              <a:t>konu</a:t>
            </a:r>
            <a:r>
              <a:rPr lang="en-US" dirty="0"/>
              <a:t> </a:t>
            </a:r>
            <a:r>
              <a:rPr lang="en-US" dirty="0" err="1"/>
              <a:t>genel</a:t>
            </a:r>
            <a:r>
              <a:rPr lang="en-US" dirty="0"/>
              <a:t> </a:t>
            </a:r>
            <a:r>
              <a:rPr lang="en-US" dirty="0" err="1"/>
              <a:t>görüşme</a:t>
            </a:r>
            <a:r>
              <a:rPr lang="en-US" dirty="0"/>
              <a:t> </a:t>
            </a:r>
            <a:r>
              <a:rPr lang="en-US" dirty="0" err="1"/>
              <a:t>açılması</a:t>
            </a:r>
            <a:r>
              <a:rPr lang="en-US" dirty="0"/>
              <a:t> </a:t>
            </a:r>
            <a:r>
              <a:rPr lang="en-US" dirty="0" err="1"/>
              <a:t>usulünde</a:t>
            </a:r>
            <a:r>
              <a:rPr lang="en-US" dirty="0"/>
              <a:t> </a:t>
            </a:r>
            <a:r>
              <a:rPr lang="en-US" dirty="0" err="1"/>
              <a:t>Genel</a:t>
            </a:r>
            <a:r>
              <a:rPr lang="en-US" dirty="0"/>
              <a:t> </a:t>
            </a:r>
            <a:r>
              <a:rPr lang="en-US" dirty="0" err="1"/>
              <a:t>Kurulda</a:t>
            </a:r>
            <a:r>
              <a:rPr lang="en-US" dirty="0"/>
              <a:t> </a:t>
            </a:r>
            <a:r>
              <a:rPr lang="en-US" dirty="0" err="1"/>
              <a:t>görüşülüp</a:t>
            </a:r>
            <a:r>
              <a:rPr lang="en-US" dirty="0"/>
              <a:t>, </a:t>
            </a:r>
            <a:r>
              <a:rPr lang="en-US" dirty="0" err="1"/>
              <a:t>karara</a:t>
            </a:r>
            <a:r>
              <a:rPr lang="en-US" dirty="0"/>
              <a:t> </a:t>
            </a:r>
            <a:r>
              <a:rPr lang="en-US" dirty="0" err="1"/>
              <a:t>bağlanmaktadır</a:t>
            </a:r>
            <a:r>
              <a:rPr lang="en-US" dirty="0"/>
              <a:t>.</a:t>
            </a:r>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Roman"/>
              </a:rPr>
              <a:t>DİLEKÇEDE UYULMASI GEREKEN ŞARTLAR : </a:t>
            </a:r>
            <a:endParaRPr lang="tr-TR" dirty="0"/>
          </a:p>
        </p:txBody>
      </p:sp>
      <p:sp>
        <p:nvSpPr>
          <p:cNvPr id="3" name="Content Placeholder 2"/>
          <p:cNvSpPr>
            <a:spLocks noGrp="1"/>
          </p:cNvSpPr>
          <p:nvPr>
            <p:ph idx="1"/>
          </p:nvPr>
        </p:nvSpPr>
        <p:spPr/>
        <p:txBody>
          <a:bodyPr>
            <a:normAutofit fontScale="70000" lnSpcReduction="20000"/>
          </a:bodyPr>
          <a:lstStyle/>
          <a:p>
            <a:r>
              <a:rPr lang="en-US" dirty="0" smtClean="0">
                <a:latin typeface="Times-Roman"/>
              </a:rPr>
              <a:t>1. </a:t>
            </a:r>
            <a:r>
              <a:rPr lang="en-US" dirty="0" err="1" smtClean="0">
                <a:latin typeface="Times-Roman"/>
              </a:rPr>
              <a:t>Dilekçinin</a:t>
            </a:r>
            <a:r>
              <a:rPr lang="en-US" dirty="0" smtClean="0">
                <a:latin typeface="Times-Roman"/>
              </a:rPr>
              <a:t> </a:t>
            </a:r>
            <a:r>
              <a:rPr lang="en-US" dirty="0" err="1" smtClean="0">
                <a:latin typeface="Times-Roman"/>
              </a:rPr>
              <a:t>Adı</a:t>
            </a:r>
            <a:r>
              <a:rPr lang="en-US" dirty="0" smtClean="0">
                <a:latin typeface="Times-Roman"/>
              </a:rPr>
              <a:t> </a:t>
            </a:r>
            <a:r>
              <a:rPr lang="en-US" dirty="0" err="1" smtClean="0">
                <a:latin typeface="Times-Roman"/>
              </a:rPr>
              <a:t>Soyadı</a:t>
            </a:r>
            <a:r>
              <a:rPr lang="en-US" dirty="0" smtClean="0">
                <a:latin typeface="Times-Roman"/>
              </a:rPr>
              <a:t> </a:t>
            </a:r>
          </a:p>
          <a:p>
            <a:r>
              <a:rPr lang="en-US" dirty="0" smtClean="0">
                <a:latin typeface="Times-Roman"/>
              </a:rPr>
              <a:t>2. </a:t>
            </a:r>
            <a:r>
              <a:rPr lang="en-US" dirty="0" err="1" smtClean="0">
                <a:latin typeface="Times-Roman"/>
              </a:rPr>
              <a:t>Dilekçinin</a:t>
            </a:r>
            <a:r>
              <a:rPr lang="en-US" dirty="0" smtClean="0">
                <a:latin typeface="Times-Roman"/>
              </a:rPr>
              <a:t> </a:t>
            </a:r>
            <a:r>
              <a:rPr lang="en-US" dirty="0" err="1" smtClean="0">
                <a:latin typeface="Times-Roman"/>
              </a:rPr>
              <a:t>İmzası</a:t>
            </a:r>
            <a:endParaRPr lang="en-US" dirty="0" smtClean="0">
              <a:latin typeface="Times-Roman"/>
            </a:endParaRPr>
          </a:p>
          <a:p>
            <a:r>
              <a:rPr lang="en-US" dirty="0" smtClean="0">
                <a:latin typeface="Times-Roman"/>
              </a:rPr>
              <a:t>3. </a:t>
            </a:r>
            <a:r>
              <a:rPr lang="en-US" dirty="0" err="1" smtClean="0">
                <a:latin typeface="Times-Roman"/>
              </a:rPr>
              <a:t>Tarih</a:t>
            </a:r>
            <a:endParaRPr lang="en-US" dirty="0" smtClean="0">
              <a:latin typeface="Times-Roman"/>
            </a:endParaRPr>
          </a:p>
          <a:p>
            <a:r>
              <a:rPr lang="en-US" dirty="0" smtClean="0">
                <a:latin typeface="Times-Roman"/>
              </a:rPr>
              <a:t>4. </a:t>
            </a:r>
            <a:r>
              <a:rPr lang="en-US" dirty="0" smtClean="0">
                <a:latin typeface="Times-Roman"/>
              </a:rPr>
              <a:t>A</a:t>
            </a:r>
            <a:r>
              <a:rPr lang="tr-TR" dirty="0" smtClean="0">
                <a:latin typeface="Times-Roman"/>
              </a:rPr>
              <a:t>ç</a:t>
            </a:r>
            <a:r>
              <a:rPr lang="en-US" dirty="0" err="1" smtClean="0">
                <a:latin typeface="Times-Roman"/>
              </a:rPr>
              <a:t>ık</a:t>
            </a:r>
            <a:r>
              <a:rPr lang="en-US" dirty="0" smtClean="0">
                <a:latin typeface="Times-Roman"/>
              </a:rPr>
              <a:t> </a:t>
            </a:r>
            <a:r>
              <a:rPr lang="en-US" dirty="0" err="1" smtClean="0">
                <a:latin typeface="Times-Roman"/>
              </a:rPr>
              <a:t>anlaşılabilir</a:t>
            </a:r>
            <a:r>
              <a:rPr lang="en-US" dirty="0" smtClean="0">
                <a:latin typeface="Times-Roman"/>
              </a:rPr>
              <a:t> </a:t>
            </a:r>
            <a:r>
              <a:rPr lang="en-US" dirty="0" err="1" smtClean="0">
                <a:latin typeface="Times-Roman"/>
              </a:rPr>
              <a:t>adresi</a:t>
            </a:r>
            <a:r>
              <a:rPr lang="en-US" dirty="0" smtClean="0">
                <a:latin typeface="Times-Roman"/>
              </a:rPr>
              <a:t>. (</a:t>
            </a:r>
            <a:r>
              <a:rPr lang="en-US" dirty="0" err="1" smtClean="0">
                <a:latin typeface="Times-Roman"/>
              </a:rPr>
              <a:t>İkametgah</a:t>
            </a:r>
            <a:r>
              <a:rPr lang="en-US" dirty="0" smtClean="0">
                <a:latin typeface="Times-Roman"/>
              </a:rPr>
              <a:t> </a:t>
            </a:r>
            <a:r>
              <a:rPr lang="en-US" dirty="0" err="1" smtClean="0">
                <a:latin typeface="Times-Roman"/>
              </a:rPr>
              <a:t>veya</a:t>
            </a:r>
            <a:r>
              <a:rPr lang="en-US" dirty="0" smtClean="0">
                <a:latin typeface="Times-Roman"/>
              </a:rPr>
              <a:t> </a:t>
            </a:r>
            <a:r>
              <a:rPr lang="en-US" dirty="0" err="1" smtClean="0">
                <a:latin typeface="Times-Roman"/>
              </a:rPr>
              <a:t>İş</a:t>
            </a:r>
            <a:r>
              <a:rPr lang="en-US" dirty="0" smtClean="0">
                <a:latin typeface="Times-Roman"/>
              </a:rPr>
              <a:t> )</a:t>
            </a:r>
          </a:p>
          <a:p>
            <a:r>
              <a:rPr lang="en-US" dirty="0" smtClean="0">
                <a:latin typeface="Times-Roman"/>
              </a:rPr>
              <a:t>5. </a:t>
            </a:r>
            <a:r>
              <a:rPr lang="en-US" dirty="0" err="1" smtClean="0">
                <a:latin typeface="Times-Roman"/>
              </a:rPr>
              <a:t>Dilekçenin</a:t>
            </a:r>
            <a:r>
              <a:rPr lang="en-US" dirty="0" smtClean="0">
                <a:latin typeface="Times-Roman"/>
              </a:rPr>
              <a:t> belli </a:t>
            </a:r>
            <a:r>
              <a:rPr lang="en-US" dirty="0" err="1" smtClean="0">
                <a:latin typeface="Times-Roman"/>
              </a:rPr>
              <a:t>bir</a:t>
            </a:r>
            <a:r>
              <a:rPr lang="en-US" dirty="0" smtClean="0">
                <a:latin typeface="Times-Roman"/>
              </a:rPr>
              <a:t> </a:t>
            </a:r>
            <a:r>
              <a:rPr lang="en-US" dirty="0" err="1" smtClean="0">
                <a:latin typeface="Times-Roman"/>
              </a:rPr>
              <a:t>konuyu</a:t>
            </a:r>
            <a:r>
              <a:rPr lang="en-US" dirty="0" smtClean="0">
                <a:latin typeface="Times-Roman"/>
              </a:rPr>
              <a:t> </a:t>
            </a:r>
            <a:r>
              <a:rPr lang="en-US" dirty="0" err="1" smtClean="0">
                <a:latin typeface="Times-Roman"/>
              </a:rPr>
              <a:t>içermesi</a:t>
            </a:r>
            <a:r>
              <a:rPr lang="en-US" dirty="0" smtClean="0">
                <a:latin typeface="Times-Roman"/>
              </a:rPr>
              <a:t> </a:t>
            </a:r>
            <a:r>
              <a:rPr lang="en-US" dirty="0" err="1" smtClean="0">
                <a:latin typeface="Times-Roman"/>
              </a:rPr>
              <a:t>ve</a:t>
            </a:r>
            <a:r>
              <a:rPr lang="en-US" dirty="0" smtClean="0">
                <a:latin typeface="Times-Roman"/>
              </a:rPr>
              <a:t> </a:t>
            </a:r>
            <a:r>
              <a:rPr lang="en-US" dirty="0" err="1" smtClean="0">
                <a:latin typeface="Times-Roman"/>
              </a:rPr>
              <a:t>konu</a:t>
            </a:r>
            <a:r>
              <a:rPr lang="en-US" dirty="0" smtClean="0">
                <a:latin typeface="Times-Roman"/>
              </a:rPr>
              <a:t> </a:t>
            </a:r>
            <a:r>
              <a:rPr lang="en-US" dirty="0" err="1" smtClean="0">
                <a:latin typeface="Times-Roman"/>
              </a:rPr>
              <a:t>kısmına</a:t>
            </a:r>
            <a:r>
              <a:rPr lang="en-US" dirty="0" smtClean="0">
                <a:latin typeface="Times-Roman"/>
              </a:rPr>
              <a:t> </a:t>
            </a:r>
            <a:r>
              <a:rPr lang="en-US" dirty="0" err="1" smtClean="0">
                <a:latin typeface="Times-Roman"/>
              </a:rPr>
              <a:t>dilekçenin</a:t>
            </a:r>
            <a:r>
              <a:rPr lang="en-US" dirty="0" smtClean="0">
                <a:latin typeface="Times-Roman"/>
              </a:rPr>
              <a:t> </a:t>
            </a:r>
            <a:r>
              <a:rPr lang="en-US" dirty="0" err="1" smtClean="0">
                <a:latin typeface="Times-Roman"/>
              </a:rPr>
              <a:t>özünün</a:t>
            </a:r>
            <a:r>
              <a:rPr lang="en-US" dirty="0" smtClean="0">
                <a:latin typeface="Times-Roman"/>
              </a:rPr>
              <a:t> </a:t>
            </a:r>
            <a:r>
              <a:rPr lang="en-US" dirty="0" err="1" smtClean="0">
                <a:latin typeface="Times-Roman"/>
              </a:rPr>
              <a:t>kısaca</a:t>
            </a:r>
            <a:r>
              <a:rPr lang="en-US" dirty="0" smtClean="0">
                <a:latin typeface="Times-Roman"/>
              </a:rPr>
              <a:t> </a:t>
            </a:r>
            <a:r>
              <a:rPr lang="en-US" dirty="0" err="1" smtClean="0">
                <a:latin typeface="Times-Roman"/>
              </a:rPr>
              <a:t>yazılması</a:t>
            </a:r>
            <a:endParaRPr lang="en-US" dirty="0" smtClean="0">
              <a:latin typeface="Times-Roman"/>
            </a:endParaRPr>
          </a:p>
          <a:p>
            <a:r>
              <a:rPr lang="en-US" dirty="0" smtClean="0">
                <a:latin typeface="Times-Roman"/>
              </a:rPr>
              <a:t>6. </a:t>
            </a:r>
            <a:r>
              <a:rPr lang="en-US" dirty="0" err="1" smtClean="0">
                <a:latin typeface="Times-Roman"/>
              </a:rPr>
              <a:t>Dilekçinin</a:t>
            </a:r>
            <a:r>
              <a:rPr lang="en-US" dirty="0" smtClean="0">
                <a:latin typeface="Times-Roman"/>
              </a:rPr>
              <a:t> </a:t>
            </a:r>
            <a:r>
              <a:rPr lang="en-US" dirty="0" err="1" smtClean="0">
                <a:latin typeface="Times-Roman"/>
              </a:rPr>
              <a:t>istek</a:t>
            </a:r>
            <a:r>
              <a:rPr lang="en-US" dirty="0" smtClean="0">
                <a:latin typeface="Times-Roman"/>
              </a:rPr>
              <a:t> </a:t>
            </a:r>
            <a:r>
              <a:rPr lang="en-US" dirty="0" err="1" smtClean="0">
                <a:latin typeface="Times-Roman"/>
              </a:rPr>
              <a:t>ve</a:t>
            </a:r>
            <a:r>
              <a:rPr lang="en-US" dirty="0" smtClean="0">
                <a:latin typeface="Times-Roman"/>
              </a:rPr>
              <a:t> </a:t>
            </a:r>
            <a:r>
              <a:rPr lang="en-US" dirty="0" err="1" smtClean="0">
                <a:latin typeface="Times-Roman"/>
              </a:rPr>
              <a:t>şikayetlerinin</a:t>
            </a:r>
            <a:r>
              <a:rPr lang="en-US" dirty="0" smtClean="0">
                <a:latin typeface="Times-Roman"/>
              </a:rPr>
              <a:t> </a:t>
            </a:r>
            <a:r>
              <a:rPr lang="en-US" dirty="0" err="1" smtClean="0">
                <a:latin typeface="Times-Roman"/>
              </a:rPr>
              <a:t>öz</a:t>
            </a:r>
            <a:r>
              <a:rPr lang="en-US" dirty="0" smtClean="0">
                <a:latin typeface="Times-Roman"/>
              </a:rPr>
              <a:t> </a:t>
            </a:r>
            <a:r>
              <a:rPr lang="en-US" dirty="0" err="1" smtClean="0">
                <a:latin typeface="Times-Roman"/>
              </a:rPr>
              <a:t>ve</a:t>
            </a:r>
            <a:r>
              <a:rPr lang="en-US" dirty="0" smtClean="0">
                <a:latin typeface="Times-Roman"/>
              </a:rPr>
              <a:t> </a:t>
            </a:r>
            <a:r>
              <a:rPr lang="en-US" dirty="0" err="1" smtClean="0">
                <a:latin typeface="Times-Roman"/>
              </a:rPr>
              <a:t>anlaşılabilir</a:t>
            </a:r>
            <a:r>
              <a:rPr lang="en-US" dirty="0" smtClean="0">
                <a:latin typeface="Times-Roman"/>
              </a:rPr>
              <a:t> </a:t>
            </a:r>
            <a:r>
              <a:rPr lang="en-US" dirty="0" err="1" smtClean="0">
                <a:latin typeface="Times-Roman"/>
              </a:rPr>
              <a:t>olması</a:t>
            </a:r>
            <a:endParaRPr lang="en-US" dirty="0" smtClean="0">
              <a:latin typeface="Times-Roman"/>
            </a:endParaRPr>
          </a:p>
          <a:p>
            <a:r>
              <a:rPr lang="en-US" dirty="0" smtClean="0">
                <a:latin typeface="Times-Roman"/>
              </a:rPr>
              <a:t>7. </a:t>
            </a:r>
            <a:r>
              <a:rPr lang="en-US" dirty="0" err="1" smtClean="0">
                <a:latin typeface="Times-Roman"/>
              </a:rPr>
              <a:t>Dilekçeye</a:t>
            </a:r>
            <a:r>
              <a:rPr lang="en-US" dirty="0" smtClean="0">
                <a:latin typeface="Times-Roman"/>
              </a:rPr>
              <a:t> </a:t>
            </a:r>
            <a:r>
              <a:rPr lang="en-US" dirty="0" err="1" smtClean="0">
                <a:latin typeface="Times-Roman"/>
              </a:rPr>
              <a:t>konulan</a:t>
            </a:r>
            <a:r>
              <a:rPr lang="en-US" dirty="0" smtClean="0">
                <a:latin typeface="Times-Roman"/>
              </a:rPr>
              <a:t> </a:t>
            </a:r>
            <a:r>
              <a:rPr lang="en-US" dirty="0" err="1" smtClean="0">
                <a:latin typeface="Times-Roman"/>
              </a:rPr>
              <a:t>ekler</a:t>
            </a:r>
            <a:r>
              <a:rPr lang="en-US" dirty="0" smtClean="0">
                <a:latin typeface="Times-Roman"/>
              </a:rPr>
              <a:t> </a:t>
            </a:r>
            <a:r>
              <a:rPr lang="en-US" dirty="0" err="1" smtClean="0">
                <a:latin typeface="Times-Roman"/>
              </a:rPr>
              <a:t>resmi</a:t>
            </a:r>
            <a:r>
              <a:rPr lang="en-US" dirty="0" smtClean="0">
                <a:latin typeface="Times-Roman"/>
              </a:rPr>
              <a:t> </a:t>
            </a:r>
            <a:r>
              <a:rPr lang="en-US" dirty="0" err="1" smtClean="0">
                <a:latin typeface="Times-Roman"/>
              </a:rPr>
              <a:t>belge</a:t>
            </a:r>
            <a:r>
              <a:rPr lang="en-US" dirty="0" smtClean="0">
                <a:latin typeface="Times-Roman"/>
              </a:rPr>
              <a:t> </a:t>
            </a:r>
            <a:r>
              <a:rPr lang="en-US" dirty="0" err="1" smtClean="0">
                <a:latin typeface="Times-Roman"/>
              </a:rPr>
              <a:t>ise</a:t>
            </a:r>
            <a:r>
              <a:rPr lang="en-US" dirty="0" smtClean="0">
                <a:latin typeface="Times-Roman"/>
              </a:rPr>
              <a:t> </a:t>
            </a:r>
            <a:r>
              <a:rPr lang="en-US" dirty="0" err="1" smtClean="0">
                <a:latin typeface="Times-Roman"/>
              </a:rPr>
              <a:t>aslı</a:t>
            </a:r>
            <a:r>
              <a:rPr lang="en-US" dirty="0" smtClean="0">
                <a:latin typeface="Times-Roman"/>
              </a:rPr>
              <a:t> </a:t>
            </a:r>
            <a:r>
              <a:rPr lang="en-US" dirty="0" err="1" smtClean="0">
                <a:latin typeface="Times-Roman"/>
              </a:rPr>
              <a:t>yerine</a:t>
            </a:r>
            <a:r>
              <a:rPr lang="en-US" dirty="0" smtClean="0">
                <a:latin typeface="Times-Roman"/>
              </a:rPr>
              <a:t> </a:t>
            </a:r>
            <a:r>
              <a:rPr lang="en-US" dirty="0" err="1" smtClean="0">
                <a:latin typeface="Times-Roman"/>
              </a:rPr>
              <a:t>fotokopisinin</a:t>
            </a:r>
            <a:r>
              <a:rPr lang="en-US" dirty="0" smtClean="0">
                <a:latin typeface="Times-Roman"/>
              </a:rPr>
              <a:t> </a:t>
            </a:r>
            <a:r>
              <a:rPr lang="en-US" dirty="0" err="1" smtClean="0">
                <a:latin typeface="Times-Roman"/>
              </a:rPr>
              <a:t>konulması</a:t>
            </a:r>
            <a:endParaRPr lang="en-US" dirty="0" smtClean="0">
              <a:latin typeface="Times-Roman"/>
            </a:endParaRPr>
          </a:p>
          <a:p>
            <a:r>
              <a:rPr lang="en-US" dirty="0" smtClean="0">
                <a:latin typeface="Times-Roman"/>
              </a:rPr>
              <a:t>8. </a:t>
            </a:r>
            <a:r>
              <a:rPr lang="en-US" dirty="0" err="1" smtClean="0">
                <a:latin typeface="Times-Roman"/>
              </a:rPr>
              <a:t>İdari</a:t>
            </a:r>
            <a:r>
              <a:rPr lang="en-US" dirty="0" smtClean="0">
                <a:latin typeface="Times-Roman"/>
              </a:rPr>
              <a:t> </a:t>
            </a:r>
            <a:r>
              <a:rPr lang="en-US" dirty="0" err="1" smtClean="0">
                <a:latin typeface="Times-Roman"/>
              </a:rPr>
              <a:t>yolların</a:t>
            </a:r>
            <a:r>
              <a:rPr lang="en-US" dirty="0" smtClean="0">
                <a:latin typeface="Times-Roman"/>
              </a:rPr>
              <a:t> </a:t>
            </a:r>
            <a:r>
              <a:rPr lang="en-US" dirty="0" err="1" smtClean="0">
                <a:latin typeface="Times-Roman"/>
              </a:rPr>
              <a:t>tüketilmiş</a:t>
            </a:r>
            <a:r>
              <a:rPr lang="en-US" dirty="0" smtClean="0">
                <a:latin typeface="Times-Roman"/>
              </a:rPr>
              <a:t> </a:t>
            </a:r>
            <a:r>
              <a:rPr lang="en-US" dirty="0" err="1" smtClean="0">
                <a:latin typeface="Times-Roman"/>
              </a:rPr>
              <a:t>olması</a:t>
            </a:r>
            <a:endParaRPr lang="en-US" dirty="0" smtClean="0">
              <a:latin typeface="Times-Roman"/>
            </a:endParaRPr>
          </a:p>
          <a:p>
            <a:r>
              <a:rPr lang="en-US" dirty="0" smtClean="0">
                <a:latin typeface="Times-Roman"/>
              </a:rPr>
              <a:t>9. </a:t>
            </a:r>
            <a:r>
              <a:rPr lang="en-US" dirty="0" err="1" smtClean="0">
                <a:latin typeface="Times-Roman"/>
              </a:rPr>
              <a:t>Dilekçe</a:t>
            </a:r>
            <a:r>
              <a:rPr lang="en-US" dirty="0" smtClean="0">
                <a:latin typeface="Times-Roman"/>
              </a:rPr>
              <a:t> </a:t>
            </a:r>
            <a:r>
              <a:rPr lang="en-US" dirty="0" err="1" smtClean="0">
                <a:latin typeface="Times-Roman"/>
              </a:rPr>
              <a:t>konusunun</a:t>
            </a:r>
            <a:r>
              <a:rPr lang="en-US" dirty="0" smtClean="0">
                <a:latin typeface="Times-Roman"/>
              </a:rPr>
              <a:t> </a:t>
            </a:r>
            <a:r>
              <a:rPr lang="en-US" dirty="0" err="1" smtClean="0">
                <a:latin typeface="Times-Roman"/>
              </a:rPr>
              <a:t>yargı</a:t>
            </a:r>
            <a:r>
              <a:rPr lang="en-US" dirty="0" smtClean="0">
                <a:latin typeface="Times-Roman"/>
              </a:rPr>
              <a:t> </a:t>
            </a:r>
            <a:r>
              <a:rPr lang="en-US" dirty="0" err="1" smtClean="0">
                <a:latin typeface="Times-Roman"/>
              </a:rPr>
              <a:t>mercilerinin</a:t>
            </a:r>
            <a:r>
              <a:rPr lang="en-US" dirty="0" smtClean="0">
                <a:latin typeface="Times-Roman"/>
              </a:rPr>
              <a:t> </a:t>
            </a:r>
            <a:r>
              <a:rPr lang="en-US" dirty="0" err="1" smtClean="0">
                <a:latin typeface="Times-Roman"/>
              </a:rPr>
              <a:t>görev</a:t>
            </a:r>
            <a:r>
              <a:rPr lang="en-US" dirty="0" smtClean="0">
                <a:latin typeface="Times-Roman"/>
              </a:rPr>
              <a:t> </a:t>
            </a:r>
            <a:r>
              <a:rPr lang="en-US" dirty="0" err="1" smtClean="0">
                <a:latin typeface="Times-Roman"/>
              </a:rPr>
              <a:t>alanına</a:t>
            </a:r>
            <a:r>
              <a:rPr lang="en-US" dirty="0" smtClean="0">
                <a:latin typeface="Times-Roman"/>
              </a:rPr>
              <a:t> </a:t>
            </a:r>
            <a:r>
              <a:rPr lang="en-US" dirty="0" err="1" smtClean="0">
                <a:latin typeface="Times-Roman"/>
              </a:rPr>
              <a:t>girmemesi</a:t>
            </a:r>
            <a:r>
              <a:rPr lang="en-US" dirty="0" smtClean="0">
                <a:latin typeface="Times-Roman"/>
              </a:rPr>
              <a:t> </a:t>
            </a:r>
            <a:r>
              <a:rPr lang="en-US" dirty="0" err="1" smtClean="0">
                <a:latin typeface="Times-Roman"/>
              </a:rPr>
              <a:t>veya</a:t>
            </a:r>
            <a:r>
              <a:rPr lang="en-US" dirty="0" smtClean="0">
                <a:latin typeface="Times-Roman"/>
              </a:rPr>
              <a:t> </a:t>
            </a:r>
            <a:r>
              <a:rPr lang="en-US" dirty="0" err="1" smtClean="0">
                <a:latin typeface="Times-Roman"/>
              </a:rPr>
              <a:t>haklarında</a:t>
            </a:r>
            <a:r>
              <a:rPr lang="en-US" dirty="0" smtClean="0">
                <a:latin typeface="Times-Roman"/>
              </a:rPr>
              <a:t> </a:t>
            </a:r>
            <a:r>
              <a:rPr lang="en-US" dirty="0" err="1" smtClean="0">
                <a:latin typeface="Times-Roman"/>
              </a:rPr>
              <a:t>bu</a:t>
            </a:r>
            <a:r>
              <a:rPr lang="en-US" dirty="0" smtClean="0">
                <a:latin typeface="Times-Roman"/>
              </a:rPr>
              <a:t> </a:t>
            </a:r>
            <a:r>
              <a:rPr lang="en-US" dirty="0" err="1" smtClean="0">
                <a:latin typeface="Times-Roman"/>
              </a:rPr>
              <a:t>merciler</a:t>
            </a:r>
            <a:r>
              <a:rPr lang="en-US" dirty="0" smtClean="0">
                <a:latin typeface="Times-Roman"/>
              </a:rPr>
              <a:t> </a:t>
            </a:r>
            <a:r>
              <a:rPr lang="en-US" dirty="0" err="1" smtClean="0">
                <a:latin typeface="Times-Roman"/>
              </a:rPr>
              <a:t>tarafından</a:t>
            </a:r>
            <a:r>
              <a:rPr lang="en-US" dirty="0" smtClean="0">
                <a:latin typeface="Times-Roman"/>
              </a:rPr>
              <a:t> </a:t>
            </a:r>
            <a:r>
              <a:rPr lang="en-US" dirty="0" err="1" smtClean="0">
                <a:latin typeface="Times-Roman"/>
              </a:rPr>
              <a:t>verilmiş</a:t>
            </a:r>
            <a:r>
              <a:rPr lang="en-US" dirty="0" smtClean="0">
                <a:latin typeface="Times-Roman"/>
              </a:rPr>
              <a:t> </a:t>
            </a:r>
            <a:r>
              <a:rPr lang="en-US" dirty="0" err="1" smtClean="0">
                <a:latin typeface="Times-Roman"/>
              </a:rPr>
              <a:t>bir</a:t>
            </a:r>
            <a:r>
              <a:rPr lang="en-US" dirty="0" smtClean="0">
                <a:latin typeface="Times-Roman"/>
              </a:rPr>
              <a:t> </a:t>
            </a:r>
            <a:r>
              <a:rPr lang="en-US" dirty="0" err="1" smtClean="0">
                <a:latin typeface="Times-Roman"/>
              </a:rPr>
              <a:t>karar</a:t>
            </a:r>
            <a:r>
              <a:rPr lang="en-US" dirty="0" smtClean="0">
                <a:latin typeface="Times-Roman"/>
              </a:rPr>
              <a:t> </a:t>
            </a:r>
            <a:r>
              <a:rPr lang="en-US" dirty="0" err="1" smtClean="0">
                <a:latin typeface="Times-Roman"/>
              </a:rPr>
              <a:t>bulunma</a:t>
            </a:r>
            <a:r>
              <a:rPr lang="tr-TR" dirty="0" err="1" smtClean="0">
                <a:latin typeface="Times-Roman"/>
              </a:rPr>
              <a:t>sı</a:t>
            </a:r>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21</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normAutofit lnSpcReduction="10000"/>
          </a:bodyPr>
          <a:lstStyle/>
          <a:p>
            <a:r>
              <a:rPr lang="tr-TR" dirty="0" smtClean="0"/>
              <a:t>Dilekçe hakkı, bireylerin kendileriyle veya kamusal işlerle ilgili olarak, tek başlarına veya topluca, yargı dışında kalan devlet organlarına, dertlerini, sorunlarını, şikayetlerini, uğradıkları haksızlıkları ileterek çözüm bulmalarını istemelerini anlatan bir insan hakkıdır.</a:t>
            </a:r>
          </a:p>
          <a:p>
            <a:r>
              <a:rPr lang="tr-TR" dirty="0" smtClean="0"/>
              <a:t>Hak adı altında olmasa da en eski yöneten yönetilen ilişki kurma yöntemi olduğu söylenebilir.</a:t>
            </a:r>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Tarihçesi</a:t>
            </a:r>
            <a:endParaRPr lang="tr-TR" dirty="0"/>
          </a:p>
        </p:txBody>
      </p:sp>
      <p:sp>
        <p:nvSpPr>
          <p:cNvPr id="3" name="Content Placeholder 2"/>
          <p:cNvSpPr>
            <a:spLocks noGrp="1"/>
          </p:cNvSpPr>
          <p:nvPr>
            <p:ph idx="1"/>
          </p:nvPr>
        </p:nvSpPr>
        <p:spPr/>
        <p:txBody>
          <a:bodyPr/>
          <a:lstStyle/>
          <a:p>
            <a:r>
              <a:rPr lang="tr-TR" dirty="0" smtClean="0"/>
              <a:t>İlk 1215 tarihli Magna Carta (Büyük Ferman) 61. md Kral karşısında baronların dilekçe hakkından bahsetmektedir.</a:t>
            </a:r>
          </a:p>
          <a:p>
            <a:r>
              <a:rPr lang="tr-TR" dirty="0" smtClean="0"/>
              <a:t>1669 yılında, Avam Kamarası İngiltere’de herhangi bir şeyden şikayeti olan herkesin şikayetini Avam Kamarasına sunması doğal bir hak, Avam Kamarasının da bu şikayetleri dinlemesi bir yükümlülüktür denilmiştir.</a:t>
            </a:r>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tr-TR" dirty="0" smtClean="0"/>
              <a:t>1689 tarihli Bill of Rights, Krala dilekçe sunmak tebaanın hakkı olup, bu dilekçeler nedeniyle hapis ve takibat yapılamaz demektedir.</a:t>
            </a:r>
          </a:p>
          <a:p>
            <a:r>
              <a:rPr lang="tr-TR" dirty="0" smtClean="0"/>
              <a:t>1791 Fransız Anayasasında dilekçe hakkı tüm Fransız vatandaşlarına tanınan bir hak olarak yer almıştır.</a:t>
            </a:r>
          </a:p>
          <a:p>
            <a:r>
              <a:rPr lang="tr-TR" dirty="0" smtClean="0"/>
              <a:t>1787 tarihli Amerika Birleşik Devletleri </a:t>
            </a:r>
            <a:r>
              <a:rPr lang="tr-TR" dirty="0" smtClean="0"/>
              <a:t>Anayasası </a:t>
            </a:r>
            <a:r>
              <a:rPr lang="tr-TR" dirty="0" smtClean="0"/>
              <a:t>sonrası 1791’de Bill of Rights yayınlanmış ve vatandaşların temel hakları tanımlanmıştır. Dilekçe hakkı da bu haklar arasında sayılmıştır.</a:t>
            </a:r>
          </a:p>
          <a:p>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1876 Anayasası</a:t>
            </a:r>
            <a:endParaRPr lang="tr-TR" dirty="0"/>
          </a:p>
        </p:txBody>
      </p:sp>
      <p:sp>
        <p:nvSpPr>
          <p:cNvPr id="3" name="Content Placeholder 2"/>
          <p:cNvSpPr>
            <a:spLocks noGrp="1"/>
          </p:cNvSpPr>
          <p:nvPr>
            <p:ph idx="1"/>
          </p:nvPr>
        </p:nvSpPr>
        <p:spPr/>
        <p:txBody>
          <a:bodyPr>
            <a:normAutofit fontScale="85000" lnSpcReduction="10000"/>
          </a:bodyPr>
          <a:lstStyle/>
          <a:p>
            <a:r>
              <a:rPr lang="en-US" dirty="0" err="1" smtClean="0"/>
              <a:t>Tarihimizde</a:t>
            </a:r>
            <a:r>
              <a:rPr lang="en-US" dirty="0" smtClean="0"/>
              <a:t> </a:t>
            </a:r>
            <a:r>
              <a:rPr lang="en-US" dirty="0" err="1"/>
              <a:t>dilekçe</a:t>
            </a:r>
            <a:r>
              <a:rPr lang="en-US" dirty="0"/>
              <a:t> </a:t>
            </a:r>
            <a:r>
              <a:rPr lang="en-US" dirty="0" err="1"/>
              <a:t>hakkını</a:t>
            </a:r>
            <a:r>
              <a:rPr lang="en-US" dirty="0"/>
              <a:t> </a:t>
            </a:r>
            <a:r>
              <a:rPr lang="en-US" dirty="0" err="1"/>
              <a:t>düzenleyen</a:t>
            </a:r>
            <a:r>
              <a:rPr lang="en-US" dirty="0"/>
              <a:t> ilk </a:t>
            </a:r>
            <a:r>
              <a:rPr lang="en-US" dirty="0" err="1"/>
              <a:t>anayasal</a:t>
            </a:r>
            <a:r>
              <a:rPr lang="en-US" dirty="0"/>
              <a:t> </a:t>
            </a:r>
            <a:r>
              <a:rPr lang="en-US" dirty="0" err="1"/>
              <a:t>metin</a:t>
            </a:r>
            <a:r>
              <a:rPr lang="en-US" dirty="0"/>
              <a:t> 23 </a:t>
            </a:r>
            <a:r>
              <a:rPr lang="en-US" dirty="0" err="1"/>
              <a:t>Aralık</a:t>
            </a:r>
            <a:r>
              <a:rPr lang="en-US" dirty="0"/>
              <a:t> 1876 </a:t>
            </a:r>
            <a:r>
              <a:rPr lang="en-US" dirty="0" err="1"/>
              <a:t>tarihli</a:t>
            </a:r>
            <a:r>
              <a:rPr lang="en-US" dirty="0"/>
              <a:t> </a:t>
            </a:r>
            <a:r>
              <a:rPr lang="en-US" dirty="0" err="1" smtClean="0"/>
              <a:t>Kanun</a:t>
            </a:r>
            <a:r>
              <a:rPr lang="tr-TR" dirty="0" smtClean="0"/>
              <a:t>i</a:t>
            </a:r>
            <a:r>
              <a:rPr lang="en-US" dirty="0" smtClean="0"/>
              <a:t> </a:t>
            </a:r>
            <a:r>
              <a:rPr lang="en-US" dirty="0" err="1"/>
              <a:t>Esasi’dir</a:t>
            </a:r>
            <a:r>
              <a:rPr lang="en-US" dirty="0"/>
              <a:t>. </a:t>
            </a:r>
            <a:endParaRPr lang="tr-TR" dirty="0" smtClean="0"/>
          </a:p>
          <a:p>
            <a:r>
              <a:rPr lang="en-US" dirty="0" err="1" smtClean="0"/>
              <a:t>Kanun</a:t>
            </a:r>
            <a:r>
              <a:rPr lang="tr-TR" dirty="0" smtClean="0"/>
              <a:t>i</a:t>
            </a:r>
            <a:r>
              <a:rPr lang="en-US" dirty="0" smtClean="0"/>
              <a:t> </a:t>
            </a:r>
            <a:r>
              <a:rPr lang="en-US" dirty="0" err="1"/>
              <a:t>Esasi’nin</a:t>
            </a:r>
            <a:r>
              <a:rPr lang="en-US" dirty="0"/>
              <a:t> 14. </a:t>
            </a:r>
            <a:r>
              <a:rPr lang="en-US" dirty="0" err="1"/>
              <a:t>maddesinde</a:t>
            </a:r>
            <a:r>
              <a:rPr lang="en-US" dirty="0"/>
              <a:t>; “</a:t>
            </a:r>
            <a:r>
              <a:rPr lang="en-US" dirty="0" err="1"/>
              <a:t>Tebai</a:t>
            </a:r>
            <a:r>
              <a:rPr lang="en-US" dirty="0"/>
              <a:t> </a:t>
            </a:r>
            <a:r>
              <a:rPr lang="en-US" dirty="0" err="1"/>
              <a:t>Osmaniye’den</a:t>
            </a:r>
            <a:r>
              <a:rPr lang="en-US" dirty="0"/>
              <a:t> </a:t>
            </a:r>
            <a:r>
              <a:rPr lang="en-US" dirty="0" err="1"/>
              <a:t>bir</a:t>
            </a:r>
            <a:r>
              <a:rPr lang="en-US" dirty="0"/>
              <a:t> </a:t>
            </a:r>
            <a:r>
              <a:rPr lang="en-US" dirty="0" err="1"/>
              <a:t>veya</a:t>
            </a:r>
            <a:r>
              <a:rPr lang="en-US" dirty="0"/>
              <a:t> </a:t>
            </a:r>
            <a:r>
              <a:rPr lang="en-US" dirty="0" err="1"/>
              <a:t>birkaç</a:t>
            </a:r>
            <a:r>
              <a:rPr lang="en-US" dirty="0"/>
              <a:t> </a:t>
            </a:r>
            <a:r>
              <a:rPr lang="en-US" dirty="0" err="1"/>
              <a:t>kişinin</a:t>
            </a:r>
            <a:r>
              <a:rPr lang="en-US" dirty="0"/>
              <a:t> </a:t>
            </a:r>
            <a:r>
              <a:rPr lang="en-US" dirty="0" err="1"/>
              <a:t>gerek</a:t>
            </a:r>
            <a:r>
              <a:rPr lang="en-US" dirty="0"/>
              <a:t> </a:t>
            </a:r>
            <a:r>
              <a:rPr lang="en-US" dirty="0" err="1"/>
              <a:t>şahıslarına</a:t>
            </a:r>
            <a:r>
              <a:rPr lang="en-US" dirty="0"/>
              <a:t> ve </a:t>
            </a:r>
            <a:r>
              <a:rPr lang="en-US" dirty="0" err="1"/>
              <a:t>gerek</a:t>
            </a:r>
            <a:r>
              <a:rPr lang="en-US" dirty="0"/>
              <a:t> </a:t>
            </a:r>
            <a:r>
              <a:rPr lang="en-US" dirty="0" err="1"/>
              <a:t>umuma</a:t>
            </a:r>
            <a:r>
              <a:rPr lang="en-US" dirty="0"/>
              <a:t> </a:t>
            </a:r>
            <a:r>
              <a:rPr lang="en-US" dirty="0" err="1"/>
              <a:t>müteallik</a:t>
            </a:r>
            <a:r>
              <a:rPr lang="en-US" dirty="0"/>
              <a:t> (</a:t>
            </a:r>
            <a:r>
              <a:rPr lang="en-US" dirty="0" err="1"/>
              <a:t>alakalı</a:t>
            </a:r>
            <a:r>
              <a:rPr lang="en-US" dirty="0"/>
              <a:t>) </a:t>
            </a:r>
            <a:r>
              <a:rPr lang="en-US" dirty="0" err="1"/>
              <a:t>olan</a:t>
            </a:r>
            <a:r>
              <a:rPr lang="en-US" dirty="0"/>
              <a:t> </a:t>
            </a:r>
            <a:r>
              <a:rPr lang="en-US" dirty="0" err="1"/>
              <a:t>kavanin</a:t>
            </a:r>
            <a:r>
              <a:rPr lang="en-US" dirty="0"/>
              <a:t> ve </a:t>
            </a:r>
            <a:r>
              <a:rPr lang="en-US" dirty="0" err="1"/>
              <a:t>nizamata</a:t>
            </a:r>
            <a:r>
              <a:rPr lang="en-US" dirty="0"/>
              <a:t> (</a:t>
            </a:r>
            <a:r>
              <a:rPr lang="en-US" dirty="0" err="1"/>
              <a:t>kanun</a:t>
            </a:r>
            <a:r>
              <a:rPr lang="en-US" dirty="0"/>
              <a:t> ve </a:t>
            </a:r>
            <a:r>
              <a:rPr lang="en-US" dirty="0" err="1"/>
              <a:t>kurallara</a:t>
            </a:r>
            <a:r>
              <a:rPr lang="en-US" dirty="0"/>
              <a:t>) </a:t>
            </a:r>
            <a:r>
              <a:rPr lang="en-US" dirty="0" err="1"/>
              <a:t>muhalif</a:t>
            </a:r>
            <a:r>
              <a:rPr lang="en-US" dirty="0"/>
              <a:t> </a:t>
            </a:r>
            <a:r>
              <a:rPr lang="en-US" dirty="0" err="1"/>
              <a:t>gördükleri</a:t>
            </a:r>
            <a:r>
              <a:rPr lang="en-US" dirty="0"/>
              <a:t> </a:t>
            </a:r>
            <a:r>
              <a:rPr lang="en-US" dirty="0" err="1"/>
              <a:t>bir</a:t>
            </a:r>
            <a:r>
              <a:rPr lang="en-US" dirty="0"/>
              <a:t> </a:t>
            </a:r>
            <a:r>
              <a:rPr lang="en-US" dirty="0" err="1"/>
              <a:t>maddeden</a:t>
            </a:r>
            <a:r>
              <a:rPr lang="en-US" dirty="0"/>
              <a:t> </a:t>
            </a:r>
            <a:r>
              <a:rPr lang="en-US" dirty="0" err="1"/>
              <a:t>dolayı</a:t>
            </a:r>
            <a:r>
              <a:rPr lang="en-US" dirty="0"/>
              <a:t> </a:t>
            </a:r>
            <a:r>
              <a:rPr lang="en-US" dirty="0" err="1"/>
              <a:t>işin</a:t>
            </a:r>
            <a:r>
              <a:rPr lang="en-US" dirty="0"/>
              <a:t> </a:t>
            </a:r>
            <a:r>
              <a:rPr lang="en-US" dirty="0" err="1"/>
              <a:t>merciine</a:t>
            </a:r>
            <a:r>
              <a:rPr lang="en-US" dirty="0"/>
              <a:t> </a:t>
            </a:r>
            <a:r>
              <a:rPr lang="en-US" dirty="0" err="1"/>
              <a:t>arzuhal</a:t>
            </a:r>
            <a:r>
              <a:rPr lang="en-US" dirty="0"/>
              <a:t> </a:t>
            </a:r>
            <a:r>
              <a:rPr lang="en-US" dirty="0" err="1"/>
              <a:t>verdikleri</a:t>
            </a:r>
            <a:r>
              <a:rPr lang="en-US" dirty="0"/>
              <a:t> </a:t>
            </a:r>
            <a:r>
              <a:rPr lang="en-US" dirty="0" err="1"/>
              <a:t>gibi</a:t>
            </a:r>
            <a:r>
              <a:rPr lang="en-US" dirty="0"/>
              <a:t> </a:t>
            </a:r>
            <a:r>
              <a:rPr lang="en-US" dirty="0" err="1"/>
              <a:t>Meclisi</a:t>
            </a:r>
            <a:r>
              <a:rPr lang="en-US" dirty="0"/>
              <a:t> </a:t>
            </a:r>
            <a:r>
              <a:rPr lang="en-US" dirty="0" err="1"/>
              <a:t>Umumiye</a:t>
            </a:r>
            <a:r>
              <a:rPr lang="en-US" dirty="0"/>
              <a:t> </a:t>
            </a:r>
            <a:r>
              <a:rPr lang="en-US" dirty="0" err="1"/>
              <a:t>dahi</a:t>
            </a:r>
            <a:r>
              <a:rPr lang="en-US" dirty="0"/>
              <a:t> </a:t>
            </a:r>
            <a:r>
              <a:rPr lang="en-US" dirty="0" err="1"/>
              <a:t>müddei</a:t>
            </a:r>
            <a:r>
              <a:rPr lang="en-US" dirty="0"/>
              <a:t> (</a:t>
            </a:r>
            <a:r>
              <a:rPr lang="en-US" dirty="0" err="1"/>
              <a:t>dilekçi</a:t>
            </a:r>
            <a:r>
              <a:rPr lang="en-US" dirty="0"/>
              <a:t>) </a:t>
            </a:r>
            <a:r>
              <a:rPr lang="en-US" dirty="0" err="1"/>
              <a:t>sıfatı</a:t>
            </a:r>
            <a:r>
              <a:rPr lang="en-US" dirty="0"/>
              <a:t> </a:t>
            </a:r>
            <a:r>
              <a:rPr lang="en-US" dirty="0" err="1"/>
              <a:t>ile</a:t>
            </a:r>
            <a:r>
              <a:rPr lang="en-US" dirty="0"/>
              <a:t> </a:t>
            </a:r>
            <a:r>
              <a:rPr lang="en-US" dirty="0" err="1"/>
              <a:t>imzalı</a:t>
            </a:r>
            <a:r>
              <a:rPr lang="en-US" dirty="0"/>
              <a:t> </a:t>
            </a:r>
            <a:r>
              <a:rPr lang="en-US" dirty="0" err="1"/>
              <a:t>arzuhal</a:t>
            </a:r>
            <a:r>
              <a:rPr lang="en-US" dirty="0"/>
              <a:t> </a:t>
            </a:r>
            <a:r>
              <a:rPr lang="en-US" dirty="0" err="1"/>
              <a:t>vermeğe</a:t>
            </a:r>
            <a:r>
              <a:rPr lang="en-US" dirty="0"/>
              <a:t> ve </a:t>
            </a:r>
            <a:r>
              <a:rPr lang="en-US" dirty="0" err="1"/>
              <a:t>memurinin</a:t>
            </a:r>
            <a:r>
              <a:rPr lang="en-US" dirty="0"/>
              <a:t> </a:t>
            </a:r>
            <a:r>
              <a:rPr lang="en-US" dirty="0" err="1"/>
              <a:t>ef’alinden</a:t>
            </a:r>
            <a:r>
              <a:rPr lang="en-US" dirty="0"/>
              <a:t> (</a:t>
            </a:r>
            <a:r>
              <a:rPr lang="en-US" dirty="0" err="1"/>
              <a:t>fiillerinden</a:t>
            </a:r>
            <a:r>
              <a:rPr lang="en-US" dirty="0"/>
              <a:t>) </a:t>
            </a:r>
            <a:r>
              <a:rPr lang="en-US" dirty="0" err="1"/>
              <a:t>iştiyake</a:t>
            </a:r>
            <a:r>
              <a:rPr lang="en-US" dirty="0"/>
              <a:t> (</a:t>
            </a:r>
            <a:r>
              <a:rPr lang="en-US" dirty="0" err="1"/>
              <a:t>şikayete</a:t>
            </a:r>
            <a:r>
              <a:rPr lang="en-US" dirty="0"/>
              <a:t>) </a:t>
            </a:r>
            <a:r>
              <a:rPr lang="en-US" dirty="0" err="1"/>
              <a:t>selahiyetleri</a:t>
            </a:r>
            <a:r>
              <a:rPr lang="en-US" dirty="0"/>
              <a:t> (</a:t>
            </a:r>
            <a:r>
              <a:rPr lang="en-US" dirty="0" err="1"/>
              <a:t>yetkileri</a:t>
            </a:r>
            <a:r>
              <a:rPr lang="en-US" dirty="0"/>
              <a:t>) </a:t>
            </a:r>
            <a:r>
              <a:rPr lang="en-US" dirty="0" err="1"/>
              <a:t>vardır</a:t>
            </a:r>
            <a:r>
              <a:rPr lang="en-US" dirty="0"/>
              <a:t>.” </a:t>
            </a:r>
            <a:r>
              <a:rPr lang="en-US" dirty="0" err="1" smtClean="0"/>
              <a:t>hükmü</a:t>
            </a:r>
            <a:r>
              <a:rPr lang="en-US" dirty="0" smtClean="0"/>
              <a:t> </a:t>
            </a:r>
            <a:r>
              <a:rPr lang="en-US" dirty="0" err="1" smtClean="0"/>
              <a:t>yer</a:t>
            </a:r>
            <a:r>
              <a:rPr lang="en-US" dirty="0" smtClean="0"/>
              <a:t> </a:t>
            </a:r>
            <a:r>
              <a:rPr lang="en-US" dirty="0" err="1" smtClean="0"/>
              <a:t>almıştır</a:t>
            </a:r>
            <a:r>
              <a:rPr lang="tr-TR" dirty="0" smtClean="0"/>
              <a:t>.</a:t>
            </a:r>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1921 Anayasası</a:t>
            </a:r>
            <a:endParaRPr lang="tr-TR" dirty="0"/>
          </a:p>
        </p:txBody>
      </p:sp>
      <p:sp>
        <p:nvSpPr>
          <p:cNvPr id="3" name="Content Placeholder 2"/>
          <p:cNvSpPr>
            <a:spLocks noGrp="1"/>
          </p:cNvSpPr>
          <p:nvPr>
            <p:ph idx="1"/>
          </p:nvPr>
        </p:nvSpPr>
        <p:spPr/>
        <p:txBody>
          <a:bodyPr/>
          <a:lstStyle/>
          <a:p>
            <a:r>
              <a:rPr lang="tr-TR" dirty="0" smtClean="0"/>
              <a:t>1921 anayasası olağanüstü bir dönemde hazırlandığı için temel hak ve özgürlüklere ilişkin hükümler içermemekteydi ancak Kanunu Esasi açıkça yürürlülükten kalmamıştı ve dilekçe hakkı ile ilgili hükümler mevcutiyetini korumuştur.</a:t>
            </a:r>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1924 Anayasası</a:t>
            </a:r>
            <a:endParaRPr lang="tr-TR" dirty="0"/>
          </a:p>
        </p:txBody>
      </p:sp>
      <p:sp>
        <p:nvSpPr>
          <p:cNvPr id="3" name="Content Placeholder 2"/>
          <p:cNvSpPr>
            <a:spLocks noGrp="1"/>
          </p:cNvSpPr>
          <p:nvPr>
            <p:ph idx="1"/>
          </p:nvPr>
        </p:nvSpPr>
        <p:spPr>
          <a:xfrm>
            <a:off x="457200" y="1600200"/>
            <a:ext cx="8229600" cy="4788593"/>
          </a:xfrm>
        </p:spPr>
        <p:txBody>
          <a:bodyPr>
            <a:normAutofit fontScale="92500" lnSpcReduction="10000"/>
          </a:bodyPr>
          <a:lstStyle/>
          <a:p>
            <a:r>
              <a:rPr lang="en-US" dirty="0" err="1"/>
              <a:t>Teşkilat-ı</a:t>
            </a:r>
            <a:r>
              <a:rPr lang="en-US" dirty="0"/>
              <a:t> </a:t>
            </a:r>
            <a:r>
              <a:rPr lang="en-US" dirty="0" err="1"/>
              <a:t>Esasiye</a:t>
            </a:r>
            <a:r>
              <a:rPr lang="en-US" dirty="0"/>
              <a:t> </a:t>
            </a:r>
            <a:r>
              <a:rPr lang="en-US" dirty="0" err="1"/>
              <a:t>Kanununun</a:t>
            </a:r>
            <a:r>
              <a:rPr lang="en-US" dirty="0" smtClean="0"/>
              <a:t> “</a:t>
            </a:r>
            <a:r>
              <a:rPr lang="en-US" dirty="0" err="1"/>
              <a:t>ihbar</a:t>
            </a:r>
            <a:r>
              <a:rPr lang="en-US" dirty="0"/>
              <a:t> </a:t>
            </a:r>
            <a:r>
              <a:rPr lang="en-US" dirty="0" err="1"/>
              <a:t>ve</a:t>
            </a:r>
            <a:r>
              <a:rPr lang="en-US" dirty="0"/>
              <a:t> </a:t>
            </a:r>
            <a:r>
              <a:rPr lang="en-US" dirty="0" err="1"/>
              <a:t>şikâyet</a:t>
            </a:r>
            <a:r>
              <a:rPr lang="en-US" dirty="0"/>
              <a:t> </a:t>
            </a:r>
            <a:r>
              <a:rPr lang="en-US" dirty="0" err="1"/>
              <a:t>hakkı</a:t>
            </a:r>
            <a:r>
              <a:rPr lang="en-US" dirty="0"/>
              <a:t>”</a:t>
            </a:r>
            <a:r>
              <a:rPr lang="en-US" dirty="0" smtClean="0"/>
              <a:t> </a:t>
            </a:r>
            <a:r>
              <a:rPr lang="en-US" dirty="0" err="1" smtClean="0"/>
              <a:t>başlıklı</a:t>
            </a:r>
            <a:r>
              <a:rPr lang="en-US" dirty="0" smtClean="0"/>
              <a:t> 82</a:t>
            </a:r>
            <a:r>
              <a:rPr lang="en-US" dirty="0"/>
              <a:t>. </a:t>
            </a:r>
            <a:r>
              <a:rPr lang="en-US" dirty="0" smtClean="0"/>
              <a:t>mad. </a:t>
            </a:r>
            <a:r>
              <a:rPr lang="en-US" dirty="0" err="1"/>
              <a:t>dilekçe</a:t>
            </a:r>
            <a:r>
              <a:rPr lang="en-US" dirty="0"/>
              <a:t> </a:t>
            </a:r>
            <a:r>
              <a:rPr lang="en-US" dirty="0" err="1"/>
              <a:t>hakkı</a:t>
            </a:r>
            <a:r>
              <a:rPr lang="en-US" dirty="0"/>
              <a:t> </a:t>
            </a:r>
            <a:r>
              <a:rPr lang="en-US" dirty="0" err="1"/>
              <a:t>şöyle</a:t>
            </a:r>
            <a:r>
              <a:rPr lang="en-US" dirty="0"/>
              <a:t> </a:t>
            </a:r>
            <a:r>
              <a:rPr lang="en-US" dirty="0" err="1"/>
              <a:t>düzenlenmiştir</a:t>
            </a:r>
            <a:r>
              <a:rPr lang="en-US" dirty="0"/>
              <a:t>; “</a:t>
            </a:r>
            <a:r>
              <a:rPr lang="en-US" dirty="0" err="1"/>
              <a:t>Türkler</a:t>
            </a:r>
            <a:r>
              <a:rPr lang="en-US" dirty="0"/>
              <a:t> </a:t>
            </a:r>
            <a:r>
              <a:rPr lang="en-US" dirty="0" err="1"/>
              <a:t>gerek</a:t>
            </a:r>
            <a:r>
              <a:rPr lang="en-US" dirty="0"/>
              <a:t> </a:t>
            </a:r>
            <a:r>
              <a:rPr lang="en-US" dirty="0" err="1"/>
              <a:t>şahıslarına</a:t>
            </a:r>
            <a:r>
              <a:rPr lang="en-US" dirty="0"/>
              <a:t> </a:t>
            </a:r>
            <a:r>
              <a:rPr lang="en-US" dirty="0" err="1"/>
              <a:t>gerek</a:t>
            </a:r>
            <a:r>
              <a:rPr lang="en-US" dirty="0"/>
              <a:t> </a:t>
            </a:r>
            <a:r>
              <a:rPr lang="en-US" dirty="0" err="1"/>
              <a:t>ammeye</a:t>
            </a:r>
            <a:r>
              <a:rPr lang="en-US" dirty="0"/>
              <a:t> </a:t>
            </a:r>
            <a:r>
              <a:rPr lang="en-US" dirty="0" err="1"/>
              <a:t>müteallik</a:t>
            </a:r>
            <a:r>
              <a:rPr lang="en-US" dirty="0"/>
              <a:t> </a:t>
            </a:r>
            <a:r>
              <a:rPr lang="en-US" dirty="0" err="1"/>
              <a:t>olarak</a:t>
            </a:r>
            <a:r>
              <a:rPr lang="en-US" dirty="0"/>
              <a:t> </a:t>
            </a:r>
            <a:r>
              <a:rPr lang="en-US" dirty="0" err="1"/>
              <a:t>kavanin</a:t>
            </a:r>
            <a:r>
              <a:rPr lang="en-US" dirty="0"/>
              <a:t> (</a:t>
            </a:r>
            <a:r>
              <a:rPr lang="en-US" dirty="0" err="1"/>
              <a:t>kanun</a:t>
            </a:r>
            <a:r>
              <a:rPr lang="en-US" dirty="0"/>
              <a:t>) </a:t>
            </a:r>
            <a:r>
              <a:rPr lang="en-US" dirty="0" err="1"/>
              <a:t>ve</a:t>
            </a:r>
            <a:r>
              <a:rPr lang="en-US" dirty="0"/>
              <a:t> </a:t>
            </a:r>
            <a:r>
              <a:rPr lang="en-US" dirty="0" err="1"/>
              <a:t>nizamata</a:t>
            </a:r>
            <a:r>
              <a:rPr lang="en-US" dirty="0"/>
              <a:t> (</a:t>
            </a:r>
            <a:r>
              <a:rPr lang="en-US" dirty="0" err="1"/>
              <a:t>kurallara</a:t>
            </a:r>
            <a:r>
              <a:rPr lang="en-US" dirty="0"/>
              <a:t>) </a:t>
            </a:r>
            <a:r>
              <a:rPr lang="en-US" dirty="0" err="1"/>
              <a:t>muhalif</a:t>
            </a:r>
            <a:r>
              <a:rPr lang="en-US" dirty="0"/>
              <a:t> </a:t>
            </a:r>
            <a:r>
              <a:rPr lang="en-US" dirty="0" err="1"/>
              <a:t>gördükleri</a:t>
            </a:r>
            <a:r>
              <a:rPr lang="en-US" dirty="0"/>
              <a:t> </a:t>
            </a:r>
            <a:r>
              <a:rPr lang="en-US" dirty="0" err="1"/>
              <a:t>hususatta</a:t>
            </a:r>
            <a:r>
              <a:rPr lang="en-US" dirty="0"/>
              <a:t> (</a:t>
            </a:r>
            <a:r>
              <a:rPr lang="en-US" dirty="0" err="1"/>
              <a:t>konularda</a:t>
            </a:r>
            <a:r>
              <a:rPr lang="en-US" dirty="0"/>
              <a:t>) </a:t>
            </a:r>
            <a:r>
              <a:rPr lang="en-US" dirty="0" err="1"/>
              <a:t>merciine</a:t>
            </a:r>
            <a:r>
              <a:rPr lang="en-US" dirty="0"/>
              <a:t> </a:t>
            </a:r>
            <a:r>
              <a:rPr lang="en-US" dirty="0" err="1"/>
              <a:t>ve</a:t>
            </a:r>
            <a:r>
              <a:rPr lang="en-US" dirty="0"/>
              <a:t> </a:t>
            </a:r>
            <a:r>
              <a:rPr lang="en-US" dirty="0" err="1"/>
              <a:t>Türkiye</a:t>
            </a:r>
            <a:r>
              <a:rPr lang="en-US" dirty="0"/>
              <a:t> </a:t>
            </a:r>
            <a:r>
              <a:rPr lang="en-US" dirty="0" err="1"/>
              <a:t>Büyük</a:t>
            </a:r>
            <a:r>
              <a:rPr lang="en-US" dirty="0"/>
              <a:t> Millet </a:t>
            </a:r>
            <a:r>
              <a:rPr lang="en-US" dirty="0" err="1"/>
              <a:t>Meclisine</a:t>
            </a:r>
            <a:r>
              <a:rPr lang="en-US" dirty="0"/>
              <a:t> </a:t>
            </a:r>
            <a:r>
              <a:rPr lang="en-US" dirty="0" err="1"/>
              <a:t>münferiden</a:t>
            </a:r>
            <a:r>
              <a:rPr lang="en-US" dirty="0"/>
              <a:t> (</a:t>
            </a:r>
            <a:r>
              <a:rPr lang="en-US" dirty="0" err="1"/>
              <a:t>tek</a:t>
            </a:r>
            <a:r>
              <a:rPr lang="en-US" dirty="0"/>
              <a:t> </a:t>
            </a:r>
            <a:r>
              <a:rPr lang="en-US" dirty="0" err="1"/>
              <a:t>başına</a:t>
            </a:r>
            <a:r>
              <a:rPr lang="en-US" dirty="0"/>
              <a:t>) </a:t>
            </a:r>
            <a:r>
              <a:rPr lang="en-US" dirty="0" err="1"/>
              <a:t>veya</a:t>
            </a:r>
            <a:r>
              <a:rPr lang="en-US" dirty="0"/>
              <a:t> </a:t>
            </a:r>
            <a:r>
              <a:rPr lang="en-US" dirty="0" err="1"/>
              <a:t>müçtemian</a:t>
            </a:r>
            <a:r>
              <a:rPr lang="en-US" dirty="0"/>
              <a:t> (</a:t>
            </a:r>
            <a:r>
              <a:rPr lang="en-US" dirty="0" err="1"/>
              <a:t>topluca</a:t>
            </a:r>
            <a:r>
              <a:rPr lang="en-US" dirty="0"/>
              <a:t>) </a:t>
            </a:r>
            <a:r>
              <a:rPr lang="en-US" dirty="0" err="1"/>
              <a:t>ihbar</a:t>
            </a:r>
            <a:r>
              <a:rPr lang="en-US" dirty="0"/>
              <a:t> </a:t>
            </a:r>
            <a:r>
              <a:rPr lang="en-US" dirty="0" err="1"/>
              <a:t>ve</a:t>
            </a:r>
            <a:r>
              <a:rPr lang="en-US" dirty="0"/>
              <a:t> </a:t>
            </a:r>
            <a:r>
              <a:rPr lang="en-US" dirty="0" err="1"/>
              <a:t>şikâyette</a:t>
            </a:r>
            <a:r>
              <a:rPr lang="en-US" dirty="0"/>
              <a:t> </a:t>
            </a:r>
            <a:r>
              <a:rPr lang="en-US" dirty="0" err="1"/>
              <a:t>bulunabilir</a:t>
            </a:r>
            <a:r>
              <a:rPr lang="en-US" dirty="0"/>
              <a:t>. </a:t>
            </a:r>
            <a:r>
              <a:rPr lang="en-US" dirty="0" err="1"/>
              <a:t>Şahsa</a:t>
            </a:r>
            <a:r>
              <a:rPr lang="en-US" dirty="0"/>
              <a:t> </a:t>
            </a:r>
            <a:r>
              <a:rPr lang="en-US" dirty="0" err="1"/>
              <a:t>ait</a:t>
            </a:r>
            <a:r>
              <a:rPr lang="en-US" dirty="0"/>
              <a:t> </a:t>
            </a:r>
            <a:r>
              <a:rPr lang="en-US" dirty="0" err="1"/>
              <a:t>olarak</a:t>
            </a:r>
            <a:r>
              <a:rPr lang="en-US" dirty="0"/>
              <a:t> </a:t>
            </a:r>
            <a:r>
              <a:rPr lang="en-US" dirty="0" err="1" smtClean="0"/>
              <a:t>vuku</a:t>
            </a:r>
            <a:r>
              <a:rPr lang="tr-TR" dirty="0" smtClean="0"/>
              <a:t> </a:t>
            </a:r>
            <a:r>
              <a:rPr lang="en-US" dirty="0" err="1" smtClean="0"/>
              <a:t>bulan</a:t>
            </a:r>
            <a:r>
              <a:rPr lang="en-US" dirty="0" smtClean="0"/>
              <a:t> </a:t>
            </a:r>
            <a:r>
              <a:rPr lang="en-US" dirty="0" err="1"/>
              <a:t>müracaatın</a:t>
            </a:r>
            <a:r>
              <a:rPr lang="en-US" dirty="0"/>
              <a:t> </a:t>
            </a:r>
            <a:r>
              <a:rPr lang="en-US" dirty="0" err="1"/>
              <a:t>neticesi</a:t>
            </a:r>
            <a:r>
              <a:rPr lang="en-US" dirty="0"/>
              <a:t> </a:t>
            </a:r>
            <a:r>
              <a:rPr lang="en-US" dirty="0" err="1"/>
              <a:t>müstediye</a:t>
            </a:r>
            <a:r>
              <a:rPr lang="en-US" dirty="0"/>
              <a:t> (</a:t>
            </a:r>
            <a:r>
              <a:rPr lang="en-US" dirty="0" err="1"/>
              <a:t>dilekçiye</a:t>
            </a:r>
            <a:r>
              <a:rPr lang="en-US" dirty="0"/>
              <a:t>) </a:t>
            </a:r>
            <a:r>
              <a:rPr lang="en-US" dirty="0" err="1"/>
              <a:t>tahriren</a:t>
            </a:r>
            <a:r>
              <a:rPr lang="en-US" dirty="0"/>
              <a:t> (</a:t>
            </a:r>
            <a:r>
              <a:rPr lang="en-US" dirty="0" err="1"/>
              <a:t>yazılı</a:t>
            </a:r>
            <a:r>
              <a:rPr lang="en-US" dirty="0"/>
              <a:t> </a:t>
            </a:r>
            <a:r>
              <a:rPr lang="en-US" dirty="0" err="1"/>
              <a:t>olarak</a:t>
            </a:r>
            <a:r>
              <a:rPr lang="en-US" dirty="0"/>
              <a:t>) </a:t>
            </a:r>
            <a:r>
              <a:rPr lang="en-US" dirty="0" err="1"/>
              <a:t>tebliğ</a:t>
            </a:r>
            <a:r>
              <a:rPr lang="en-US" dirty="0"/>
              <a:t> </a:t>
            </a:r>
            <a:r>
              <a:rPr lang="en-US" dirty="0" err="1"/>
              <a:t>olunmak</a:t>
            </a:r>
            <a:r>
              <a:rPr lang="en-US" dirty="0"/>
              <a:t> </a:t>
            </a:r>
            <a:r>
              <a:rPr lang="en-US" dirty="0" err="1"/>
              <a:t>mecburidir</a:t>
            </a:r>
            <a:r>
              <a:rPr lang="en-US" dirty="0"/>
              <a:t>.”</a:t>
            </a:r>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1961 Anayasası</a:t>
            </a:r>
            <a:endParaRPr lang="tr-TR" dirty="0"/>
          </a:p>
        </p:txBody>
      </p:sp>
      <p:sp>
        <p:nvSpPr>
          <p:cNvPr id="3" name="Content Placeholder 2"/>
          <p:cNvSpPr>
            <a:spLocks noGrp="1"/>
          </p:cNvSpPr>
          <p:nvPr>
            <p:ph idx="1"/>
          </p:nvPr>
        </p:nvSpPr>
        <p:spPr/>
        <p:txBody>
          <a:bodyPr>
            <a:normAutofit fontScale="92500" lnSpcReduction="10000"/>
          </a:bodyPr>
          <a:lstStyle/>
          <a:p>
            <a:r>
              <a:rPr lang="en-US" dirty="0" smtClean="0"/>
              <a:t>“</a:t>
            </a:r>
            <a:r>
              <a:rPr lang="en-US" dirty="0" err="1"/>
              <a:t>Temel</a:t>
            </a:r>
            <a:r>
              <a:rPr lang="en-US" dirty="0"/>
              <a:t> </a:t>
            </a:r>
            <a:r>
              <a:rPr lang="en-US" dirty="0" err="1"/>
              <a:t>Haklar</a:t>
            </a:r>
            <a:r>
              <a:rPr lang="en-US" dirty="0"/>
              <a:t> </a:t>
            </a:r>
            <a:r>
              <a:rPr lang="en-US" dirty="0" err="1"/>
              <a:t>ve</a:t>
            </a:r>
            <a:r>
              <a:rPr lang="en-US" dirty="0"/>
              <a:t> </a:t>
            </a:r>
            <a:r>
              <a:rPr lang="en-US" dirty="0" err="1"/>
              <a:t>Ödevler</a:t>
            </a:r>
            <a:r>
              <a:rPr lang="en-US" dirty="0"/>
              <a:t>” </a:t>
            </a:r>
            <a:r>
              <a:rPr lang="en-US" dirty="0" err="1"/>
              <a:t>ana</a:t>
            </a:r>
            <a:r>
              <a:rPr lang="en-US" dirty="0"/>
              <a:t> </a:t>
            </a:r>
            <a:r>
              <a:rPr lang="en-US" dirty="0" err="1"/>
              <a:t>başlıklı</a:t>
            </a:r>
            <a:r>
              <a:rPr lang="en-US" dirty="0"/>
              <a:t> </a:t>
            </a:r>
            <a:r>
              <a:rPr lang="en-US" dirty="0" err="1"/>
              <a:t>ikinci</a:t>
            </a:r>
            <a:r>
              <a:rPr lang="en-US" dirty="0"/>
              <a:t> </a:t>
            </a:r>
            <a:r>
              <a:rPr lang="en-US" dirty="0" err="1"/>
              <a:t>kısmın</a:t>
            </a:r>
            <a:r>
              <a:rPr lang="en-US" dirty="0"/>
              <a:t> “</a:t>
            </a:r>
            <a:r>
              <a:rPr lang="en-US" dirty="0" err="1"/>
              <a:t>Siyasi</a:t>
            </a:r>
            <a:r>
              <a:rPr lang="en-US" dirty="0"/>
              <a:t> </a:t>
            </a:r>
            <a:r>
              <a:rPr lang="en-US" dirty="0" err="1"/>
              <a:t>Haklar</a:t>
            </a:r>
            <a:r>
              <a:rPr lang="en-US" dirty="0"/>
              <a:t> </a:t>
            </a:r>
            <a:r>
              <a:rPr lang="en-US" dirty="0" err="1"/>
              <a:t>ve</a:t>
            </a:r>
            <a:r>
              <a:rPr lang="en-US" dirty="0"/>
              <a:t> </a:t>
            </a:r>
            <a:r>
              <a:rPr lang="en-US" dirty="0" err="1"/>
              <a:t>Ödevler</a:t>
            </a:r>
            <a:r>
              <a:rPr lang="en-US" dirty="0"/>
              <a:t>” </a:t>
            </a:r>
            <a:r>
              <a:rPr lang="en-US" dirty="0" err="1"/>
              <a:t>başlıklı</a:t>
            </a:r>
            <a:r>
              <a:rPr lang="en-US" dirty="0"/>
              <a:t> 4. </a:t>
            </a:r>
            <a:r>
              <a:rPr lang="en-US" dirty="0" err="1"/>
              <a:t>bölümünde</a:t>
            </a:r>
            <a:r>
              <a:rPr lang="en-US" dirty="0"/>
              <a:t> </a:t>
            </a:r>
            <a:r>
              <a:rPr lang="en-US" dirty="0" err="1"/>
              <a:t>yer</a:t>
            </a:r>
            <a:r>
              <a:rPr lang="en-US" dirty="0"/>
              <a:t> </a:t>
            </a:r>
            <a:r>
              <a:rPr lang="en-US" dirty="0" err="1"/>
              <a:t>almıştır</a:t>
            </a:r>
            <a:r>
              <a:rPr lang="en-US" dirty="0"/>
              <a:t>. </a:t>
            </a:r>
            <a:r>
              <a:rPr lang="en-US" dirty="0" err="1"/>
              <a:t>Anayasa’nın</a:t>
            </a:r>
            <a:r>
              <a:rPr lang="en-US" dirty="0"/>
              <a:t> “</a:t>
            </a:r>
            <a:r>
              <a:rPr lang="en-US" dirty="0" err="1"/>
              <a:t>Dilekçe</a:t>
            </a:r>
            <a:r>
              <a:rPr lang="en-US" dirty="0"/>
              <a:t> </a:t>
            </a:r>
            <a:r>
              <a:rPr lang="en-US" dirty="0" err="1"/>
              <a:t>Hakkı</a:t>
            </a:r>
            <a:r>
              <a:rPr lang="en-US" dirty="0"/>
              <a:t>” </a:t>
            </a:r>
            <a:r>
              <a:rPr lang="en-US" dirty="0" err="1"/>
              <a:t>kenar</a:t>
            </a:r>
            <a:r>
              <a:rPr lang="en-US" dirty="0"/>
              <a:t> </a:t>
            </a:r>
            <a:r>
              <a:rPr lang="en-US" dirty="0" err="1"/>
              <a:t>başlıklı</a:t>
            </a:r>
            <a:r>
              <a:rPr lang="en-US" dirty="0"/>
              <a:t> 62. </a:t>
            </a:r>
            <a:r>
              <a:rPr lang="en-US" dirty="0" smtClean="0"/>
              <a:t>mad.; </a:t>
            </a:r>
            <a:r>
              <a:rPr lang="en-US" dirty="0"/>
              <a:t>“</a:t>
            </a:r>
            <a:r>
              <a:rPr lang="en-US" dirty="0" err="1"/>
              <a:t>Vatandaşlar</a:t>
            </a:r>
            <a:r>
              <a:rPr lang="en-US" dirty="0"/>
              <a:t>, </a:t>
            </a:r>
            <a:r>
              <a:rPr lang="en-US" dirty="0" err="1"/>
              <a:t>kendileriyle</a:t>
            </a:r>
            <a:r>
              <a:rPr lang="en-US" dirty="0"/>
              <a:t> </a:t>
            </a:r>
            <a:r>
              <a:rPr lang="en-US" dirty="0" err="1"/>
              <a:t>veya</a:t>
            </a:r>
            <a:r>
              <a:rPr lang="en-US" dirty="0"/>
              <a:t> </a:t>
            </a:r>
            <a:r>
              <a:rPr lang="en-US" dirty="0" err="1"/>
              <a:t>kamu</a:t>
            </a:r>
            <a:r>
              <a:rPr lang="en-US" dirty="0"/>
              <a:t> </a:t>
            </a:r>
            <a:r>
              <a:rPr lang="en-US" dirty="0" err="1"/>
              <a:t>ile</a:t>
            </a:r>
            <a:r>
              <a:rPr lang="en-US" dirty="0"/>
              <a:t> </a:t>
            </a:r>
            <a:r>
              <a:rPr lang="en-US" dirty="0" err="1"/>
              <a:t>ilgili</a:t>
            </a:r>
            <a:r>
              <a:rPr lang="en-US" dirty="0"/>
              <a:t> </a:t>
            </a:r>
            <a:r>
              <a:rPr lang="en-US" dirty="0" err="1"/>
              <a:t>dilek</a:t>
            </a:r>
            <a:r>
              <a:rPr lang="en-US" dirty="0"/>
              <a:t> </a:t>
            </a:r>
            <a:r>
              <a:rPr lang="en-US" dirty="0" err="1"/>
              <a:t>ve</a:t>
            </a:r>
            <a:r>
              <a:rPr lang="en-US" dirty="0"/>
              <a:t> </a:t>
            </a:r>
            <a:r>
              <a:rPr lang="en-US" dirty="0" err="1"/>
              <a:t>şikâyetleri</a:t>
            </a:r>
            <a:r>
              <a:rPr lang="en-US" dirty="0"/>
              <a:t> </a:t>
            </a:r>
            <a:r>
              <a:rPr lang="en-US" dirty="0" err="1"/>
              <a:t>hakkında</a:t>
            </a:r>
            <a:r>
              <a:rPr lang="en-US" dirty="0"/>
              <a:t>, </a:t>
            </a:r>
            <a:r>
              <a:rPr lang="en-US" dirty="0" err="1"/>
              <a:t>tek</a:t>
            </a:r>
            <a:r>
              <a:rPr lang="en-US" dirty="0"/>
              <a:t> </a:t>
            </a:r>
            <a:r>
              <a:rPr lang="en-US" dirty="0" err="1"/>
              <a:t>başlarına</a:t>
            </a:r>
            <a:r>
              <a:rPr lang="en-US" dirty="0"/>
              <a:t> </a:t>
            </a:r>
            <a:r>
              <a:rPr lang="en-US" dirty="0" err="1"/>
              <a:t>veya</a:t>
            </a:r>
            <a:r>
              <a:rPr lang="en-US" dirty="0"/>
              <a:t> </a:t>
            </a:r>
            <a:r>
              <a:rPr lang="en-US" dirty="0" err="1"/>
              <a:t>topluca</a:t>
            </a:r>
            <a:r>
              <a:rPr lang="en-US" dirty="0"/>
              <a:t>, </a:t>
            </a:r>
            <a:r>
              <a:rPr lang="en-US" dirty="0" err="1"/>
              <a:t>yetkili</a:t>
            </a:r>
            <a:r>
              <a:rPr lang="en-US" dirty="0"/>
              <a:t> </a:t>
            </a:r>
            <a:r>
              <a:rPr lang="en-US" dirty="0" err="1"/>
              <a:t>makamlara</a:t>
            </a:r>
            <a:r>
              <a:rPr lang="en-US" dirty="0"/>
              <a:t> </a:t>
            </a:r>
            <a:r>
              <a:rPr lang="en-US" dirty="0" err="1"/>
              <a:t>ve</a:t>
            </a:r>
            <a:r>
              <a:rPr lang="en-US" dirty="0"/>
              <a:t> </a:t>
            </a:r>
            <a:r>
              <a:rPr lang="en-US" dirty="0" err="1"/>
              <a:t>Türkiye</a:t>
            </a:r>
            <a:r>
              <a:rPr lang="en-US" dirty="0"/>
              <a:t> </a:t>
            </a:r>
            <a:r>
              <a:rPr lang="en-US" dirty="0" err="1"/>
              <a:t>Büyük</a:t>
            </a:r>
            <a:r>
              <a:rPr lang="en-US" dirty="0"/>
              <a:t> Millet </a:t>
            </a:r>
            <a:r>
              <a:rPr lang="en-US" dirty="0" err="1"/>
              <a:t>Meclisine</a:t>
            </a:r>
            <a:r>
              <a:rPr lang="en-US" dirty="0"/>
              <a:t> </a:t>
            </a:r>
            <a:r>
              <a:rPr lang="en-US" dirty="0" err="1"/>
              <a:t>yazı</a:t>
            </a:r>
            <a:r>
              <a:rPr lang="en-US" dirty="0"/>
              <a:t> </a:t>
            </a:r>
            <a:r>
              <a:rPr lang="en-US" dirty="0" err="1"/>
              <a:t>ile</a:t>
            </a:r>
            <a:r>
              <a:rPr lang="en-US" dirty="0"/>
              <a:t> </a:t>
            </a:r>
            <a:r>
              <a:rPr lang="en-US" dirty="0" err="1"/>
              <a:t>başvurma</a:t>
            </a:r>
            <a:r>
              <a:rPr lang="en-US" dirty="0"/>
              <a:t> </a:t>
            </a:r>
            <a:r>
              <a:rPr lang="en-US" dirty="0" err="1"/>
              <a:t>hakkına</a:t>
            </a:r>
            <a:r>
              <a:rPr lang="en-US" dirty="0"/>
              <a:t> </a:t>
            </a:r>
            <a:r>
              <a:rPr lang="en-US" dirty="0" err="1"/>
              <a:t>sahiptir</a:t>
            </a:r>
            <a:r>
              <a:rPr lang="en-US" dirty="0"/>
              <a:t>. </a:t>
            </a:r>
            <a:r>
              <a:rPr lang="en-US" dirty="0" err="1"/>
              <a:t>Kendileriyle</a:t>
            </a:r>
            <a:r>
              <a:rPr lang="en-US" dirty="0"/>
              <a:t> </a:t>
            </a:r>
            <a:r>
              <a:rPr lang="en-US" dirty="0" err="1"/>
              <a:t>ilgili</a:t>
            </a:r>
            <a:r>
              <a:rPr lang="en-US" dirty="0"/>
              <a:t> </a:t>
            </a:r>
            <a:r>
              <a:rPr lang="en-US" dirty="0" err="1"/>
              <a:t>başvurmaların</a:t>
            </a:r>
            <a:r>
              <a:rPr lang="en-US" dirty="0"/>
              <a:t> </a:t>
            </a:r>
            <a:r>
              <a:rPr lang="en-US" dirty="0" err="1"/>
              <a:t>sonucu</a:t>
            </a:r>
            <a:r>
              <a:rPr lang="en-US" dirty="0"/>
              <a:t>, </a:t>
            </a:r>
            <a:r>
              <a:rPr lang="en-US" dirty="0" err="1"/>
              <a:t>dilekçe</a:t>
            </a:r>
            <a:r>
              <a:rPr lang="en-US" dirty="0"/>
              <a:t> </a:t>
            </a:r>
            <a:r>
              <a:rPr lang="en-US" dirty="0" err="1"/>
              <a:t>sahiplerine</a:t>
            </a:r>
            <a:r>
              <a:rPr lang="en-US" dirty="0"/>
              <a:t> </a:t>
            </a:r>
            <a:r>
              <a:rPr lang="en-US" dirty="0" err="1"/>
              <a:t>yazılı</a:t>
            </a:r>
            <a:r>
              <a:rPr lang="en-US" dirty="0"/>
              <a:t> </a:t>
            </a:r>
            <a:r>
              <a:rPr lang="en-US" dirty="0" err="1"/>
              <a:t>olarak</a:t>
            </a:r>
            <a:r>
              <a:rPr lang="en-US" dirty="0"/>
              <a:t> </a:t>
            </a:r>
            <a:r>
              <a:rPr lang="en-US" dirty="0" err="1"/>
              <a:t>bildirir</a:t>
            </a:r>
            <a:r>
              <a:rPr lang="en-US" dirty="0"/>
              <a:t>.” </a:t>
            </a:r>
            <a:r>
              <a:rPr lang="en-US" dirty="0" err="1"/>
              <a:t>şeklindedir</a:t>
            </a:r>
            <a:r>
              <a:rPr lang="en-US" dirty="0"/>
              <a:t>.</a:t>
            </a:r>
            <a:endParaRPr lang="tr-TR" dirty="0"/>
          </a:p>
        </p:txBody>
      </p:sp>
      <p:sp>
        <p:nvSpPr>
          <p:cNvPr id="4" name="Slide Number Placeholder 3"/>
          <p:cNvSpPr>
            <a:spLocks noGrp="1"/>
          </p:cNvSpPr>
          <p:nvPr>
            <p:ph type="sldNum" sz="quarter" idx="12"/>
          </p:nvPr>
        </p:nvSpPr>
        <p:spPr/>
        <p:txBody>
          <a:bodyPr/>
          <a:lstStyle/>
          <a:p>
            <a:fld id="{3676024E-19B9-2C4B-A336-51390BDE3D45}" type="slidenum">
              <a:rPr lang="tr-TR" smtClean="0"/>
              <a:t>9</a:t>
            </a:fld>
            <a:endParaRPr lang="tr-T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1160</TotalTime>
  <Words>1205</Words>
  <Application>Microsoft Office PowerPoint</Application>
  <PresentationFormat>Ekran Gösterisi (4:3)</PresentationFormat>
  <Paragraphs>85</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Office Theme</vt:lpstr>
      <vt:lpstr>Dilekçe Hakkı</vt:lpstr>
      <vt:lpstr>Dilekçe</vt:lpstr>
      <vt:lpstr>PowerPoint Sunusu</vt:lpstr>
      <vt:lpstr>Tarihçesi</vt:lpstr>
      <vt:lpstr>PowerPoint Sunusu</vt:lpstr>
      <vt:lpstr>1876 Anayasası</vt:lpstr>
      <vt:lpstr>1921 Anayasası</vt:lpstr>
      <vt:lpstr>1924 Anayasası</vt:lpstr>
      <vt:lpstr>1961 Anayasası</vt:lpstr>
      <vt:lpstr>1982 Anayasası</vt:lpstr>
      <vt:lpstr>PowerPoint Sunusu</vt:lpstr>
      <vt:lpstr>PowerPoint Sunusu</vt:lpstr>
      <vt:lpstr>3071 s. 1.11.1984 tarih Dilekçe hakkının kullanılmasına dair kanun </vt:lpstr>
      <vt:lpstr>Dilekçede bulunması zorunlu şartlar: MADDE 4 - </vt:lpstr>
      <vt:lpstr>İncelenemeyecek dilekçeler:  MADDE 6 - </vt:lpstr>
      <vt:lpstr>Dilekçe konusu sınırsız mıdır?</vt:lpstr>
      <vt:lpstr>PowerPoint Sunusu</vt:lpstr>
      <vt:lpstr>İnceleme süresi</vt:lpstr>
      <vt:lpstr>Yetkileri</vt:lpstr>
      <vt:lpstr>Dilekçe Komisyonun faydaları</vt:lpstr>
      <vt:lpstr>DİLEKÇEDE UYULMASI GEREKEN ŞARTLAR : </vt:lpstr>
    </vt:vector>
  </TitlesOfParts>
  <Company>TODAİE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Dilekçe Hakkı</dc:title>
  <dc:creator>Aslı  Yağmurlu</dc:creator>
  <cp:lastModifiedBy>aslı</cp:lastModifiedBy>
  <cp:revision>14</cp:revision>
  <cp:lastPrinted>2017-04-13T09:50:04Z</cp:lastPrinted>
  <dcterms:created xsi:type="dcterms:W3CDTF">2016-03-19T21:50:05Z</dcterms:created>
  <dcterms:modified xsi:type="dcterms:W3CDTF">2017-04-13T11:49:56Z</dcterms:modified>
</cp:coreProperties>
</file>