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308" r:id="rId3"/>
    <p:sldId id="309" r:id="rId4"/>
    <p:sldId id="310" r:id="rId5"/>
    <p:sldId id="311" r:id="rId6"/>
    <p:sldId id="312" r:id="rId7"/>
    <p:sldId id="313" r:id="rId8"/>
    <p:sldId id="314" r:id="rId9"/>
    <p:sldId id="315" r:id="rId10"/>
    <p:sldId id="316" r:id="rId11"/>
    <p:sldId id="256" r:id="rId12"/>
    <p:sldId id="289" r:id="rId13"/>
    <p:sldId id="290" r:id="rId14"/>
    <p:sldId id="285" r:id="rId15"/>
    <p:sldId id="286" r:id="rId16"/>
    <p:sldId id="287" r:id="rId17"/>
    <p:sldId id="288"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06690"/>
          </a:xfrm>
        </p:spPr>
        <p:txBody>
          <a:bodyPr>
            <a:normAutofit/>
          </a:bodyPr>
          <a:lstStyle/>
          <a:p>
            <a:pPr algn="just"/>
            <a:r>
              <a:rPr lang="tr-TR" dirty="0"/>
              <a:t>DELİLLER</a:t>
            </a:r>
            <a:br>
              <a:rPr lang="tr-TR" dirty="0"/>
            </a:br>
            <a:r>
              <a:rPr lang="tr-TR" sz="2200" dirty="0"/>
              <a:t>Ceza muhakemesinde olayı temsil eden her şey delil olabilir; buna kısaca delil serbestliği denilmektedir. Ancak delillerin somut, gerçekçi, olayla bağlantılı ve olayı temsil edici olması gerekmektedir. Her şeyin delil olabilme özelliğinden ötürü ceza muhakemesinde deliller çok çeşitlidir ve hakim delillerden hiçbirine itibar ederek hükmünü o delile dayandırmak zorunda değildir. Adil yargılanma ve hukuk devleti esaslarına dayanan modern ceza muhakemesi hukukunda bunun sınırı hukuka aykırı delillerdir. Kanunda öngörülen usule aykırı biçimde elde edilmiş olan deliller akla, mantığa uygun ve olayı temsil edici olsalar da delil olarak kullanılmazlar.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E70066-507B-4566-9D97-714EA8B2608E}"/>
              </a:ext>
            </a:extLst>
          </p:cNvPr>
          <p:cNvSpPr>
            <a:spLocks noGrp="1"/>
          </p:cNvSpPr>
          <p:nvPr>
            <p:ph type="title"/>
          </p:nvPr>
        </p:nvSpPr>
        <p:spPr>
          <a:xfrm>
            <a:off x="457200" y="274638"/>
            <a:ext cx="8229600" cy="5890666"/>
          </a:xfrm>
        </p:spPr>
        <p:txBody>
          <a:bodyPr>
            <a:normAutofit/>
          </a:bodyPr>
          <a:lstStyle/>
          <a:p>
            <a:pPr algn="just"/>
            <a:r>
              <a:rPr lang="tr-TR" sz="2200" dirty="0"/>
              <a:t>Yemin verilmeyen tanıklar</a:t>
            </a:r>
            <a:br>
              <a:rPr lang="tr-TR" sz="2200" dirty="0"/>
            </a:br>
            <a:r>
              <a:rPr lang="tr-TR" sz="2200" dirty="0"/>
              <a:t>Dinlenme sırasında </a:t>
            </a:r>
            <a:r>
              <a:rPr lang="tr-TR" sz="2200" dirty="0" err="1"/>
              <a:t>onbeş</a:t>
            </a:r>
            <a:r>
              <a:rPr lang="tr-TR" sz="2200" dirty="0"/>
              <a:t> yaşını doldurmamış olanlar.</a:t>
            </a:r>
            <a:br>
              <a:rPr lang="tr-TR" sz="2200" dirty="0"/>
            </a:br>
            <a:r>
              <a:rPr lang="tr-TR" sz="2200" dirty="0"/>
              <a:t>Ayırt etme gücüne sahip olmamaları nedeniyle yeminin niteliği ve önemini kavrayamayanlar.</a:t>
            </a:r>
            <a:br>
              <a:rPr lang="tr-TR" sz="2200" dirty="0"/>
            </a:br>
            <a:r>
              <a:rPr lang="tr-TR" sz="2200" dirty="0"/>
              <a:t> Soruşturma veya kovuşturma konusu suçlara iştirakten veya bu suçlar nedeniyle suçluyu kayırmaktan ya da suç delillerini yok etme, gizleme veya değiştirmekten şüpheli, sanık veya hükümlü olanlar.</a:t>
            </a:r>
            <a:br>
              <a:rPr lang="tr-TR" dirty="0"/>
            </a:br>
            <a:endParaRPr lang="tr-TR" dirty="0"/>
          </a:p>
        </p:txBody>
      </p:sp>
    </p:spTree>
    <p:extLst>
      <p:ext uri="{BB962C8B-B14F-4D97-AF65-F5344CB8AC3E}">
        <p14:creationId xmlns:p14="http://schemas.microsoft.com/office/powerpoint/2010/main" val="3994889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868874"/>
          </a:xfrm>
        </p:spPr>
        <p:txBody>
          <a:bodyPr/>
          <a:lstStyle/>
          <a:p>
            <a:r>
              <a:rPr lang="tr-TR" b="1" dirty="0"/>
              <a:t>DÖRDÜNCÜ KISIM </a:t>
            </a:r>
            <a:br>
              <a:rPr lang="tr-TR" b="1" dirty="0"/>
            </a:br>
            <a:r>
              <a:rPr lang="tr-TR" b="1" dirty="0"/>
              <a:t>Koruma Tedbirleri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97634"/>
          </a:xfrm>
        </p:spPr>
        <p:txBody>
          <a:bodyPr>
            <a:normAutofit fontScale="90000"/>
          </a:bodyPr>
          <a:lstStyle/>
          <a:p>
            <a:pPr algn="just"/>
            <a:r>
              <a:rPr lang="tr-TR" sz="3600" dirty="0"/>
              <a:t> </a:t>
            </a:r>
            <a:br>
              <a:rPr lang="tr-TR" sz="3600" dirty="0"/>
            </a:br>
            <a:r>
              <a:rPr lang="tr-TR" sz="3600" dirty="0"/>
              <a:t>Koruma tedbirleri; ceza yargılamasının gecikmeden yapılabilmesini, yargılama konusu olayın sonuçlandırabilmesi ve ileride verilecek kararın uygulanmasını sağlamaya yönelik geçici tedbirleri ifade eder. Bu tedbirler, Anayasa’da sayılan kişi hak ve özgürlüklerine sınırlamalar getirdiği için bu sınırlamaların biçimleri anayasada belirlenmiştir. Özgürlüklere sınırlama getirdiği için kanunilik ilkesi söz konusudur..</a:t>
            </a:r>
            <a:br>
              <a:rPr lang="tr-TR" dirty="0"/>
            </a:b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54758"/>
          </a:xfrm>
        </p:spPr>
        <p:txBody>
          <a:bodyPr>
            <a:normAutofit fontScale="90000"/>
          </a:bodyPr>
          <a:lstStyle/>
          <a:p>
            <a:pPr algn="l"/>
            <a:r>
              <a:rPr lang="tr-TR" sz="3100" b="1" u="sng" dirty="0">
                <a:solidFill>
                  <a:srgbClr val="FF0000"/>
                </a:solidFill>
              </a:rPr>
              <a:t>Koruma tedbirlerinin genel özellikleri şunlardır:</a:t>
            </a:r>
            <a:br>
              <a:rPr lang="tr-TR" sz="3100" dirty="0"/>
            </a:br>
            <a:r>
              <a:rPr lang="tr-TR" sz="3100" dirty="0"/>
              <a:t>- Özgürlüklere sınırlama getirdiğinden, “kanunilik ilkesi” esastır. </a:t>
            </a:r>
            <a:br>
              <a:rPr lang="tr-TR" sz="3100" dirty="0"/>
            </a:br>
            <a:r>
              <a:rPr lang="tr-TR" sz="3100" dirty="0"/>
              <a:t>- Kıyasa başvurulamaz. </a:t>
            </a:r>
            <a:br>
              <a:rPr lang="tr-TR" sz="3100" dirty="0"/>
            </a:br>
            <a:r>
              <a:rPr lang="tr-TR" sz="3100" dirty="0"/>
              <a:t>- Bu tedbirler «zorlayıcı» olduğu için ilgilinin rızası aranmaz.</a:t>
            </a:r>
            <a:br>
              <a:rPr lang="tr-TR" sz="3100" dirty="0"/>
            </a:br>
            <a:r>
              <a:rPr lang="tr-TR" sz="3100" dirty="0"/>
              <a:t>- Bu tedbirler geçicidir.</a:t>
            </a:r>
            <a:br>
              <a:rPr lang="tr-TR" sz="3100" dirty="0"/>
            </a:br>
            <a:r>
              <a:rPr lang="tr-TR" sz="3100" dirty="0"/>
              <a:t>- Bu tedbirler ölçülü ve orantılı olmalıdır.</a:t>
            </a:r>
            <a:br>
              <a:rPr lang="tr-TR" sz="3100" dirty="0"/>
            </a:br>
            <a:r>
              <a:rPr lang="tr-TR" sz="3100" dirty="0"/>
              <a:t>- Bu tedbirlere başvurmayı haklı gösterebilecek nedenler olmalıdır. (Görünüşte haklılık)</a:t>
            </a:r>
            <a:br>
              <a:rPr lang="tr-TR" sz="3100" dirty="0"/>
            </a:br>
            <a:r>
              <a:rPr lang="tr-TR" sz="3100" dirty="0"/>
              <a:t>- Bu tedbirlere başvurmak konusunda ilgili makamın takdir yetkisi vardır; koşulları gerçekleşmiş olsa bile bu tedbirlere başvurmak zorunlu değildir. (İhtiyarilik)</a:t>
            </a:r>
            <a:br>
              <a:rPr lang="tr-TR" dirty="0"/>
            </a:b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r>
              <a:rPr lang="tr-TR" sz="2700" b="1" dirty="0"/>
              <a:t> </a:t>
            </a:r>
            <a:br>
              <a:rPr lang="tr-TR" sz="2700" dirty="0"/>
            </a:br>
            <a:r>
              <a:rPr lang="tr-TR" sz="2700" b="1" u="sng" dirty="0">
                <a:solidFill>
                  <a:srgbClr val="FF0000"/>
                </a:solidFill>
              </a:rPr>
              <a:t>Anayasa m. 19. – Herkes, kişi hürriyeti ve güvenliğine sahiptir.</a:t>
            </a:r>
            <a:br>
              <a:rPr lang="tr-TR" sz="2700" b="1" u="sng" dirty="0">
                <a:solidFill>
                  <a:srgbClr val="FF0000"/>
                </a:solidFill>
              </a:rPr>
            </a:br>
            <a:r>
              <a:rPr lang="tr-TR" sz="2700" b="1" dirty="0"/>
              <a:t>Şekil ve şartları kanunda gösterilen Mahkemelerce verilmiş hürriyeti kısıtlayıcı cezaların ve güvenlik tedbirlerinin yerine getirilmesi; bir mahkeme kararının veya kanunda öngörülen bir yükümlülüğün gereği olarak ilgilinin yakalanması veya tutuklanması; bir küçüğün gözetim altında ıslahı veya yetkili merci önüne çıkarılması için verilen bir kararın yerine getirilmesi; toplum için tehlike teşkil eden bir akıl hastası, uyuşturucu madde veya alkol tutkunu, bir serseri veya hastalık yayabilecek bir kişinin bir müessesede tedavi, eğitim veya ıslahı için kanunda belirtilen esaslara uygun olarak alınan tedbirin yerine getirilmesi; usulüne aykırı şekilde ülkeye girmek isteyen veya giren, ya da hakkında sınır dışı etme yahut geri verme kararı verilen bir kişinin yakalanması veya tutuklanması; halleri dışında</a:t>
            </a:r>
            <a:r>
              <a:rPr lang="tr-TR" sz="2700" dirty="0"/>
              <a:t> </a:t>
            </a:r>
            <a:r>
              <a:rPr lang="tr-TR" sz="2700" b="1" u="sng" dirty="0">
                <a:solidFill>
                  <a:srgbClr val="FF0000"/>
                </a:solidFill>
              </a:rPr>
              <a:t>kimse hürriyetinden yoksun bırakılamaz</a:t>
            </a:r>
            <a:br>
              <a:rPr lang="tr-TR" dirty="0">
                <a:solidFill>
                  <a:srgbClr val="FF0000"/>
                </a:solidFill>
              </a:rPr>
            </a:br>
            <a:endParaRPr lang="tr-TR"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Autofit/>
          </a:bodyPr>
          <a:lstStyle/>
          <a:p>
            <a:pPr algn="just"/>
            <a:r>
              <a:rPr lang="tr-TR" sz="2800" b="1" u="sng" dirty="0">
                <a:solidFill>
                  <a:srgbClr val="FF0000"/>
                </a:solidFill>
              </a:rPr>
              <a:t>Suçluluğu hakkında kuvvetli belirti bulunan kişiler</a:t>
            </a:r>
            <a:r>
              <a:rPr lang="tr-TR" sz="2800" b="1" dirty="0">
                <a:solidFill>
                  <a:srgbClr val="FF0000"/>
                </a:solidFill>
              </a:rPr>
              <a:t>, </a:t>
            </a:r>
            <a:r>
              <a:rPr lang="tr-TR" sz="2800" dirty="0"/>
              <a:t>ancak kaçmalarını, delillerin yok edilmesini veya değiştirilmesini önlemek maksadıyla veya bunlar gibi tutuklamayı zorunlu kılan ve kanunda gösterilen diğer hallerde </a:t>
            </a:r>
            <a:r>
              <a:rPr lang="tr-TR" sz="2800" b="1" u="sng" dirty="0">
                <a:solidFill>
                  <a:srgbClr val="FF0000"/>
                </a:solidFill>
              </a:rPr>
              <a:t>hâkim kararıyla </a:t>
            </a:r>
            <a:r>
              <a:rPr lang="tr-TR" b="1" u="sng" dirty="0">
                <a:solidFill>
                  <a:srgbClr val="FF0000"/>
                </a:solidFill>
              </a:rPr>
              <a:t>tutuklanabilir. </a:t>
            </a:r>
            <a:r>
              <a:rPr lang="tr-TR" sz="2800" b="1" u="sng" dirty="0"/>
              <a:t>Hâkim kararı olmadan yakalama, ancak suçüstü halinde veya gecikmesinde sakınca bulunan hallerde yapılabilir; bunun şartlarını kanun gösterir.</a:t>
            </a:r>
            <a:br>
              <a:rPr lang="tr-TR" sz="2800" b="1" u="sng" dirty="0"/>
            </a:br>
            <a:r>
              <a:rPr lang="tr-TR" sz="2800" dirty="0"/>
              <a:t>Yakalanan veya tutuklanan kişilere, yakalama veya tutuklama sebepleri ve haklarındaki iddialar herhalde yazılı ve bunun  hemen mümkün olmaması halinde sözlü olarak derhal, toplu suçlarda en geç hâkim huzuruna çıkarılıncaya kadar bildirilir.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571480"/>
            <a:ext cx="8372476" cy="5929354"/>
          </a:xfrm>
        </p:spPr>
        <p:txBody>
          <a:bodyPr>
            <a:normAutofit fontScale="90000"/>
          </a:bodyPr>
          <a:lstStyle/>
          <a:p>
            <a:pPr algn="just"/>
            <a:r>
              <a:rPr lang="tr-TR" sz="3600" b="1" u="sng" dirty="0"/>
              <a:t>Yakalanan veya tutuklanan kişi, </a:t>
            </a:r>
            <a:r>
              <a:rPr lang="tr-TR" sz="3600" dirty="0"/>
              <a:t>tutulma yerine en yakın mahkemeye gönderilmesi için gerekli süre hariç </a:t>
            </a:r>
            <a:r>
              <a:rPr lang="tr-TR" sz="3600" b="1" u="sng" dirty="0">
                <a:solidFill>
                  <a:srgbClr val="FF0000"/>
                </a:solidFill>
              </a:rPr>
              <a:t>en geç </a:t>
            </a:r>
            <a:r>
              <a:rPr lang="tr-TR" sz="3600" b="1" u="sng" dirty="0" err="1">
                <a:solidFill>
                  <a:srgbClr val="FF0000"/>
                </a:solidFill>
              </a:rPr>
              <a:t>kırksekiz</a:t>
            </a:r>
            <a:r>
              <a:rPr lang="tr-TR" sz="3600" b="1" u="sng" dirty="0">
                <a:solidFill>
                  <a:srgbClr val="FF0000"/>
                </a:solidFill>
              </a:rPr>
              <a:t> saat ve toplu olarak işlenen suçlarda en çok dört gün içinde hâkim önüne çıkarılır.  </a:t>
            </a:r>
            <a:r>
              <a:rPr lang="tr-TR" sz="3600" dirty="0"/>
              <a:t>Kimse, bu süreler geçtikten sonra hâkim kararı olmaksızın hürriyetinden yoksun bırakılamaz. </a:t>
            </a:r>
            <a:r>
              <a:rPr lang="tr-TR" sz="3600" b="1" u="sng" dirty="0"/>
              <a:t>Bu süreler olağanüstü hal, sıkıyönetim ve savaş hallerinde uzatılabilir.</a:t>
            </a:r>
            <a:br>
              <a:rPr lang="tr-TR" sz="3600" b="1" u="sng" dirty="0"/>
            </a:br>
            <a:r>
              <a:rPr lang="tr-TR" sz="3600" dirty="0"/>
              <a:t>Kişinin yakalandığı veya tutuklandığı, yakınlarına derhal bildirilir</a:t>
            </a:r>
            <a:r>
              <a:rPr lang="tr-TR" dirty="0"/>
              <a:t>.</a:t>
            </a:r>
            <a:br>
              <a:rPr lang="tr-TR" dirty="0"/>
            </a:b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r>
              <a:rPr lang="tr-TR" sz="3600" dirty="0"/>
              <a:t>Her ne sebeple olursa olsun, hürriyeti kısıtlanan kişi, kısa sürede durumu hakkında karar verilmesini ve bu kısıtlamanın kanuna aykırılığı halinde </a:t>
            </a:r>
            <a:r>
              <a:rPr lang="tr-TR" sz="3600" b="1" u="sng" dirty="0">
                <a:solidFill>
                  <a:srgbClr val="FF0000"/>
                </a:solidFill>
              </a:rPr>
              <a:t>hemen serbest bırakılmasını sağlamak amacıyla yetkili bir yargı merciine başvurma hakkına sahiptir</a:t>
            </a:r>
            <a:r>
              <a:rPr lang="tr-TR" sz="3600" dirty="0"/>
              <a:t>.</a:t>
            </a:r>
            <a:br>
              <a:rPr lang="tr-TR" sz="3600" dirty="0"/>
            </a:br>
            <a:r>
              <a:rPr lang="tr-TR" sz="3600" dirty="0"/>
              <a:t>Bu esaslar dışında bir işleme tâbi tutulan kişilerin uğradıkları zarar, tazminat hukukunun genel prensiplerine göre, </a:t>
            </a:r>
            <a:r>
              <a:rPr lang="tr-TR" sz="3600" b="1" u="sng" dirty="0">
                <a:solidFill>
                  <a:srgbClr val="FF0000"/>
                </a:solidFill>
              </a:rPr>
              <a:t>Devletçe ödenir</a:t>
            </a:r>
            <a:br>
              <a:rPr lang="tr-TR" dirty="0"/>
            </a:br>
            <a:r>
              <a:rPr lang="tr-TR" dirty="0"/>
              <a:t> </a:t>
            </a:r>
            <a:br>
              <a:rPr lang="tr-TR"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639E59-4C67-41B7-BD04-1B972E1C6D43}"/>
              </a:ext>
            </a:extLst>
          </p:cNvPr>
          <p:cNvSpPr>
            <a:spLocks noGrp="1"/>
          </p:cNvSpPr>
          <p:nvPr>
            <p:ph type="title"/>
          </p:nvPr>
        </p:nvSpPr>
        <p:spPr>
          <a:xfrm>
            <a:off x="457200" y="274638"/>
            <a:ext cx="8229600" cy="6322714"/>
          </a:xfrm>
        </p:spPr>
        <p:txBody>
          <a:bodyPr>
            <a:normAutofit/>
          </a:bodyPr>
          <a:lstStyle/>
          <a:p>
            <a:pPr algn="just"/>
            <a:r>
              <a:rPr lang="tr-TR" sz="2000" dirty="0"/>
              <a:t>Günümüzde delillerin ispat açısından değerleri ve dereceleri bakımından bir ayrımdan öte türleri, yani elde edildikleri kaynak açısından sadece pratik nedenlerle yapılan bir tasnif söz konusudur. Modern ceza muhakemesinde delillerin tasnifi, geçmişte olduğu gibi delillerin delil olmak değeri bakımından yapılan bir derecelendirmeye dayanmaz. Günümüzde hiçbir delilin diğerinden daha inandırıcı olduğu yönünde bir ayrım söz konusu olmadığı gibi, bir delilin kesin ve kanuni delil olması biçiminde bir ayrım da yapılamaz. Ceza muhakemesi hukukunda bir olayın ispatını sağlayabilecek her şey, hukuka uygun yollarla elde edilmiş olmak koşuluyla delildir.</a:t>
            </a:r>
          </a:p>
        </p:txBody>
      </p:sp>
    </p:spTree>
    <p:extLst>
      <p:ext uri="{BB962C8B-B14F-4D97-AF65-F5344CB8AC3E}">
        <p14:creationId xmlns:p14="http://schemas.microsoft.com/office/powerpoint/2010/main" val="344462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B78EB9-D8E0-4036-8863-B216D2D5A913}"/>
              </a:ext>
            </a:extLst>
          </p:cNvPr>
          <p:cNvSpPr>
            <a:spLocks noGrp="1"/>
          </p:cNvSpPr>
          <p:nvPr>
            <p:ph type="title"/>
          </p:nvPr>
        </p:nvSpPr>
        <p:spPr>
          <a:xfrm>
            <a:off x="457200" y="274638"/>
            <a:ext cx="8229600" cy="5962674"/>
          </a:xfrm>
        </p:spPr>
        <p:txBody>
          <a:bodyPr>
            <a:normAutofit/>
          </a:bodyPr>
          <a:lstStyle/>
          <a:p>
            <a:pPr algn="just"/>
            <a:r>
              <a:rPr lang="tr-TR" sz="2200" dirty="0"/>
              <a:t>Genellikle benimsenen delilleri kendi arasında beyan, belge ve belirti olmak üzere üçe ayırarak incelemektir. Beyan delili, şüpheli ve sanığın beyanı, tanığın beyanı ve diğer kişilerin beyanından ibarettir. Beyanlar olayla bağlantılı olan kişilerin sözlü açıklamalarından ibarettir. Belge ise olayla ilgili olan yazı, ses, görüntü ve şekillerin yer aldığı kâğıtlar ya da kayıtlar olabilir. Belirtiler ise suçtan arda kalan iz ve işaretlerdir. Ancak bu tasnif de pratik ve pedagojik kaygılarla yapılan yapay bir tasnif olup delillerin olayı ispat etme güçleri açısından değil genellikle delilin elde edildiği kaynağa göre yapılmaktadır. </a:t>
            </a:r>
            <a:br>
              <a:rPr lang="tr-TR" dirty="0"/>
            </a:br>
            <a:endParaRPr lang="tr-TR" dirty="0"/>
          </a:p>
        </p:txBody>
      </p:sp>
    </p:spTree>
    <p:extLst>
      <p:ext uri="{BB962C8B-B14F-4D97-AF65-F5344CB8AC3E}">
        <p14:creationId xmlns:p14="http://schemas.microsoft.com/office/powerpoint/2010/main" val="3406443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EB2C00-92D5-4D30-9376-D9E19371A4D3}"/>
              </a:ext>
            </a:extLst>
          </p:cNvPr>
          <p:cNvSpPr>
            <a:spLocks noGrp="1"/>
          </p:cNvSpPr>
          <p:nvPr>
            <p:ph type="title"/>
          </p:nvPr>
        </p:nvSpPr>
        <p:spPr>
          <a:xfrm>
            <a:off x="457200" y="274638"/>
            <a:ext cx="8229600" cy="6106690"/>
          </a:xfrm>
        </p:spPr>
        <p:txBody>
          <a:bodyPr>
            <a:normAutofit/>
          </a:bodyPr>
          <a:lstStyle/>
          <a:p>
            <a:pPr algn="just"/>
            <a:r>
              <a:rPr lang="tr-TR" sz="2000" b="1" dirty="0"/>
              <a:t>1.Şüphelinin Beyanı</a:t>
            </a:r>
            <a:br>
              <a:rPr lang="tr-TR" sz="2000" dirty="0"/>
            </a:br>
            <a:r>
              <a:rPr lang="tr-TR" sz="2000" dirty="0"/>
              <a:t>İşkencenin Önlenmesine Dair Birleşmiş Milletler Sözleşmesi m.15’e göre “</a:t>
            </a:r>
            <a:r>
              <a:rPr lang="tr-TR" sz="2000" i="1" dirty="0"/>
              <a:t>Her Taraf Devlet işkence yapılarak alındığı tespit olunan herhangi bir ifadenin, işkence yapmakla itham olunan kişi aleyhinde delil olarak kullanılması hariç, herhangi bir kovuşturmada delil olarak kabul edilmemesini sağlayacaktır</a:t>
            </a:r>
            <a:r>
              <a:rPr lang="tr-TR" sz="2000" dirty="0"/>
              <a:t>” </a:t>
            </a:r>
            <a:r>
              <a:rPr lang="tr-TR" sz="2000" dirty="0" err="1"/>
              <a:t>Sözleşme’ye</a:t>
            </a:r>
            <a:r>
              <a:rPr lang="tr-TR" sz="2000" dirty="0"/>
              <a:t> uygun biçimde ulusal hukukumuzda da işkence ve diğer kötü muamele sonucu elde edilen delillerin geçerli olmayacağı kabul edilmiştir. Bu doğrultuda CMK m. 147’de ifade ve sorgunun tarzı gösterilmiş, m. 148’de ise ifade alma ve sorguda yasak usuller sayılmıştır.</a:t>
            </a:r>
          </a:p>
        </p:txBody>
      </p:sp>
    </p:spTree>
    <p:extLst>
      <p:ext uri="{BB962C8B-B14F-4D97-AF65-F5344CB8AC3E}">
        <p14:creationId xmlns:p14="http://schemas.microsoft.com/office/powerpoint/2010/main" val="1962261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F0E913-DEDB-4183-8F54-AA1BBB9A6C92}"/>
              </a:ext>
            </a:extLst>
          </p:cNvPr>
          <p:cNvSpPr>
            <a:spLocks noGrp="1"/>
          </p:cNvSpPr>
          <p:nvPr>
            <p:ph type="title"/>
          </p:nvPr>
        </p:nvSpPr>
        <p:spPr>
          <a:xfrm>
            <a:off x="457200" y="274638"/>
            <a:ext cx="8229600" cy="6250706"/>
          </a:xfrm>
        </p:spPr>
        <p:txBody>
          <a:bodyPr>
            <a:normAutofit/>
          </a:bodyPr>
          <a:lstStyle/>
          <a:p>
            <a:pPr algn="just"/>
            <a:r>
              <a:rPr lang="tr-TR" sz="2200" dirty="0"/>
              <a:t> </a:t>
            </a:r>
            <a:br>
              <a:rPr lang="tr-TR" sz="2200" dirty="0"/>
            </a:br>
            <a:r>
              <a:rPr lang="tr-TR" sz="2200" b="1" dirty="0"/>
              <a:t>2.Sanığın Beyanı</a:t>
            </a:r>
            <a:br>
              <a:rPr lang="tr-TR" sz="2200" dirty="0"/>
            </a:br>
            <a:r>
              <a:rPr lang="tr-TR" sz="2200" dirty="0"/>
              <a:t>Sanık beyanı, sanık tarafından hükmü verecek olan hâkim önünde yapılan sözlü açıklamalardır, bu nedenle yukarıda ele alındığı gibi şüphelinin soruşturma evresinde Cumhuriyet savcısı veya sulh ceza hâkimi önündeki beyanları sanık beyanı olarak değerlendirilemez. Sanığın beyanının hukuka uygun olması için her şeyden önce sanığın olaya ilişkin açıklamalarda bulunmamak hakkı olduğu kendisine hatırlatılmalıdır. Sanığın beyanının özgür iradesine dayanmasını sağlamak için beyanının alınması sırasında CMK m. 148’de sıralanmış olan yasak yöntemlere başvurulmamalıdır.</a:t>
            </a:r>
            <a:br>
              <a:rPr lang="tr-TR" dirty="0"/>
            </a:br>
            <a:endParaRPr lang="tr-TR" dirty="0"/>
          </a:p>
        </p:txBody>
      </p:sp>
    </p:spTree>
    <p:extLst>
      <p:ext uri="{BB962C8B-B14F-4D97-AF65-F5344CB8AC3E}">
        <p14:creationId xmlns:p14="http://schemas.microsoft.com/office/powerpoint/2010/main" val="421167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4ACE65-2A53-4E25-BE7F-AEC01EFE7DC8}"/>
              </a:ext>
            </a:extLst>
          </p:cNvPr>
          <p:cNvSpPr>
            <a:spLocks noGrp="1"/>
          </p:cNvSpPr>
          <p:nvPr>
            <p:ph type="title"/>
          </p:nvPr>
        </p:nvSpPr>
        <p:spPr>
          <a:xfrm>
            <a:off x="457200" y="274638"/>
            <a:ext cx="8229600" cy="6178698"/>
          </a:xfrm>
        </p:spPr>
        <p:txBody>
          <a:bodyPr>
            <a:normAutofit/>
          </a:bodyPr>
          <a:lstStyle/>
          <a:p>
            <a:pPr algn="just"/>
            <a:r>
              <a:rPr lang="tr-TR" sz="2200" b="1" dirty="0"/>
              <a:t>3.Tanık Beyanı</a:t>
            </a:r>
            <a:br>
              <a:rPr lang="tr-TR" sz="2200" dirty="0"/>
            </a:br>
            <a:r>
              <a:rPr lang="tr-TR" sz="2200" b="1" dirty="0"/>
              <a:t> </a:t>
            </a:r>
            <a:br>
              <a:rPr lang="tr-TR" sz="2200" dirty="0"/>
            </a:br>
            <a:r>
              <a:rPr lang="tr-TR" sz="2200" dirty="0"/>
              <a:t>Tanık, olayın tarafı olmayan ancak olaya ilişkin beş duyusu ile bilgisi olduğu düşünülen kişidir. CMK m. 43/f.1’e göre tanığın usulüne uygun olarak çağrılması çağrı kâğıdı gönderilmesi suretiyle olur. CMK m. 44’e göre usulüne uygun olarak çağrılıp da mazeretini bildirmeksizin gelmeyen tanıklar zorla getirilir. CMK m. 43/f.1’e göre, tutuklu işlerde tanıklar için zorla getirme kararı verilebilir. Zorla getirmenin kanuni koşulları oluşmadan örneğin usulüne göre çağrı yapılmadan bir tanığın zorla getirilip duruşmada dinlenmesi kanuna aykırı bir davranış olsa da diğer şartları varsa beyanının delil olarak değerlendirilmesi mümkün olmalıdır. </a:t>
            </a:r>
            <a:br>
              <a:rPr lang="tr-TR" dirty="0"/>
            </a:br>
            <a:endParaRPr lang="tr-TR" dirty="0"/>
          </a:p>
        </p:txBody>
      </p:sp>
    </p:spTree>
    <p:extLst>
      <p:ext uri="{BB962C8B-B14F-4D97-AF65-F5344CB8AC3E}">
        <p14:creationId xmlns:p14="http://schemas.microsoft.com/office/powerpoint/2010/main" val="3867688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86498F-DC74-4DFE-96FD-41A27CDCBDAA}"/>
              </a:ext>
            </a:extLst>
          </p:cNvPr>
          <p:cNvSpPr>
            <a:spLocks noGrp="1"/>
          </p:cNvSpPr>
          <p:nvPr>
            <p:ph type="title"/>
          </p:nvPr>
        </p:nvSpPr>
        <p:spPr>
          <a:xfrm>
            <a:off x="457200" y="274638"/>
            <a:ext cx="8229600" cy="6034682"/>
          </a:xfrm>
        </p:spPr>
        <p:txBody>
          <a:bodyPr>
            <a:normAutofit/>
          </a:bodyPr>
          <a:lstStyle/>
          <a:p>
            <a:pPr algn="l"/>
            <a:r>
              <a:rPr lang="tr-TR" sz="2200" dirty="0"/>
              <a:t>Tanıklıktan çekinme MADDE 45.- (1) Aşağıdaki kimseler tanıklıktan çekinebilir: </a:t>
            </a:r>
            <a:br>
              <a:rPr lang="tr-TR" sz="2200" dirty="0"/>
            </a:br>
            <a:r>
              <a:rPr lang="tr-TR" sz="2200" dirty="0"/>
              <a:t>a) Şüpheli veya sanığın nişanlısı.</a:t>
            </a:r>
            <a:br>
              <a:rPr lang="tr-TR" sz="2200" dirty="0"/>
            </a:br>
            <a:r>
              <a:rPr lang="tr-TR" sz="2200" dirty="0"/>
              <a:t>b) Evlilik bağı kalmasa bile şüpheli veya sanığın eşi.</a:t>
            </a:r>
            <a:br>
              <a:rPr lang="tr-TR" sz="2200" dirty="0"/>
            </a:br>
            <a:r>
              <a:rPr lang="tr-TR" sz="2200" dirty="0"/>
              <a:t>c) Şüpheli veya sanığın kan hısımlığından veya kayın hısımlığından üstsoy veya altsoyu.</a:t>
            </a:r>
            <a:br>
              <a:rPr lang="tr-TR" sz="2200" dirty="0"/>
            </a:br>
            <a:r>
              <a:rPr lang="tr-TR" sz="2200" dirty="0"/>
              <a:t>d) Şüpheli veya sanığın üçüncü derece dahil kan veya ikinci derece dahil kayın hısımları.</a:t>
            </a:r>
            <a:br>
              <a:rPr lang="tr-TR" sz="2200" dirty="0"/>
            </a:br>
            <a:r>
              <a:rPr lang="tr-TR" sz="2200" dirty="0"/>
              <a:t>e) Şüpheli veya sanıkla aralarında evlatlık bağı bulunanlar.</a:t>
            </a:r>
            <a:br>
              <a:rPr lang="tr-TR" dirty="0"/>
            </a:br>
            <a:endParaRPr lang="tr-TR" dirty="0"/>
          </a:p>
        </p:txBody>
      </p:sp>
    </p:spTree>
    <p:extLst>
      <p:ext uri="{BB962C8B-B14F-4D97-AF65-F5344CB8AC3E}">
        <p14:creationId xmlns:p14="http://schemas.microsoft.com/office/powerpoint/2010/main" val="3772767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48E390-6DA4-4D62-AC23-04D3E7B2CBAD}"/>
              </a:ext>
            </a:extLst>
          </p:cNvPr>
          <p:cNvSpPr>
            <a:spLocks noGrp="1"/>
          </p:cNvSpPr>
          <p:nvPr>
            <p:ph type="title"/>
          </p:nvPr>
        </p:nvSpPr>
        <p:spPr>
          <a:xfrm>
            <a:off x="457200" y="274638"/>
            <a:ext cx="8229600" cy="6034682"/>
          </a:xfrm>
        </p:spPr>
        <p:txBody>
          <a:bodyPr>
            <a:normAutofit/>
          </a:bodyPr>
          <a:lstStyle/>
          <a:p>
            <a:pPr algn="just"/>
            <a:r>
              <a:rPr lang="tr-TR" sz="2200" dirty="0"/>
              <a:t>Meslek ve sürekli uğraşıları sebebiyle tanıklıktan çekinme MADDE 46.-</a:t>
            </a:r>
            <a:br>
              <a:rPr lang="tr-TR" sz="2200" dirty="0"/>
            </a:br>
            <a:r>
              <a:rPr lang="tr-TR" sz="2200" dirty="0"/>
              <a:t> (1) Meslekleri ve sürekli uğraşıları sebebiyle tanıklıktan çekinebilecekler ile çekinme konu ve koşulları şunlardır:</a:t>
            </a:r>
            <a:br>
              <a:rPr lang="tr-TR" sz="2200" dirty="0"/>
            </a:br>
            <a:r>
              <a:rPr lang="tr-TR" sz="2200" dirty="0"/>
              <a:t>a) Avukatlar veya stajyerleri veya yardımcılarının, bu sıfatları dolayısıyla veya yüklendikleri yargı görevi sebebiyle öğrendikleri bilgiler.</a:t>
            </a:r>
            <a:br>
              <a:rPr lang="tr-TR" sz="2200" dirty="0"/>
            </a:br>
            <a:r>
              <a:rPr lang="tr-TR" sz="2200" dirty="0"/>
              <a:t>b) Hekimler, diş hekimleri, eczacılar, ebeler ve bunların yardımcıları ve diğer bütün tıp meslek veya sanatları mensuplarının, bu sıfatları dolayısıyla hastaları ve bunların yakınları hakkında öğrendikleri bilgiler.</a:t>
            </a:r>
            <a:br>
              <a:rPr lang="tr-TR" sz="2200" dirty="0"/>
            </a:br>
            <a:r>
              <a:rPr lang="tr-TR" sz="2200" dirty="0"/>
              <a:t>c) Mali işlerde görevlendirilmiş müşavirler ve noterlerin bu sıfatları dolayısıyla hizmet verdikleri kişiler hakkında öğrendikleri bilgiler.</a:t>
            </a:r>
            <a:br>
              <a:rPr lang="tr-TR" sz="2200" dirty="0"/>
            </a:br>
            <a:r>
              <a:rPr lang="tr-TR" sz="2200" dirty="0"/>
              <a:t>(2) Yukarıdaki fıkranın (a) bendinde belirtilenler dışında kalan kişiler, ilgilinin rızasının varlığı halinde, tanıklıktan çekinemez.</a:t>
            </a:r>
            <a:br>
              <a:rPr lang="tr-TR" dirty="0"/>
            </a:br>
            <a:endParaRPr lang="tr-TR" dirty="0"/>
          </a:p>
        </p:txBody>
      </p:sp>
    </p:spTree>
    <p:extLst>
      <p:ext uri="{BB962C8B-B14F-4D97-AF65-F5344CB8AC3E}">
        <p14:creationId xmlns:p14="http://schemas.microsoft.com/office/powerpoint/2010/main" val="3543694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0CD384-23B3-4518-ACAD-500188E750AB}"/>
              </a:ext>
            </a:extLst>
          </p:cNvPr>
          <p:cNvSpPr>
            <a:spLocks noGrp="1"/>
          </p:cNvSpPr>
          <p:nvPr>
            <p:ph type="title"/>
          </p:nvPr>
        </p:nvSpPr>
        <p:spPr>
          <a:xfrm>
            <a:off x="457200" y="274638"/>
            <a:ext cx="8229600" cy="6250706"/>
          </a:xfrm>
        </p:spPr>
        <p:txBody>
          <a:bodyPr>
            <a:normAutofit/>
          </a:bodyPr>
          <a:lstStyle/>
          <a:p>
            <a:pPr algn="l"/>
            <a:r>
              <a:rPr lang="tr-TR" sz="2200" dirty="0"/>
              <a:t>Tanık, kendisini veya 45 inci maddenin birinci fıkrasında gösterilen kişileri ceza kovuşturmasına uğratabilecek nitelikte olan sorulara cevap vermekten çekinebilir. Tanığa cevap vermekten çekinebileceği önceden bildirilir.</a:t>
            </a:r>
            <a:br>
              <a:rPr lang="tr-TR" dirty="0"/>
            </a:br>
            <a:endParaRPr lang="tr-TR" dirty="0"/>
          </a:p>
        </p:txBody>
      </p:sp>
    </p:spTree>
    <p:extLst>
      <p:ext uri="{BB962C8B-B14F-4D97-AF65-F5344CB8AC3E}">
        <p14:creationId xmlns:p14="http://schemas.microsoft.com/office/powerpoint/2010/main" val="6570582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1365</Words>
  <Application>Microsoft Office PowerPoint</Application>
  <PresentationFormat>Ekran Gösterisi (4:3)</PresentationFormat>
  <Paragraphs>17</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Calibri</vt:lpstr>
      <vt:lpstr>Ofis Teması</vt:lpstr>
      <vt:lpstr>DELİLLER Ceza muhakemesinde olayı temsil eden her şey delil olabilir; buna kısaca delil serbestliği denilmektedir. Ancak delillerin somut, gerçekçi, olayla bağlantılı ve olayı temsil edici olması gerekmektedir. Her şeyin delil olabilme özelliğinden ötürü ceza muhakemesinde deliller çok çeşitlidir ve hakim delillerden hiçbirine itibar ederek hükmünü o delile dayandırmak zorunda değildir. Adil yargılanma ve hukuk devleti esaslarına dayanan modern ceza muhakemesi hukukunda bunun sınırı hukuka aykırı delillerdir. Kanunda öngörülen usule aykırı biçimde elde edilmiş olan deliller akla, mantığa uygun ve olayı temsil edici olsalar da delil olarak kullanılmazlar.</vt:lpstr>
      <vt:lpstr>Günümüzde delillerin ispat açısından değerleri ve dereceleri bakımından bir ayrımdan öte türleri, yani elde edildikleri kaynak açısından sadece pratik nedenlerle yapılan bir tasnif söz konusudur. Modern ceza muhakemesinde delillerin tasnifi, geçmişte olduğu gibi delillerin delil olmak değeri bakımından yapılan bir derecelendirmeye dayanmaz. Günümüzde hiçbir delilin diğerinden daha inandırıcı olduğu yönünde bir ayrım söz konusu olmadığı gibi, bir delilin kesin ve kanuni delil olması biçiminde bir ayrım da yapılamaz. Ceza muhakemesi hukukunda bir olayın ispatını sağlayabilecek her şey, hukuka uygun yollarla elde edilmiş olmak koşuluyla delildir.</vt:lpstr>
      <vt:lpstr>Genellikle benimsenen delilleri kendi arasında beyan, belge ve belirti olmak üzere üçe ayırarak incelemektir. Beyan delili, şüpheli ve sanığın beyanı, tanığın beyanı ve diğer kişilerin beyanından ibarettir. Beyanlar olayla bağlantılı olan kişilerin sözlü açıklamalarından ibarettir. Belge ise olayla ilgili olan yazı, ses, görüntü ve şekillerin yer aldığı kâğıtlar ya da kayıtlar olabilir. Belirtiler ise suçtan arda kalan iz ve işaretlerdir. Ancak bu tasnif de pratik ve pedagojik kaygılarla yapılan yapay bir tasnif olup delillerin olayı ispat etme güçleri açısından değil genellikle delilin elde edildiği kaynağa göre yapılmaktadır.  </vt:lpstr>
      <vt:lpstr>1.Şüphelinin Beyanı İşkencenin Önlenmesine Dair Birleşmiş Milletler Sözleşmesi m.15’e göre “Her Taraf Devlet işkence yapılarak alındığı tespit olunan herhangi bir ifadenin, işkence yapmakla itham olunan kişi aleyhinde delil olarak kullanılması hariç, herhangi bir kovuşturmada delil olarak kabul edilmemesini sağlayacaktır” Sözleşme’ye uygun biçimde ulusal hukukumuzda da işkence ve diğer kötü muamele sonucu elde edilen delillerin geçerli olmayacağı kabul edilmiştir. Bu doğrultuda CMK m. 147’de ifade ve sorgunun tarzı gösterilmiş, m. 148’de ise ifade alma ve sorguda yasak usuller sayılmıştır.</vt:lpstr>
      <vt:lpstr>  2.Sanığın Beyanı Sanık beyanı, sanık tarafından hükmü verecek olan hâkim önünde yapılan sözlü açıklamalardır, bu nedenle yukarıda ele alındığı gibi şüphelinin soruşturma evresinde Cumhuriyet savcısı veya sulh ceza hâkimi önündeki beyanları sanık beyanı olarak değerlendirilemez. Sanığın beyanının hukuka uygun olması için her şeyden önce sanığın olaya ilişkin açıklamalarda bulunmamak hakkı olduğu kendisine hatırlatılmalıdır. Sanığın beyanının özgür iradesine dayanmasını sağlamak için beyanının alınması sırasında CMK m. 148’de sıralanmış olan yasak yöntemlere başvurulmamalıdır. </vt:lpstr>
      <vt:lpstr>3.Tanık Beyanı   Tanık, olayın tarafı olmayan ancak olaya ilişkin beş duyusu ile bilgisi olduğu düşünülen kişidir. CMK m. 43/f.1’e göre tanığın usulüne uygun olarak çağrılması çağrı kâğıdı gönderilmesi suretiyle olur. CMK m. 44’e göre usulüne uygun olarak çağrılıp da mazeretini bildirmeksizin gelmeyen tanıklar zorla getirilir. CMK m. 43/f.1’e göre, tutuklu işlerde tanıklar için zorla getirme kararı verilebilir. Zorla getirmenin kanuni koşulları oluşmadan örneğin usulüne göre çağrı yapılmadan bir tanığın zorla getirilip duruşmada dinlenmesi kanuna aykırı bir davranış olsa da diğer şartları varsa beyanının delil olarak değerlendirilmesi mümkün olmalıdır.  </vt:lpstr>
      <vt:lpstr>Tanıklıktan çekinme MADDE 45.- (1) Aşağıdaki kimseler tanıklıktan çekinebilir:  a) Şüpheli veya sanığın nişanlısı. b) Evlilik bağı kalmasa bile şüpheli veya sanığın eşi. c) Şüpheli veya sanığın kan hısımlığından veya kayın hısımlığından üstsoy veya altsoyu. d) Şüpheli veya sanığın üçüncü derece dahil kan veya ikinci derece dahil kayın hısımları. e) Şüpheli veya sanıkla aralarında evlatlık bağı bulunanlar. </vt:lpstr>
      <vt:lpstr>Meslek ve sürekli uğraşıları sebebiyle tanıklıktan çekinme MADDE 46.-  (1) Meslekleri ve sürekli uğraşıları sebebiyle tanıklıktan çekinebilecekler ile çekinme konu ve koşulları şunlardır: a) Avukatlar veya stajyerleri veya yardımcılarının, bu sıfatları dolayısıyla veya yüklendikleri yargı görevi sebebiyle öğrendikleri bilgiler. b) Hekimler, diş hekimleri, eczacılar, ebeler ve bunların yardımcıları ve diğer bütün tıp meslek veya sanatları mensuplarının, bu sıfatları dolayısıyla hastaları ve bunların yakınları hakkında öğrendikleri bilgiler. c) Mali işlerde görevlendirilmiş müşavirler ve noterlerin bu sıfatları dolayısıyla hizmet verdikleri kişiler hakkında öğrendikleri bilgiler. (2) Yukarıdaki fıkranın (a) bendinde belirtilenler dışında kalan kişiler, ilgilinin rızasının varlığı halinde, tanıklıktan çekinemez. </vt:lpstr>
      <vt:lpstr>Tanık, kendisini veya 45 inci maddenin birinci fıkrasında gösterilen kişileri ceza kovuşturmasına uğratabilecek nitelikte olan sorulara cevap vermekten çekinebilir. Tanığa cevap vermekten çekinebileceği önceden bildirilir. </vt:lpstr>
      <vt:lpstr>Yemin verilmeyen tanıklar Dinlenme sırasında onbeş yaşını doldurmamış olanlar. Ayırt etme gücüne sahip olmamaları nedeniyle yeminin niteliği ve önemini kavrayamayanlar.  Soruşturma veya kovuşturma konusu suçlara iştirakten veya bu suçlar nedeniyle suçluyu kayırmaktan ya da suç delillerini yok etme, gizleme veya değiştirmekten şüpheli, sanık veya hükümlü olanlar. </vt:lpstr>
      <vt:lpstr>DÖRDÜNCÜ KISIM  Koruma Tedbirleri </vt:lpstr>
      <vt:lpstr>  Koruma tedbirleri; ceza yargılamasının gecikmeden yapılabilmesini, yargılama konusu olayın sonuçlandırabilmesi ve ileride verilecek kararın uygulanmasını sağlamaya yönelik geçici tedbirleri ifade eder. Bu tedbirler, Anayasa’da sayılan kişi hak ve özgürlüklerine sınırlamalar getirdiği için bu sınırlamaların biçimleri anayasada belirlenmiştir. Özgürlüklere sınırlama getirdiği için kanunilik ilkesi söz konusudur.. </vt:lpstr>
      <vt:lpstr>Koruma tedbirlerinin genel özellikleri şunlardır: - Özgürlüklere sınırlama getirdiğinden, “kanunilik ilkesi” esastır.  - Kıyasa başvurulamaz.  - Bu tedbirler «zorlayıcı» olduğu için ilgilinin rızası aranmaz. - Bu tedbirler geçicidir. - Bu tedbirler ölçülü ve orantılı olmalıdır. - Bu tedbirlere başvurmayı haklı gösterebilecek nedenler olmalıdır. (Görünüşte haklılık) - Bu tedbirlere başvurmak konusunda ilgili makamın takdir yetkisi vardır; koşulları gerçekleşmiş olsa bile bu tedbirlere başvurmak zorunlu değildir. (İhtiyarilik) </vt:lpstr>
      <vt:lpstr>  Anayasa m. 19. – Herkes, kişi hürriyeti ve güvenliğine sahiptir. Şekil ve şartları kanunda gösterilen Mahkemelerce verilmiş hürriyeti kısıtlayıcı cezaların ve güvenlik tedbirlerinin yerine getirilmesi; bir mahkeme kararının veya kanunda öngörülen bir yükümlülüğün gereği olarak ilgilinin yakalanması veya tutuklanması; bir küçüğün gözetim altında ıslahı veya yetkili merci önüne çıkarılması için verilen bir kararın yerine getirilmesi; toplum için tehlike teşkil eden bir akıl hastası, uyuşturucu madde veya alkol tutkunu, bir serseri veya hastalık yayabilecek bir kişinin bir müessesede tedavi, eğitim veya ıslahı için kanunda belirtilen esaslara uygun olarak alınan tedbirin yerine getirilmesi; usulüne aykırı şekilde ülkeye girmek isteyen veya giren, ya da hakkında sınır dışı etme yahut geri verme kararı verilen bir kişinin yakalanması veya tutuklanması; halleri dışında kimse hürriyetinden yoksun bırakılamaz </vt:lpstr>
      <vt:lpstr>Suçluluğu hakkında kuvvetli belirti bulunan kişiler, ancak kaçmalarını, delillerin yok edilmesini veya değiştirilmesini önlemek maksadıyla veya bunlar gibi tutuklamayı zorunlu kılan ve kanunda gösterilen diğer hallerde hâkim kararıyla tutuklanabilir. Hâkim kararı olmadan yakalama, ancak suçüstü halinde veya gecikmesinde sakınca bulunan hallerde yapılabilir; bunun şartlarını kanun gösterir. Yakalanan veya tutuklanan kişilere, yakalama veya tutuklama sebepleri ve haklarındaki iddialar herhalde yazılı ve bunun  hemen mümkün olmaması halinde sözlü olarak derhal, toplu suçlarda en geç hâkim huzuruna çıkarılıncaya kadar bildirilir.</vt:lpstr>
      <vt:lpstr>Yakalanan veya tutuklanan kişi, tutulma yerine en yakın mahkemeye gönderilmesi için gerekli süre hariç en geç kırksekiz saat ve toplu olarak işlenen suçlarda en çok dört gün içinde hâkim önüne çıkarılır.  Kimse, bu süreler geçtikten sonra hâkim kararı olmaksızın hürriyetinden yoksun bırakılamaz. Bu süreler olağanüstü hal, sıkıyönetim ve savaş hallerinde uzatılabilir. Kişinin yakalandığı veya tutuklandığı, yakınlarına derhal bildirilir. </vt:lpstr>
      <vt:lpstr>Her ne sebeple olursa olsun, hürriyeti kısıtlanan kişi, kısa sürede durumu hakkında karar verilmesini ve bu kısıtlamanın kanuna aykırılığı halinde hemen serbest bırakılmasını sağlamak amacıyla yetkili bir yargı merciine başvurma hakkına sahiptir. Bu esaslar dışında bir işleme tâbi tutulan kişilerin uğradıkları zarar, tazminat hukukunun genel prensiplerine göre, Devletçe ödenir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SUÇUN UNSURLARI MADDİ UNSUR CEZA HUKUKU ANLAMINDA HUKUKA AYKIRI FİİLİN (SUÇUN VARLIĞI) İÇİN YAPMA VEYA YAPMAMA BİÇİMİNDE BİR DAVRANIŞ BULUNMALIDIR. </dc:title>
  <dc:creator>User</dc:creator>
  <cp:lastModifiedBy>User</cp:lastModifiedBy>
  <cp:revision>14</cp:revision>
  <dcterms:created xsi:type="dcterms:W3CDTF">2014-11-30T22:54:52Z</dcterms:created>
  <dcterms:modified xsi:type="dcterms:W3CDTF">2020-02-11T21:23:08Z</dcterms:modified>
</cp:coreProperties>
</file>