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305" r:id="rId3"/>
    <p:sldId id="304" r:id="rId4"/>
    <p:sldId id="262" r:id="rId5"/>
    <p:sldId id="263" r:id="rId6"/>
    <p:sldId id="265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51A939-BE64-4B52-9EBD-60ECC16ACC5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47B04-D054-4ED3-B0F5-33858A96FE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150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860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8412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1033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879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6581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DF667F-E117-70F8-26E1-DB4B396664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283A22-2F3D-4FE8-584E-6DB5A9477C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B4745EC-84C4-DB10-093C-8C214D2A6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8D57A1-A8F7-8612-0C1D-5F23FE630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564E435-60AA-830F-F133-DF4A52219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012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F5A21C-DC70-2BA8-5691-CB4C15867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41BB7E9-6460-6020-3885-A151926DE7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EA5A33-2D7B-9F3B-7991-C2EBD7097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FA5E08-996F-9CF1-A89D-0FDDF539D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72A4D0-3845-C895-1F12-9C9DE5ED8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973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5EEE81D-7973-8FC2-CB2C-A66AF9687C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D62FFA7-B3D1-5E1E-19B2-B1DA4256E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EEA013-9F04-310B-7DA7-C0E6936B2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6DE3B0-D30B-656F-AD8A-202BD301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F0D01E9-E0EF-8009-B97A-485AF8A85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5528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2544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4901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12196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20975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03517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73896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82422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92314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DD7980-7C5B-8764-8FDE-C37C82D76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D6EFB7-DBBA-9106-7516-297C62E89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63D2EB-B8BD-299A-B4CC-EC85789F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B614635-EAF2-A27D-6B78-B8CBA380C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058EED-152C-1C71-38B6-B9FB98FEC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7608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44043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04466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624187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7222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2408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3260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8724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6086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589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E07AB0-0426-52F0-B534-0B4B333A5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BF4AD61-0654-ABEC-5D3D-368069984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248AE2D-0029-BBB8-5F0B-A1D08F4A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D2A1417-1234-C2E8-CF3B-D55E307C4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05C0E4-1BFB-1B17-1153-39AC8AF50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858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0A9B44-E272-5FF1-3D20-9ECE42F16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9CFA12-9E2A-3051-A64C-505857E802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A614567-2343-A63D-F93E-AAB0AE29C8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1269737-A880-24B7-B8A0-999499DB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AB2600C-85BC-3572-A874-AD3E88148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0A6E5E2-2849-1032-DDBC-C9CD68960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53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54197F-23E1-2DFF-FF83-BFFEACBA4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297EEFC-270C-20F3-F429-77416182F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A1C4935-E3C3-5127-1B3A-09F1DB2482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FD0E8B9-0969-D7E8-C740-90D4D1B849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BB352A5-5002-4165-8A4D-8B9A1F1018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C68DDD8-0371-C8C9-82B3-986D21844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BCAC04C-EA78-EDD6-EAD5-04E4D7878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538D367-0D2C-5AA2-402D-59949358A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35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9BBF78-E2B7-4F34-4C3C-1DDBCF8BB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C8AFAA9-1FE2-C222-A5F6-A2B7B9C53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4F9D4BB7-509E-6499-453B-C3D25A055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8F5F611-9DCF-C974-E81F-E489A15C1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2446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AF69EF5-F69B-C9C5-151D-122724AC0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9B2F84B-3373-1E98-F7CA-4DCACF318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3C33ED2-556E-7700-EE3A-222248754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4971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430F62-4174-8B4C-0968-1B4EB2C71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BEB980-FF59-6187-8311-0EF50BAA7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136F654-5075-FFD2-9CDA-020FC4D79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804EB4-49B7-267F-4F8C-736EFA0CA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B10356A-0225-7B74-833F-4CB6162B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67DFF1B-FBF5-96A1-37A3-E72E533AC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604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8F9757-6E81-8B63-823B-3FE61E5E0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12E00B8-832B-F737-36A3-8F9C8DD3BB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8363CF9-EA78-3FE6-2CA2-1E6FB706A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3CD18A3-F9E5-3DFF-C2DD-8662F1B49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785D9A6-1E46-88D6-6DBE-9DBEDB6FC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964E36D-1581-E0F7-A9A9-3B80F3FA3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476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7523CDA-6BCC-AB4F-5C26-6ED96E151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4FA954D-F9A9-3775-A1CB-6AF68E26B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272516-6585-F8FB-B396-1FA4282E78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3711B-40BB-42E7-8279-FF07BA63BA2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720033-7BB7-6F17-DAB1-923E44EDEF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24604D-B61E-432A-AD8A-4E7379137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0CE97-4137-410A-B9AE-30EAAACD8F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492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4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1487488" y="1412776"/>
            <a:ext cx="2563667" cy="251152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tr-TR" altLang="tr-TR" b="1" dirty="0">
                <a:latin typeface="Arial Narrow" panose="020B0606020202030204" pitchFamily="34" charset="0"/>
              </a:rPr>
              <a:t>Duygular bilişten daha mı kuvvetli?</a:t>
            </a:r>
            <a:endParaRPr b="1" dirty="0">
              <a:latin typeface="Arial Narrow" panose="020B0606020202030204" pitchFamily="34" charset="0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eaLnBrk="1" hangingPunct="1"/>
            <a:r>
              <a:rPr lang="tr-TR" dirty="0" err="1">
                <a:latin typeface="Arial Narrow" panose="020B0606020202030204" pitchFamily="34" charset="0"/>
              </a:rPr>
              <a:t>Frontal</a:t>
            </a:r>
            <a:r>
              <a:rPr lang="tr-TR" dirty="0">
                <a:latin typeface="Arial Narrow" panose="020B0606020202030204" pitchFamily="34" charset="0"/>
              </a:rPr>
              <a:t> korteksi </a:t>
            </a:r>
            <a:r>
              <a:rPr lang="tr-TR" dirty="0" err="1">
                <a:latin typeface="Arial Narrow" panose="020B0606020202030204" pitchFamily="34" charset="0"/>
              </a:rPr>
              <a:t>amigdala’dan</a:t>
            </a:r>
            <a:r>
              <a:rPr lang="tr-TR" dirty="0">
                <a:latin typeface="Arial Narrow" panose="020B0606020202030204" pitchFamily="34" charset="0"/>
              </a:rPr>
              <a:t> besleyen </a:t>
            </a:r>
            <a:r>
              <a:rPr lang="tr-TR" dirty="0" err="1">
                <a:latin typeface="Arial Narrow" panose="020B0606020202030204" pitchFamily="34" charset="0"/>
              </a:rPr>
              <a:t>nöronal</a:t>
            </a:r>
            <a:r>
              <a:rPr lang="tr-TR" dirty="0">
                <a:latin typeface="Arial Narrow" panose="020B0606020202030204" pitchFamily="34" charset="0"/>
              </a:rPr>
              <a:t> yollar diğer alanlardan daha kalabalık</a:t>
            </a:r>
          </a:p>
          <a:p>
            <a:pPr eaLnBrk="1" hangingPunct="1"/>
            <a:r>
              <a:rPr lang="tr-TR" b="1" dirty="0">
                <a:latin typeface="Arial Narrow" panose="020B0606020202030204" pitchFamily="34" charset="0"/>
              </a:rPr>
              <a:t>Sonuç: </a:t>
            </a:r>
            <a:r>
              <a:rPr lang="tr-TR" dirty="0">
                <a:latin typeface="Arial Narrow" panose="020B0606020202030204" pitchFamily="34" charset="0"/>
              </a:rPr>
              <a:t>Duygularla seçim yapmak daha olası</a:t>
            </a:r>
            <a:endParaRPr lang="en-US" altLang="tr-TR" sz="2400" dirty="0">
              <a:latin typeface="Arial Narrow" panose="020B0606020202030204" pitchFamily="34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E5B63D4-7BAD-48C9-8BE0-83B768658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96" y="3632367"/>
            <a:ext cx="3352800" cy="242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85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707120" cy="254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tr-TR" sz="4267" b="1" dirty="0">
                <a:latin typeface="Arial Narrow" panose="020B0606020202030204" pitchFamily="34" charset="0"/>
              </a:rPr>
              <a:t>BASİT SORULAR</a:t>
            </a:r>
            <a:endParaRPr sz="4267" b="1" dirty="0">
              <a:latin typeface="Arial Narrow" panose="020B0606020202030204" pitchFamily="34" charset="0"/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4481709" y="644691"/>
            <a:ext cx="3606711" cy="480053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tr-TR" sz="2400" b="1" dirty="0"/>
              <a:t>‘</a:t>
            </a:r>
            <a:r>
              <a:rPr lang="tr-TR" sz="2400" b="1" dirty="0">
                <a:latin typeface="Arial Narrow" panose="020B0606020202030204" pitchFamily="34" charset="0"/>
              </a:rPr>
              <a:t>Yatak odanızdan sesler geliyor. İçeride yabancı birinin olup olmadığını bilmediğiniz halde korkuyorsunuz</a:t>
            </a:r>
            <a:r>
              <a:rPr lang="en-US" sz="2400" b="1" dirty="0"/>
              <a:t>. </a:t>
            </a:r>
            <a:r>
              <a:rPr lang="tr-TR" sz="2400" b="1" dirty="0"/>
              <a:t>‘</a:t>
            </a:r>
          </a:p>
          <a:p>
            <a:pPr marL="0" indent="0">
              <a:buNone/>
            </a:pPr>
            <a:r>
              <a:rPr lang="tr-TR" sz="2400" b="1" dirty="0">
                <a:latin typeface="Arial Narrow" panose="020B0606020202030204" pitchFamily="34" charset="0"/>
              </a:rPr>
              <a:t>Bu durumda hangi devre aktiftir?</a:t>
            </a:r>
            <a:endParaRPr sz="2400" b="1" dirty="0">
              <a:latin typeface="Arial Narrow" panose="020B0606020202030204" pitchFamily="34" charset="0"/>
            </a:endParaRPr>
          </a:p>
        </p:txBody>
      </p:sp>
      <p:sp>
        <p:nvSpPr>
          <p:cNvPr id="122" name="Shape 122"/>
          <p:cNvSpPr txBox="1">
            <a:spLocks noGrp="1"/>
          </p:cNvSpPr>
          <p:nvPr>
            <p:ph type="body" idx="2"/>
          </p:nvPr>
        </p:nvSpPr>
        <p:spPr>
          <a:xfrm>
            <a:off x="8128648" y="644691"/>
            <a:ext cx="3744416" cy="480053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tr-TR" sz="2400" b="1" dirty="0"/>
              <a:t>‘</a:t>
            </a:r>
            <a:r>
              <a:rPr lang="tr-TR" sz="2400" b="1" dirty="0">
                <a:latin typeface="Arial Narrow" panose="020B0606020202030204" pitchFamily="34" charset="0"/>
              </a:rPr>
              <a:t>Odanıza gittiğinizde dolap rafından atlayan kedinin gürültüye sebep olduğunu gördünüz. Korkacak bir şeyin olmadığına karar verdiniz ve rahatladınız.’</a:t>
            </a:r>
          </a:p>
          <a:p>
            <a:pPr marL="0" indent="0">
              <a:buNone/>
            </a:pPr>
            <a:endParaRPr lang="tr-TR" sz="24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tr-TR" sz="2400" b="1" dirty="0">
                <a:latin typeface="Arial Narrow" panose="020B0606020202030204" pitchFamily="34" charset="0"/>
              </a:rPr>
              <a:t>Bu durumda hangi devre aktiftir?</a:t>
            </a:r>
          </a:p>
          <a:p>
            <a:pPr marL="0" indent="0">
              <a:buNone/>
            </a:pPr>
            <a:endParaRPr lang="tr-TR" sz="24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935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 idx="4294967295"/>
          </p:nvPr>
        </p:nvSpPr>
        <p:spPr>
          <a:xfrm>
            <a:off x="0" y="1094317"/>
            <a:ext cx="5022851" cy="154728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sz="5867" b="1" dirty="0">
                <a:latin typeface="Arial Narrow" panose="020B0606020202030204" pitchFamily="34" charset="0"/>
              </a:rPr>
              <a:t>DUYGUSAL DİŞİLER</a:t>
            </a:r>
            <a:endParaRPr sz="5867" b="1" dirty="0">
              <a:latin typeface="Arial Narrow" panose="020B0606020202030204" pitchFamily="34" charset="0"/>
            </a:endParaRPr>
          </a:p>
        </p:txBody>
      </p:sp>
      <p:sp>
        <p:nvSpPr>
          <p:cNvPr id="95" name="Shape 95"/>
          <p:cNvSpPr txBox="1">
            <a:spLocks noGrp="1"/>
          </p:cNvSpPr>
          <p:nvPr>
            <p:ph type="subTitle" idx="4294967295"/>
          </p:nvPr>
        </p:nvSpPr>
        <p:spPr>
          <a:xfrm>
            <a:off x="0" y="3634318"/>
            <a:ext cx="5420784" cy="10456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800"/>
              </a:spcBef>
              <a:buNone/>
            </a:pPr>
            <a:r>
              <a:rPr lang="tr-TR" dirty="0">
                <a:latin typeface="Arial Narrow" panose="020B0606020202030204" pitchFamily="34" charset="0"/>
              </a:rPr>
              <a:t>DİŞİLER NEDEN DAHA DUYGUSALLAR?</a:t>
            </a:r>
            <a:endParaRPr dirty="0">
              <a:latin typeface="Arial Narrow" panose="020B0606020202030204" pitchFamily="34" charset="0"/>
            </a:endParaRPr>
          </a:p>
        </p:txBody>
      </p:sp>
      <p:sp>
        <p:nvSpPr>
          <p:cNvPr id="106" name="Shape 106"/>
          <p:cNvSpPr/>
          <p:nvPr/>
        </p:nvSpPr>
        <p:spPr>
          <a:xfrm rot="-1609568">
            <a:off x="8147613" y="2526779"/>
            <a:ext cx="376516" cy="359509"/>
          </a:xfrm>
          <a:custGeom>
            <a:avLst/>
            <a:gdLst/>
            <a:ahLst/>
            <a:cxnLst/>
            <a:rect l="0" t="0" r="0" b="0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7" name="Shape 107"/>
          <p:cNvSpPr/>
          <p:nvPr/>
        </p:nvSpPr>
        <p:spPr>
          <a:xfrm rot="2926471">
            <a:off x="10430690" y="2811606"/>
            <a:ext cx="281957" cy="269223"/>
          </a:xfrm>
          <a:custGeom>
            <a:avLst/>
            <a:gdLst/>
            <a:ahLst/>
            <a:cxnLst/>
            <a:rect l="0" t="0" r="0" b="0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" name="Shape 327"/>
          <p:cNvSpPr/>
          <p:nvPr/>
        </p:nvSpPr>
        <p:spPr>
          <a:xfrm>
            <a:off x="8695512" y="1110775"/>
            <a:ext cx="747584" cy="680008"/>
          </a:xfrm>
          <a:custGeom>
            <a:avLst/>
            <a:gdLst/>
            <a:ahLst/>
            <a:cxnLst/>
            <a:rect l="0" t="0" r="0" b="0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9" name="Shape 392"/>
          <p:cNvGrpSpPr/>
          <p:nvPr/>
        </p:nvGrpSpPr>
        <p:grpSpPr>
          <a:xfrm>
            <a:off x="7632171" y="1516114"/>
            <a:ext cx="1152128" cy="3350257"/>
            <a:chOff x="4076175" y="2267050"/>
            <a:chExt cx="173450" cy="504375"/>
          </a:xfrm>
        </p:grpSpPr>
        <p:sp>
          <p:nvSpPr>
            <p:cNvPr id="20" name="Shape 393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0" t="0" r="0" b="0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Shape 394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0" t="0" r="0" b="0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2" name="Shape 396"/>
          <p:cNvGrpSpPr/>
          <p:nvPr/>
        </p:nvGrpSpPr>
        <p:grpSpPr>
          <a:xfrm>
            <a:off x="8880310" y="1244512"/>
            <a:ext cx="389741" cy="360285"/>
            <a:chOff x="5975075" y="2327500"/>
            <a:chExt cx="420100" cy="388350"/>
          </a:xfrm>
          <a:solidFill>
            <a:schemeClr val="bg1"/>
          </a:solidFill>
        </p:grpSpPr>
        <p:sp>
          <p:nvSpPr>
            <p:cNvPr id="23" name="Shape 397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0" t="0" r="0" b="0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Shape 398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0" t="0" r="0" b="0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" name="Shape 528"/>
          <p:cNvGrpSpPr/>
          <p:nvPr/>
        </p:nvGrpSpPr>
        <p:grpSpPr>
          <a:xfrm>
            <a:off x="9443097" y="4866372"/>
            <a:ext cx="321204" cy="369353"/>
            <a:chOff x="6685175" y="5036025"/>
            <a:chExt cx="346225" cy="398125"/>
          </a:xfrm>
        </p:grpSpPr>
        <p:sp>
          <p:nvSpPr>
            <p:cNvPr id="26" name="Shape 529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0" t="0" r="0" b="0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Shape 530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0" t="0" r="0" b="0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Shape 531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0" t="0" r="0" b="0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Shape 532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0" t="0" r="0" b="0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Shape 533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0" t="0" r="0" b="0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1" name="Resim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342" y="2515915"/>
            <a:ext cx="1965117" cy="18481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tr-TR" sz="4800" b="1" dirty="0">
                <a:latin typeface="Arial Narrow" panose="020B0606020202030204" pitchFamily="34" charset="0"/>
              </a:rPr>
              <a:t>DİŞİ </a:t>
            </a:r>
            <a:br>
              <a:rPr lang="tr-TR" sz="4800" b="1" dirty="0">
                <a:latin typeface="Arial Narrow" panose="020B0606020202030204" pitchFamily="34" charset="0"/>
              </a:rPr>
            </a:br>
            <a:r>
              <a:rPr lang="tr-TR" sz="4800" b="1" dirty="0">
                <a:latin typeface="Arial Narrow" panose="020B0606020202030204" pitchFamily="34" charset="0"/>
              </a:rPr>
              <a:t>vs.</a:t>
            </a:r>
            <a:br>
              <a:rPr lang="tr-TR" sz="4800" b="1" dirty="0">
                <a:latin typeface="Arial Narrow" panose="020B0606020202030204" pitchFamily="34" charset="0"/>
              </a:rPr>
            </a:br>
            <a:r>
              <a:rPr lang="tr-TR" sz="4800" b="1" dirty="0">
                <a:latin typeface="Arial Narrow" panose="020B0606020202030204" pitchFamily="34" charset="0"/>
              </a:rPr>
              <a:t>ERKEK</a:t>
            </a:r>
            <a:endParaRPr sz="4800" b="1" dirty="0">
              <a:latin typeface="Arial Narrow" panose="020B0606020202030204" pitchFamily="34" charset="0"/>
            </a:endParaRPr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tr-TR" sz="3733" b="1" dirty="0" err="1">
                <a:latin typeface="Arial Narrow" panose="020B0606020202030204" pitchFamily="34" charset="0"/>
              </a:rPr>
              <a:t>BiYOLOJİ</a:t>
            </a:r>
            <a:endParaRPr sz="3733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tr-TR" sz="3733" dirty="0">
                <a:latin typeface="Arial Narrow" panose="020B0606020202030204" pitchFamily="34" charset="0"/>
              </a:rPr>
              <a:t>Genetik</a:t>
            </a:r>
          </a:p>
          <a:p>
            <a:pPr marL="0" indent="0">
              <a:buNone/>
            </a:pPr>
            <a:r>
              <a:rPr lang="tr-TR" sz="3733" dirty="0">
                <a:latin typeface="Arial Narrow" panose="020B0606020202030204" pitchFamily="34" charset="0"/>
              </a:rPr>
              <a:t>Hormonlar</a:t>
            </a:r>
            <a:endParaRPr sz="3733" dirty="0">
              <a:latin typeface="Arial Narrow" panose="020B0606020202030204" pitchFamily="34" charset="0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body" idx="2"/>
          </p:nvPr>
        </p:nvSpPr>
        <p:spPr>
          <a:xfrm>
            <a:off x="8304245" y="1193095"/>
            <a:ext cx="3288800" cy="5244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tr-TR" sz="3200" b="1" dirty="0">
                <a:latin typeface="Arial Narrow" panose="020B0606020202030204" pitchFamily="34" charset="0"/>
              </a:rPr>
              <a:t>KÜLTÜR</a:t>
            </a:r>
          </a:p>
          <a:p>
            <a:pPr marL="0" indent="0">
              <a:buNone/>
            </a:pPr>
            <a:r>
              <a:rPr lang="tr-TR" sz="3200" dirty="0">
                <a:latin typeface="Arial Narrow" panose="020B0606020202030204" pitchFamily="34" charset="0"/>
              </a:rPr>
              <a:t>Kız ve erkek çocuklarında farklı deneyim ve öğrenimler</a:t>
            </a:r>
            <a:endParaRPr sz="32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1199456" y="1397533"/>
            <a:ext cx="3072341" cy="254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lvl="0"/>
            <a:r>
              <a:rPr lang="tr-TR" altLang="tr-TR" sz="3733" b="1" dirty="0">
                <a:latin typeface="Arial Narrow" panose="020B0606020202030204" pitchFamily="34" charset="0"/>
              </a:rPr>
              <a:t>Duygusal</a:t>
            </a:r>
            <a:br>
              <a:rPr lang="tr-TR" altLang="tr-TR" sz="3733" b="1" dirty="0">
                <a:latin typeface="Arial Narrow" panose="020B0606020202030204" pitchFamily="34" charset="0"/>
              </a:rPr>
            </a:br>
            <a:r>
              <a:rPr lang="tr-TR" altLang="tr-TR" sz="3733" b="1" dirty="0" err="1">
                <a:latin typeface="Arial Narrow" panose="020B0606020202030204" pitchFamily="34" charset="0"/>
              </a:rPr>
              <a:t>Lateralizasyon</a:t>
            </a:r>
            <a:endParaRPr sz="3733" dirty="0">
              <a:latin typeface="Arial Narrow" panose="020B0606020202030204" pitchFamily="34" charset="0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4356805" y="285133"/>
            <a:ext cx="7126800" cy="4767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tr-TR" altLang="tr-TR" sz="2667" dirty="0" err="1">
                <a:latin typeface="Arial Narrow" panose="020B0606020202030204" pitchFamily="34" charset="0"/>
              </a:rPr>
              <a:t>Serebral</a:t>
            </a:r>
            <a:r>
              <a:rPr lang="tr-TR" altLang="tr-TR" sz="2667" dirty="0">
                <a:latin typeface="Arial Narrow" panose="020B0606020202030204" pitchFamily="34" charset="0"/>
              </a:rPr>
              <a:t> </a:t>
            </a:r>
            <a:r>
              <a:rPr lang="tr-TR" altLang="tr-TR" sz="2667" dirty="0" err="1">
                <a:latin typeface="Arial Narrow" panose="020B0606020202030204" pitchFamily="34" charset="0"/>
              </a:rPr>
              <a:t>korteks’in</a:t>
            </a:r>
            <a:r>
              <a:rPr lang="tr-TR" altLang="tr-TR" sz="2667" dirty="0">
                <a:latin typeface="Arial Narrow" panose="020B0606020202030204" pitchFamily="34" charset="0"/>
              </a:rPr>
              <a:t> iki lobu farklı duygularla ilişkilidir.</a:t>
            </a:r>
          </a:p>
          <a:p>
            <a:r>
              <a:rPr lang="tr-TR" altLang="tr-TR" sz="2667" dirty="0">
                <a:latin typeface="Arial Narrow" panose="020B0606020202030204" pitchFamily="34" charset="0"/>
              </a:rPr>
              <a:t>Sağ </a:t>
            </a:r>
            <a:r>
              <a:rPr lang="tr-TR" altLang="tr-TR" sz="2667" dirty="0" err="1">
                <a:latin typeface="Arial Narrow" panose="020B0606020202030204" pitchFamily="34" charset="0"/>
              </a:rPr>
              <a:t>hemisfer</a:t>
            </a:r>
            <a:r>
              <a:rPr lang="tr-TR" altLang="tr-TR" sz="2667" dirty="0">
                <a:latin typeface="Arial Narrow" panose="020B0606020202030204" pitchFamily="34" charset="0"/>
              </a:rPr>
              <a:t> – negatif duygular</a:t>
            </a:r>
          </a:p>
          <a:p>
            <a:r>
              <a:rPr lang="tr-TR" altLang="tr-TR" sz="2667" dirty="0">
                <a:latin typeface="Arial Narrow" panose="020B0606020202030204" pitchFamily="34" charset="0"/>
              </a:rPr>
              <a:t>Sol </a:t>
            </a:r>
            <a:r>
              <a:rPr lang="tr-TR" altLang="tr-TR" sz="2667" dirty="0" err="1">
                <a:latin typeface="Arial Narrow" panose="020B0606020202030204" pitchFamily="34" charset="0"/>
              </a:rPr>
              <a:t>hemisfer</a:t>
            </a:r>
            <a:r>
              <a:rPr lang="tr-TR" altLang="tr-TR" sz="2667" dirty="0">
                <a:latin typeface="Arial Narrow" panose="020B0606020202030204" pitchFamily="34" charset="0"/>
              </a:rPr>
              <a:t> – pozitif duygular</a:t>
            </a:r>
          </a:p>
          <a:p>
            <a:r>
              <a:rPr lang="tr-TR" altLang="tr-TR" sz="2667" dirty="0">
                <a:latin typeface="Arial Narrow" panose="020B0606020202030204" pitchFamily="34" charset="0"/>
              </a:rPr>
              <a:t>Her bir </a:t>
            </a:r>
            <a:r>
              <a:rPr lang="tr-TR" altLang="tr-TR" sz="2667" dirty="0" err="1">
                <a:latin typeface="Arial Narrow" panose="020B0606020202030204" pitchFamily="34" charset="0"/>
              </a:rPr>
              <a:t>hemisferin</a:t>
            </a:r>
            <a:r>
              <a:rPr lang="tr-TR" altLang="tr-TR" sz="2667" dirty="0">
                <a:latin typeface="Arial Narrow" panose="020B0606020202030204" pitchFamily="34" charset="0"/>
              </a:rPr>
              <a:t> duygularla ilgili özelleşmesine </a:t>
            </a:r>
            <a:r>
              <a:rPr lang="tr-TR" altLang="tr-TR" sz="2667" b="1" dirty="0">
                <a:latin typeface="Arial Narrow" panose="020B0606020202030204" pitchFamily="34" charset="0"/>
              </a:rPr>
              <a:t>«duygusal </a:t>
            </a:r>
            <a:r>
              <a:rPr lang="tr-TR" altLang="tr-TR" sz="2667" b="1" dirty="0" err="1">
                <a:latin typeface="Arial Narrow" panose="020B0606020202030204" pitchFamily="34" charset="0"/>
              </a:rPr>
              <a:t>lateralizasyon</a:t>
            </a:r>
            <a:r>
              <a:rPr lang="tr-TR" altLang="tr-TR" sz="2667" b="1" dirty="0">
                <a:latin typeface="Arial Narrow" panose="020B0606020202030204" pitchFamily="34" charset="0"/>
              </a:rPr>
              <a:t>» </a:t>
            </a:r>
            <a:r>
              <a:rPr lang="tr-TR" altLang="tr-TR" sz="2667" dirty="0">
                <a:latin typeface="Arial Narrow" panose="020B0606020202030204" pitchFamily="34" charset="0"/>
              </a:rPr>
              <a:t>denilmektedir.</a:t>
            </a:r>
            <a:endParaRPr lang="en-US" altLang="tr-TR" sz="2667" dirty="0">
              <a:latin typeface="Arial Narrow" panose="020B0606020202030204" pitchFamily="34" charset="0"/>
            </a:endParaRPr>
          </a:p>
          <a:p>
            <a:endParaRPr lang="en-US" altLang="tr-TR" dirty="0">
              <a:latin typeface="Arial Narrow" panose="020B0606020202030204" pitchFamily="34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B05FAB1-1601-4D75-9ED6-0A21E0C8D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727" y="2756926"/>
            <a:ext cx="2463800" cy="32893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Geniş ekran</PresentationFormat>
  <Paragraphs>22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Abril Fatface</vt:lpstr>
      <vt:lpstr>Arial</vt:lpstr>
      <vt:lpstr>Arial Narrow</vt:lpstr>
      <vt:lpstr>Calibri</vt:lpstr>
      <vt:lpstr>Calibri Light</vt:lpstr>
      <vt:lpstr>Office Teması</vt:lpstr>
      <vt:lpstr>1_Office Teması</vt:lpstr>
      <vt:lpstr>Duygular bilişten daha mı kuvvetli?</vt:lpstr>
      <vt:lpstr>BASİT SORULAR</vt:lpstr>
      <vt:lpstr>DUYGUSAL DİŞİLER</vt:lpstr>
      <vt:lpstr>DİŞİ  vs. ERKEK</vt:lpstr>
      <vt:lpstr>Duygusal Lateralizasyon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2025-09-09T11:45:44Z</dcterms:created>
  <dcterms:modified xsi:type="dcterms:W3CDTF">2025-09-09T11:46:06Z</dcterms:modified>
</cp:coreProperties>
</file>