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8" r:id="rId3"/>
    <p:sldId id="259" r:id="rId4"/>
    <p:sldId id="260" r:id="rId5"/>
    <p:sldId id="261" r:id="rId6"/>
    <p:sldId id="262"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3" d="100"/>
          <a:sy n="93"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20608C-43A0-4344-82F3-63CF54B5726D}" type="datetimeFigureOut">
              <a:rPr lang="tr-TR" smtClean="0"/>
              <a:t>19.02.2018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79512C-38A5-4768-8706-A63ADB215F32}" type="slidenum">
              <a:rPr lang="tr-TR" smtClean="0"/>
              <a:t>‹#›</a:t>
            </a:fld>
            <a:endParaRPr lang="tr-TR"/>
          </a:p>
        </p:txBody>
      </p:sp>
    </p:spTree>
    <p:extLst>
      <p:ext uri="{BB962C8B-B14F-4D97-AF65-F5344CB8AC3E}">
        <p14:creationId xmlns:p14="http://schemas.microsoft.com/office/powerpoint/2010/main" val="1830843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5" name="Shape 5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19823873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5" name="Shape 5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54893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9403278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3223342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3180902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3332304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D4B07F7-4616-4FF7-AA75-48460594962D}"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ADF2D0-445E-4321-8860-3ECDEAC8B3F2}" type="slidenum">
              <a:rPr lang="tr-TR" smtClean="0"/>
              <a:t>‹#›</a:t>
            </a:fld>
            <a:endParaRPr lang="tr-TR"/>
          </a:p>
        </p:txBody>
      </p:sp>
    </p:spTree>
    <p:extLst>
      <p:ext uri="{BB962C8B-B14F-4D97-AF65-F5344CB8AC3E}">
        <p14:creationId xmlns:p14="http://schemas.microsoft.com/office/powerpoint/2010/main" val="2184399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D4B07F7-4616-4FF7-AA75-48460594962D}"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ADF2D0-445E-4321-8860-3ECDEAC8B3F2}" type="slidenum">
              <a:rPr lang="tr-TR" smtClean="0"/>
              <a:t>‹#›</a:t>
            </a:fld>
            <a:endParaRPr lang="tr-TR"/>
          </a:p>
        </p:txBody>
      </p:sp>
    </p:spTree>
    <p:extLst>
      <p:ext uri="{BB962C8B-B14F-4D97-AF65-F5344CB8AC3E}">
        <p14:creationId xmlns:p14="http://schemas.microsoft.com/office/powerpoint/2010/main" val="3461588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D4B07F7-4616-4FF7-AA75-48460594962D}"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ADF2D0-445E-4321-8860-3ECDEAC8B3F2}" type="slidenum">
              <a:rPr lang="tr-TR" smtClean="0"/>
              <a:t>‹#›</a:t>
            </a:fld>
            <a:endParaRPr lang="tr-TR"/>
          </a:p>
        </p:txBody>
      </p:sp>
    </p:spTree>
    <p:extLst>
      <p:ext uri="{BB962C8B-B14F-4D97-AF65-F5344CB8AC3E}">
        <p14:creationId xmlns:p14="http://schemas.microsoft.com/office/powerpoint/2010/main" val="40793010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p:bg>
      <p:bgPr>
        <a:blipFill>
          <a:blip r:embed="rId2">
            <a:alphaModFix/>
          </a:blip>
          <a:stretch>
            <a:fillRect/>
          </a:stretch>
        </a:blipFill>
        <a:effectLst/>
      </p:bgPr>
    </p:bg>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660600" y="1597000"/>
            <a:ext cx="4578800" cy="3664000"/>
          </a:xfrm>
          <a:prstGeom prst="rect">
            <a:avLst/>
          </a:prstGeom>
        </p:spPr>
        <p:txBody>
          <a:bodyPr spcFirstLastPara="1" wrap="square" lIns="91425" tIns="91425" rIns="91425" bIns="91425" anchor="ctr" anchorCtr="0"/>
          <a:lstStyle>
            <a:lvl1pPr lvl="0"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1pPr>
            <a:lvl2pPr lvl="1"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2pPr>
            <a:lvl3pPr lvl="2"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3pPr>
            <a:lvl4pPr lvl="3"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4pPr>
            <a:lvl5pPr lvl="4"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5pPr>
            <a:lvl6pPr lvl="5"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6pPr>
            <a:lvl7pPr lvl="6"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7pPr>
            <a:lvl8pPr lvl="7"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8pPr>
            <a:lvl9pPr lvl="8"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9pPr>
          </a:lstStyle>
          <a:p>
            <a:endParaRPr/>
          </a:p>
        </p:txBody>
      </p:sp>
    </p:spTree>
    <p:extLst>
      <p:ext uri="{BB962C8B-B14F-4D97-AF65-F5344CB8AC3E}">
        <p14:creationId xmlns:p14="http://schemas.microsoft.com/office/powerpoint/2010/main" val="17574580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ColTx">
  <p:cSld name="Title + 2 columns">
    <p:bg>
      <p:bgPr>
        <a:blipFill>
          <a:blip r:embed="rId2">
            <a:alphaModFix/>
          </a:blip>
          <a:stretch>
            <a:fillRect/>
          </a:stretch>
        </a:blipFill>
        <a:effectLst/>
      </p:bgPr>
    </p:bg>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1155167" y="477847"/>
            <a:ext cx="7501600" cy="1143200"/>
          </a:xfrm>
          <a:prstGeom prst="rect">
            <a:avLst/>
          </a:prstGeom>
        </p:spPr>
        <p:txBody>
          <a:bodyPr spcFirstLastPara="1" wrap="square" lIns="91425" tIns="91425" rIns="91425" bIns="91425" anchor="b"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Shape 27"/>
          <p:cNvSpPr txBox="1">
            <a:spLocks noGrp="1"/>
          </p:cNvSpPr>
          <p:nvPr>
            <p:ph type="body" idx="1"/>
          </p:nvPr>
        </p:nvSpPr>
        <p:spPr>
          <a:xfrm>
            <a:off x="1155167" y="1747733"/>
            <a:ext cx="3641200" cy="4056800"/>
          </a:xfrm>
          <a:prstGeom prst="rect">
            <a:avLst/>
          </a:prstGeom>
        </p:spPr>
        <p:txBody>
          <a:bodyPr spcFirstLastPara="1" wrap="square" lIns="91425" tIns="91425" rIns="91425" bIns="91425" anchor="t" anchorCtr="0"/>
          <a:lstStyle>
            <a:lvl1pPr marL="609585" lvl="0" indent="-423323">
              <a:spcBef>
                <a:spcPts val="0"/>
              </a:spcBef>
              <a:spcAft>
                <a:spcPts val="0"/>
              </a:spcAft>
              <a:buSzPts val="14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endParaRPr/>
          </a:p>
        </p:txBody>
      </p:sp>
      <p:sp>
        <p:nvSpPr>
          <p:cNvPr id="28" name="Shape 28"/>
          <p:cNvSpPr txBox="1">
            <a:spLocks noGrp="1"/>
          </p:cNvSpPr>
          <p:nvPr>
            <p:ph type="body" idx="2"/>
          </p:nvPr>
        </p:nvSpPr>
        <p:spPr>
          <a:xfrm>
            <a:off x="5015605" y="1747733"/>
            <a:ext cx="3641200" cy="4056800"/>
          </a:xfrm>
          <a:prstGeom prst="rect">
            <a:avLst/>
          </a:prstGeom>
        </p:spPr>
        <p:txBody>
          <a:bodyPr spcFirstLastPara="1" wrap="square" lIns="91425" tIns="91425" rIns="91425" bIns="91425" anchor="t" anchorCtr="0"/>
          <a:lstStyle>
            <a:lvl1pPr marL="609585" lvl="0" indent="-423323">
              <a:spcBef>
                <a:spcPts val="0"/>
              </a:spcBef>
              <a:spcAft>
                <a:spcPts val="0"/>
              </a:spcAft>
              <a:buSzPts val="14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endParaRPr/>
          </a:p>
        </p:txBody>
      </p:sp>
      <p:sp>
        <p:nvSpPr>
          <p:cNvPr id="29" name="Shape 29"/>
          <p:cNvSpPr txBox="1">
            <a:spLocks noGrp="1"/>
          </p:cNvSpPr>
          <p:nvPr>
            <p:ph type="sldNum" idx="12"/>
          </p:nvPr>
        </p:nvSpPr>
        <p:spPr>
          <a:xfrm>
            <a:off x="11621367" y="6235167"/>
            <a:ext cx="570800" cy="6228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68756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D4B07F7-4616-4FF7-AA75-48460594962D}"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ADF2D0-445E-4321-8860-3ECDEAC8B3F2}" type="slidenum">
              <a:rPr lang="tr-TR" smtClean="0"/>
              <a:t>‹#›</a:t>
            </a:fld>
            <a:endParaRPr lang="tr-TR"/>
          </a:p>
        </p:txBody>
      </p:sp>
    </p:spTree>
    <p:extLst>
      <p:ext uri="{BB962C8B-B14F-4D97-AF65-F5344CB8AC3E}">
        <p14:creationId xmlns:p14="http://schemas.microsoft.com/office/powerpoint/2010/main" val="1018170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D4B07F7-4616-4FF7-AA75-48460594962D}"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ADF2D0-445E-4321-8860-3ECDEAC8B3F2}" type="slidenum">
              <a:rPr lang="tr-TR" smtClean="0"/>
              <a:t>‹#›</a:t>
            </a:fld>
            <a:endParaRPr lang="tr-TR"/>
          </a:p>
        </p:txBody>
      </p:sp>
    </p:spTree>
    <p:extLst>
      <p:ext uri="{BB962C8B-B14F-4D97-AF65-F5344CB8AC3E}">
        <p14:creationId xmlns:p14="http://schemas.microsoft.com/office/powerpoint/2010/main" val="1805601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D4B07F7-4616-4FF7-AA75-48460594962D}" type="datetimeFigureOut">
              <a:rPr lang="tr-TR" smtClean="0"/>
              <a:t>19.02.2018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1ADF2D0-445E-4321-8860-3ECDEAC8B3F2}" type="slidenum">
              <a:rPr lang="tr-TR" smtClean="0"/>
              <a:t>‹#›</a:t>
            </a:fld>
            <a:endParaRPr lang="tr-TR"/>
          </a:p>
        </p:txBody>
      </p:sp>
    </p:spTree>
    <p:extLst>
      <p:ext uri="{BB962C8B-B14F-4D97-AF65-F5344CB8AC3E}">
        <p14:creationId xmlns:p14="http://schemas.microsoft.com/office/powerpoint/2010/main" val="4275067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D4B07F7-4616-4FF7-AA75-48460594962D}" type="datetimeFigureOut">
              <a:rPr lang="tr-TR" smtClean="0"/>
              <a:t>19.02.2018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1ADF2D0-445E-4321-8860-3ECDEAC8B3F2}" type="slidenum">
              <a:rPr lang="tr-TR" smtClean="0"/>
              <a:t>‹#›</a:t>
            </a:fld>
            <a:endParaRPr lang="tr-TR"/>
          </a:p>
        </p:txBody>
      </p:sp>
    </p:spTree>
    <p:extLst>
      <p:ext uri="{BB962C8B-B14F-4D97-AF65-F5344CB8AC3E}">
        <p14:creationId xmlns:p14="http://schemas.microsoft.com/office/powerpoint/2010/main" val="1251698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D4B07F7-4616-4FF7-AA75-48460594962D}" type="datetimeFigureOut">
              <a:rPr lang="tr-TR" smtClean="0"/>
              <a:t>19.02.2018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1ADF2D0-445E-4321-8860-3ECDEAC8B3F2}" type="slidenum">
              <a:rPr lang="tr-TR" smtClean="0"/>
              <a:t>‹#›</a:t>
            </a:fld>
            <a:endParaRPr lang="tr-TR"/>
          </a:p>
        </p:txBody>
      </p:sp>
    </p:spTree>
    <p:extLst>
      <p:ext uri="{BB962C8B-B14F-4D97-AF65-F5344CB8AC3E}">
        <p14:creationId xmlns:p14="http://schemas.microsoft.com/office/powerpoint/2010/main" val="2552995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D4B07F7-4616-4FF7-AA75-48460594962D}" type="datetimeFigureOut">
              <a:rPr lang="tr-TR" smtClean="0"/>
              <a:t>19.02.2018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1ADF2D0-445E-4321-8860-3ECDEAC8B3F2}" type="slidenum">
              <a:rPr lang="tr-TR" smtClean="0"/>
              <a:t>‹#›</a:t>
            </a:fld>
            <a:endParaRPr lang="tr-TR"/>
          </a:p>
        </p:txBody>
      </p:sp>
    </p:spTree>
    <p:extLst>
      <p:ext uri="{BB962C8B-B14F-4D97-AF65-F5344CB8AC3E}">
        <p14:creationId xmlns:p14="http://schemas.microsoft.com/office/powerpoint/2010/main" val="3642899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D4B07F7-4616-4FF7-AA75-48460594962D}" type="datetimeFigureOut">
              <a:rPr lang="tr-TR" smtClean="0"/>
              <a:t>19.02.2018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1ADF2D0-445E-4321-8860-3ECDEAC8B3F2}" type="slidenum">
              <a:rPr lang="tr-TR" smtClean="0"/>
              <a:t>‹#›</a:t>
            </a:fld>
            <a:endParaRPr lang="tr-TR"/>
          </a:p>
        </p:txBody>
      </p:sp>
    </p:spTree>
    <p:extLst>
      <p:ext uri="{BB962C8B-B14F-4D97-AF65-F5344CB8AC3E}">
        <p14:creationId xmlns:p14="http://schemas.microsoft.com/office/powerpoint/2010/main" val="45370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D4B07F7-4616-4FF7-AA75-48460594962D}" type="datetimeFigureOut">
              <a:rPr lang="tr-TR" smtClean="0"/>
              <a:t>19.02.2018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1ADF2D0-445E-4321-8860-3ECDEAC8B3F2}" type="slidenum">
              <a:rPr lang="tr-TR" smtClean="0"/>
              <a:t>‹#›</a:t>
            </a:fld>
            <a:endParaRPr lang="tr-TR"/>
          </a:p>
        </p:txBody>
      </p:sp>
    </p:spTree>
    <p:extLst>
      <p:ext uri="{BB962C8B-B14F-4D97-AF65-F5344CB8AC3E}">
        <p14:creationId xmlns:p14="http://schemas.microsoft.com/office/powerpoint/2010/main" val="1440669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4B07F7-4616-4FF7-AA75-48460594962D}" type="datetimeFigureOut">
              <a:rPr lang="tr-TR" smtClean="0"/>
              <a:t>19.02.2018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ADF2D0-445E-4321-8860-3ECDEAC8B3F2}" type="slidenum">
              <a:rPr lang="tr-TR" smtClean="0"/>
              <a:t>‹#›</a:t>
            </a:fld>
            <a:endParaRPr lang="tr-TR"/>
          </a:p>
        </p:txBody>
      </p:sp>
    </p:spTree>
    <p:extLst>
      <p:ext uri="{BB962C8B-B14F-4D97-AF65-F5344CB8AC3E}">
        <p14:creationId xmlns:p14="http://schemas.microsoft.com/office/powerpoint/2010/main" val="25987956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Shape 57"/>
          <p:cNvSpPr txBox="1">
            <a:spLocks noGrp="1"/>
          </p:cNvSpPr>
          <p:nvPr>
            <p:ph type="ctrTitle"/>
          </p:nvPr>
        </p:nvSpPr>
        <p:spPr>
          <a:xfrm>
            <a:off x="3660600" y="1597000"/>
            <a:ext cx="4578800" cy="3664000"/>
          </a:xfrm>
          <a:prstGeom prst="rect">
            <a:avLst/>
          </a:prstGeom>
        </p:spPr>
        <p:txBody>
          <a:bodyPr spcFirstLastPara="1" vert="horz" wrap="square" lIns="121900" tIns="121900" rIns="121900" bIns="121900" rtlCol="0" anchor="ctr" anchorCtr="0">
            <a:noAutofit/>
          </a:bodyPr>
          <a:lstStyle/>
          <a:p>
            <a:r>
              <a:rPr lang="tr-TR" dirty="0" smtClean="0"/>
              <a:t>DBB 404</a:t>
            </a:r>
            <a:br>
              <a:rPr lang="tr-TR" dirty="0" smtClean="0"/>
            </a:br>
            <a:r>
              <a:rPr lang="tr-TR" dirty="0" smtClean="0"/>
              <a:t>Yabancı Dil Öğretimi</a:t>
            </a:r>
            <a:endParaRPr dirty="0"/>
          </a:p>
        </p:txBody>
      </p:sp>
    </p:spTree>
    <p:extLst>
      <p:ext uri="{BB962C8B-B14F-4D97-AF65-F5344CB8AC3E}">
        <p14:creationId xmlns:p14="http://schemas.microsoft.com/office/powerpoint/2010/main" val="27633154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Shape 57"/>
          <p:cNvSpPr txBox="1">
            <a:spLocks noGrp="1"/>
          </p:cNvSpPr>
          <p:nvPr>
            <p:ph type="ctrTitle"/>
          </p:nvPr>
        </p:nvSpPr>
        <p:spPr>
          <a:xfrm>
            <a:off x="3565132" y="1607275"/>
            <a:ext cx="4787283" cy="3664000"/>
          </a:xfrm>
          <a:prstGeom prst="rect">
            <a:avLst/>
          </a:prstGeom>
        </p:spPr>
        <p:txBody>
          <a:bodyPr spcFirstLastPara="1" vert="horz" wrap="square" lIns="121900" tIns="121900" rIns="121900" bIns="121900" rtlCol="0" anchor="ctr" anchorCtr="0">
            <a:noAutofit/>
          </a:bodyPr>
          <a:lstStyle/>
          <a:p>
            <a:r>
              <a:rPr lang="tr-TR" dirty="0" smtClean="0"/>
              <a:t>İşbirliğine </a:t>
            </a:r>
            <a:r>
              <a:rPr lang="tr-TR" dirty="0" smtClean="0"/>
              <a:t>Dayalı Dil Öğrenme</a:t>
            </a:r>
            <a:endParaRPr dirty="0"/>
          </a:p>
        </p:txBody>
      </p:sp>
    </p:spTree>
    <p:extLst>
      <p:ext uri="{BB962C8B-B14F-4D97-AF65-F5344CB8AC3E}">
        <p14:creationId xmlns:p14="http://schemas.microsoft.com/office/powerpoint/2010/main" val="23806252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1155167" y="729674"/>
            <a:ext cx="7501600" cy="891373"/>
          </a:xfrm>
          <a:prstGeom prst="rect">
            <a:avLst/>
          </a:prstGeom>
        </p:spPr>
        <p:txBody>
          <a:bodyPr spcFirstLastPara="1" vert="horz" wrap="square" lIns="121900" tIns="121900" rIns="121900" bIns="121900" rtlCol="0" anchor="b" anchorCtr="0">
            <a:noAutofit/>
          </a:bodyPr>
          <a:lstStyle/>
          <a:p>
            <a:r>
              <a:rPr lang="tr-TR" sz="3600" b="1" dirty="0" smtClean="0"/>
              <a:t>İşbirliğine </a:t>
            </a:r>
            <a:r>
              <a:rPr lang="tr-TR" sz="3600" b="1" dirty="0" smtClean="0"/>
              <a:t>Dayalı Dil Öğrenme</a:t>
            </a:r>
            <a:endParaRPr lang="tr-TR" sz="3600" dirty="0"/>
          </a:p>
        </p:txBody>
      </p:sp>
      <p:sp>
        <p:nvSpPr>
          <p:cNvPr id="64" name="Shape 64"/>
          <p:cNvSpPr txBox="1">
            <a:spLocks noGrp="1"/>
          </p:cNvSpPr>
          <p:nvPr>
            <p:ph type="body" idx="1"/>
          </p:nvPr>
        </p:nvSpPr>
        <p:spPr>
          <a:xfrm>
            <a:off x="729466" y="1621047"/>
            <a:ext cx="8054938" cy="4420157"/>
          </a:xfrm>
          <a:prstGeom prst="rect">
            <a:avLst/>
          </a:prstGeom>
        </p:spPr>
        <p:txBody>
          <a:bodyPr spcFirstLastPara="1" vert="horz" wrap="square" lIns="121900" tIns="121900" rIns="121900" bIns="121900" rtlCol="0" anchor="t" anchorCtr="0">
            <a:noAutofit/>
          </a:bodyPr>
          <a:lstStyle/>
          <a:p>
            <a:pPr marL="186262" indent="0">
              <a:buNone/>
            </a:pPr>
            <a:r>
              <a:rPr lang="tr-TR" sz="2400" dirty="0"/>
              <a:t>İletişimci Yaklaşım ilkelerinden doğan bir diğer yol da </a:t>
            </a:r>
            <a:r>
              <a:rPr lang="tr-TR" sz="2400" b="1" i="1" dirty="0"/>
              <a:t>İşbirliğine Dayalı Dil </a:t>
            </a:r>
            <a:r>
              <a:rPr lang="tr-TR" sz="2400" b="1" i="1" dirty="0" err="1"/>
              <a:t>Öğretimi</a:t>
            </a:r>
            <a:r>
              <a:rPr lang="tr-TR" sz="2400" dirty="0" err="1"/>
              <a:t>’dir</a:t>
            </a:r>
            <a:r>
              <a:rPr lang="tr-TR" sz="2400" dirty="0"/>
              <a:t> (</a:t>
            </a:r>
            <a:r>
              <a:rPr lang="tr-TR" sz="2400" dirty="0" err="1"/>
              <a:t>Cooperative</a:t>
            </a:r>
            <a:r>
              <a:rPr lang="tr-TR" sz="2400" dirty="0"/>
              <a:t> Language Learning). Bu yöntemde temel ilke, öğrencilerin ortak bir amaç doğrultusunda küçük gruplar halinde birbirlerinin öğrenmelerine yardım ederek çalışmalarıdır.</a:t>
            </a:r>
          </a:p>
          <a:p>
            <a:pPr marL="186262" indent="0">
              <a:buNone/>
            </a:pPr>
            <a:r>
              <a:rPr lang="tr-TR" sz="2400" dirty="0"/>
              <a:t> </a:t>
            </a:r>
          </a:p>
          <a:p>
            <a:pPr marL="186262" indent="0">
              <a:buNone/>
            </a:pPr>
            <a:r>
              <a:rPr lang="tr-TR" sz="2400" dirty="0"/>
              <a:t>Bu yönteme göre, dil kullanımı birden çok kişiyi gerektirir; dolayısıyla dil öğrenimi işbirliği ile yapılmalıdır. Ayrıca, bildiklerini öğretmenin en iyi öğrenme yolu olduğu düşünüldüğünden, dil öğrenme sürecinin her aşamasında öğrencilerin işbirliği içinde olmak, bildiklerini paylaşmak ve verilen görevleri gerçekleştirmek için ekip çalışmasına katılmaları gerekir.</a:t>
            </a:r>
          </a:p>
        </p:txBody>
      </p:sp>
      <p:sp>
        <p:nvSpPr>
          <p:cNvPr id="66" name="Shape 66"/>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3</a:t>
            </a:fld>
            <a:endParaRPr/>
          </a:p>
        </p:txBody>
      </p:sp>
      <p:pic>
        <p:nvPicPr>
          <p:cNvPr id="3" name="Resim 2"/>
          <p:cNvPicPr>
            <a:picLocks noChangeAspect="1"/>
          </p:cNvPicPr>
          <p:nvPr/>
        </p:nvPicPr>
        <p:blipFill>
          <a:blip r:embed="rId3"/>
          <a:stretch>
            <a:fillRect/>
          </a:stretch>
        </p:blipFill>
        <p:spPr>
          <a:xfrm rot="175325">
            <a:off x="9013547" y="647481"/>
            <a:ext cx="2216382" cy="2216382"/>
          </a:xfrm>
          <a:prstGeom prst="rect">
            <a:avLst/>
          </a:prstGeom>
        </p:spPr>
      </p:pic>
    </p:spTree>
    <p:extLst>
      <p:ext uri="{BB962C8B-B14F-4D97-AF65-F5344CB8AC3E}">
        <p14:creationId xmlns:p14="http://schemas.microsoft.com/office/powerpoint/2010/main" val="9712252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4" name="Shape 64"/>
          <p:cNvSpPr txBox="1">
            <a:spLocks noGrp="1"/>
          </p:cNvSpPr>
          <p:nvPr>
            <p:ph type="body" idx="1"/>
          </p:nvPr>
        </p:nvSpPr>
        <p:spPr>
          <a:xfrm>
            <a:off x="729466" y="1621048"/>
            <a:ext cx="8054938" cy="3259178"/>
          </a:xfrm>
          <a:prstGeom prst="rect">
            <a:avLst/>
          </a:prstGeom>
        </p:spPr>
        <p:txBody>
          <a:bodyPr spcFirstLastPara="1" vert="horz" wrap="square" lIns="121900" tIns="121900" rIns="121900" bIns="121900" rtlCol="0" anchor="t" anchorCtr="0">
            <a:noAutofit/>
          </a:bodyPr>
          <a:lstStyle/>
          <a:p>
            <a:pPr marL="186262" indent="0">
              <a:buNone/>
            </a:pPr>
            <a:r>
              <a:rPr lang="tr-TR" sz="2400" dirty="0"/>
              <a:t>İşbirliğine Dayalı Dil Öğretiminde öğretmenin temel görevleri, öğrencilere birlikte gerçekleştirecekleri görevler vermek, gerektiğinde etkinliklerde katılımcı olmak ve sık sık ödüllendirerek öğrencileri güdülemektir. Ayrıca, öğrencileri yönlendirmek, gruplar arasındaki ilişkileri düzenlemek ve grup içindeki işbirliğine ve etkileşime rehberlik ederek öğrencilerin hangi noktalarda, ne tür sorunlarla karşılaştıklarını saptamak amacıyla grupları gözlemek de öğretmene düşen görevler arasındadır.</a:t>
            </a:r>
          </a:p>
          <a:p>
            <a:pPr marL="186262" indent="0">
              <a:buNone/>
            </a:pPr>
            <a:r>
              <a:rPr lang="tr-TR" sz="2400" dirty="0"/>
              <a:t> </a:t>
            </a:r>
          </a:p>
        </p:txBody>
      </p:sp>
      <p:sp>
        <p:nvSpPr>
          <p:cNvPr id="66" name="Shape 66"/>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4</a:t>
            </a:fld>
            <a:endParaRPr/>
          </a:p>
        </p:txBody>
      </p:sp>
      <p:pic>
        <p:nvPicPr>
          <p:cNvPr id="3" name="Resim 2"/>
          <p:cNvPicPr>
            <a:picLocks noChangeAspect="1"/>
          </p:cNvPicPr>
          <p:nvPr/>
        </p:nvPicPr>
        <p:blipFill>
          <a:blip r:embed="rId3"/>
          <a:stretch>
            <a:fillRect/>
          </a:stretch>
        </p:blipFill>
        <p:spPr>
          <a:xfrm rot="175325">
            <a:off x="9013547" y="647481"/>
            <a:ext cx="2216382" cy="2216382"/>
          </a:xfrm>
          <a:prstGeom prst="rect">
            <a:avLst/>
          </a:prstGeom>
        </p:spPr>
      </p:pic>
    </p:spTree>
    <p:extLst>
      <p:ext uri="{BB962C8B-B14F-4D97-AF65-F5344CB8AC3E}">
        <p14:creationId xmlns:p14="http://schemas.microsoft.com/office/powerpoint/2010/main" val="32099365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4" name="Shape 64"/>
          <p:cNvSpPr txBox="1">
            <a:spLocks noGrp="1"/>
          </p:cNvSpPr>
          <p:nvPr>
            <p:ph type="body" idx="1"/>
          </p:nvPr>
        </p:nvSpPr>
        <p:spPr>
          <a:xfrm>
            <a:off x="729466" y="873303"/>
            <a:ext cx="8054938" cy="5157627"/>
          </a:xfrm>
          <a:prstGeom prst="rect">
            <a:avLst/>
          </a:prstGeom>
        </p:spPr>
        <p:txBody>
          <a:bodyPr spcFirstLastPara="1" vert="horz" wrap="square" lIns="121900" tIns="121900" rIns="121900" bIns="121900" rtlCol="0" anchor="t" anchorCtr="0">
            <a:noAutofit/>
          </a:bodyPr>
          <a:lstStyle/>
          <a:p>
            <a:pPr marL="186262" indent="0">
              <a:buNone/>
            </a:pPr>
            <a:r>
              <a:rPr lang="tr-TR" sz="2400" dirty="0"/>
              <a:t>İşbirliğine Dayalı Dil Öğretiminde öğretmenin temel görevleri, öğrencilere birlikte gerçekleştirecekleri görevler vermek, gerektiğinde etkinliklerde katılımcı olmak ve sık sık ödüllendirerek öğrencileri güdülemektir. Ayrıca, öğrencileri yönlendirmek, gruplar arasındaki ilişkileri düzenlemek ve grup içindeki işbirliğine ve etkileşime rehberlik ederek öğrencilerin hangi noktalarda, ne tür sorunlarla karşılaştıklarını saptamak amacıyla grupları gözlemek de öğretmene düşen görevler arasındadır</a:t>
            </a:r>
            <a:r>
              <a:rPr lang="tr-TR" sz="2400" dirty="0" smtClean="0"/>
              <a:t>.</a:t>
            </a:r>
          </a:p>
          <a:p>
            <a:pPr marL="186262" indent="0">
              <a:buNone/>
            </a:pPr>
            <a:r>
              <a:rPr lang="tr-TR" sz="2400" dirty="0"/>
              <a:t>Bireysel başarıyı ön planda tutmaksızın dil öğrenme sürecini grup dinamiğine taşıyan bu yöntem, takım – oyun - turnuva, işbirliğine dayalı birleştirilmiş okuma ve yazma, takım destekli bireyselleştirme, karşılıklı sorgulama gibi etkinlikler kullanır. Bu etkinliklerde oyun kartları ve çok çeşitli görsel araç-gereçlerden yararlanılır. </a:t>
            </a:r>
          </a:p>
          <a:p>
            <a:pPr marL="186262" indent="0">
              <a:buNone/>
            </a:pPr>
            <a:r>
              <a:rPr lang="tr-TR" sz="2400" dirty="0"/>
              <a:t> </a:t>
            </a:r>
          </a:p>
        </p:txBody>
      </p:sp>
      <p:sp>
        <p:nvSpPr>
          <p:cNvPr id="66" name="Shape 66"/>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5</a:t>
            </a:fld>
            <a:endParaRPr/>
          </a:p>
        </p:txBody>
      </p:sp>
      <p:pic>
        <p:nvPicPr>
          <p:cNvPr id="3" name="Resim 2"/>
          <p:cNvPicPr>
            <a:picLocks noChangeAspect="1"/>
          </p:cNvPicPr>
          <p:nvPr/>
        </p:nvPicPr>
        <p:blipFill>
          <a:blip r:embed="rId3"/>
          <a:stretch>
            <a:fillRect/>
          </a:stretch>
        </p:blipFill>
        <p:spPr>
          <a:xfrm rot="175325">
            <a:off x="9013547" y="647481"/>
            <a:ext cx="2216382" cy="2216382"/>
          </a:xfrm>
          <a:prstGeom prst="rect">
            <a:avLst/>
          </a:prstGeom>
        </p:spPr>
      </p:pic>
    </p:spTree>
    <p:extLst>
      <p:ext uri="{BB962C8B-B14F-4D97-AF65-F5344CB8AC3E}">
        <p14:creationId xmlns:p14="http://schemas.microsoft.com/office/powerpoint/2010/main" val="10912705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4" name="Shape 64"/>
          <p:cNvSpPr txBox="1">
            <a:spLocks noGrp="1"/>
          </p:cNvSpPr>
          <p:nvPr>
            <p:ph type="body" idx="1"/>
          </p:nvPr>
        </p:nvSpPr>
        <p:spPr>
          <a:xfrm>
            <a:off x="750014" y="1397286"/>
            <a:ext cx="8054938" cy="3647326"/>
          </a:xfrm>
          <a:prstGeom prst="rect">
            <a:avLst/>
          </a:prstGeom>
        </p:spPr>
        <p:txBody>
          <a:bodyPr spcFirstLastPara="1" vert="horz" wrap="square" lIns="121900" tIns="121900" rIns="121900" bIns="121900" rtlCol="0" anchor="t" anchorCtr="0">
            <a:noAutofit/>
          </a:bodyPr>
          <a:lstStyle/>
          <a:p>
            <a:pPr marL="186262" indent="0">
              <a:buNone/>
            </a:pPr>
            <a:r>
              <a:rPr lang="tr-TR" sz="2400" dirty="0"/>
              <a:t>Etkinlikler sırasında öğrencinin yanıtı yanlış ise, doğru yolun açıklanması ve konunun anlaşılmasının sağlanması da takım arkadaşlarının sorumluluğudur. Ancak, bireyselliği bu denli göz ardı ediyor oluşu bu yöntemin en zayıf yönüdür. Çünkü son yıllarda yapılan araştırmaların da kanıtladığı gibi, yabancı dil öğretimi sınıfındaki öğrencilerin bireysel farklılıkları sınıf içi etkinliklere katılım oranlarını farklılaştırmaktadır. Bu da grup başarısının, gruptaki her üyenin eşit başarısı olarak algılanmasının yanıltıcı olabileceğini göstermektedir. </a:t>
            </a:r>
          </a:p>
          <a:p>
            <a:pPr marL="186262" indent="0">
              <a:buNone/>
            </a:pPr>
            <a:r>
              <a:rPr lang="tr-TR" sz="2400" dirty="0"/>
              <a:t> </a:t>
            </a:r>
          </a:p>
        </p:txBody>
      </p:sp>
      <p:sp>
        <p:nvSpPr>
          <p:cNvPr id="66" name="Shape 66"/>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6</a:t>
            </a:fld>
            <a:endParaRPr/>
          </a:p>
        </p:txBody>
      </p:sp>
      <p:pic>
        <p:nvPicPr>
          <p:cNvPr id="3" name="Resim 2"/>
          <p:cNvPicPr>
            <a:picLocks noChangeAspect="1"/>
          </p:cNvPicPr>
          <p:nvPr/>
        </p:nvPicPr>
        <p:blipFill>
          <a:blip r:embed="rId3"/>
          <a:stretch>
            <a:fillRect/>
          </a:stretch>
        </p:blipFill>
        <p:spPr>
          <a:xfrm rot="175325">
            <a:off x="9013547" y="647481"/>
            <a:ext cx="2216382" cy="2216382"/>
          </a:xfrm>
          <a:prstGeom prst="rect">
            <a:avLst/>
          </a:prstGeom>
        </p:spPr>
      </p:pic>
    </p:spTree>
    <p:extLst>
      <p:ext uri="{BB962C8B-B14F-4D97-AF65-F5344CB8AC3E}">
        <p14:creationId xmlns:p14="http://schemas.microsoft.com/office/powerpoint/2010/main" val="39541450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291</Words>
  <Application>Microsoft Office PowerPoint</Application>
  <PresentationFormat>Geniş ekran</PresentationFormat>
  <Paragraphs>17</Paragraphs>
  <Slides>6</Slides>
  <Notes>6</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Pangolin</vt:lpstr>
      <vt:lpstr>Arial</vt:lpstr>
      <vt:lpstr>Calibri</vt:lpstr>
      <vt:lpstr>Calibri Light</vt:lpstr>
      <vt:lpstr>Office Teması</vt:lpstr>
      <vt:lpstr>DBB 404 Yabancı Dil Öğretimi</vt:lpstr>
      <vt:lpstr>İşbirliğine Dayalı Dil Öğrenme</vt:lpstr>
      <vt:lpstr>İşbirliğine Dayalı Dil Öğrenme</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DBB 404 Yabancı Dil Öğretimi</dc:title>
  <dc:creator>Sıla Ay</dc:creator>
  <cp:lastModifiedBy>Sıla Ay</cp:lastModifiedBy>
  <cp:revision>1</cp:revision>
  <dcterms:created xsi:type="dcterms:W3CDTF">2018-02-19T10:27:51Z</dcterms:created>
  <dcterms:modified xsi:type="dcterms:W3CDTF">2018-02-19T10:28:10Z</dcterms:modified>
</cp:coreProperties>
</file>