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8"/>
  </p:notesMasterIdLst>
  <p:handoutMasterIdLst>
    <p:handoutMasterId r:id="rId19"/>
  </p:handoutMasterIdLst>
  <p:sldIdLst>
    <p:sldId id="470" r:id="rId2"/>
    <p:sldId id="460" r:id="rId3"/>
    <p:sldId id="475" r:id="rId4"/>
    <p:sldId id="464" r:id="rId5"/>
    <p:sldId id="476" r:id="rId6"/>
    <p:sldId id="471" r:id="rId7"/>
    <p:sldId id="461" r:id="rId8"/>
    <p:sldId id="477" r:id="rId9"/>
    <p:sldId id="472" r:id="rId10"/>
    <p:sldId id="478" r:id="rId11"/>
    <p:sldId id="473" r:id="rId12"/>
    <p:sldId id="479" r:id="rId13"/>
    <p:sldId id="474" r:id="rId14"/>
    <p:sldId id="482" r:id="rId15"/>
    <p:sldId id="481" r:id="rId16"/>
    <p:sldId id="480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62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pPr/>
              <a:t>9.10.2019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pPr/>
              <a:t>9.10.2019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10/9/2019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80728"/>
            <a:ext cx="9042400" cy="2807575"/>
          </a:xfrm>
        </p:spPr>
        <p:txBody>
          <a:bodyPr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tr-TR" sz="2200" b="1" dirty="0" smtClean="0">
                <a:effectLst/>
              </a:rPr>
              <a:t/>
            </a:r>
            <a:br>
              <a:rPr lang="tr-TR" sz="2200" b="1" dirty="0" smtClean="0">
                <a:effectLst/>
              </a:rPr>
            </a:br>
            <a:r>
              <a:rPr lang="tr-TR" sz="6400" b="1" dirty="0" smtClean="0">
                <a:effectLst/>
              </a:rPr>
              <a:t>Tefsir IV</a:t>
            </a:r>
            <a:br>
              <a:rPr lang="tr-TR" sz="6400" b="1" dirty="0" smtClean="0">
                <a:effectLst/>
              </a:rPr>
            </a:br>
            <a:r>
              <a:rPr lang="tr-TR" sz="3200" b="1" dirty="0" smtClean="0">
                <a:effectLst/>
              </a:rPr>
              <a:t>(İlahiyat Fakültesi  4. Sınıf)</a:t>
            </a:r>
            <a:endParaRPr lang="en-US" sz="64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2500" b="1" dirty="0" smtClean="0"/>
              <a:t>Arş. Gör. </a:t>
            </a:r>
            <a:r>
              <a:rPr lang="tr-TR" sz="2500" b="1" dirty="0" smtClean="0">
                <a:effectLst/>
              </a:rPr>
              <a:t>Dr</a:t>
            </a:r>
            <a:r>
              <a:rPr lang="tr-TR" sz="2500" b="1" dirty="0">
                <a:effectLst/>
              </a:rPr>
              <a:t>. </a:t>
            </a:r>
            <a:r>
              <a:rPr lang="tr-TR" sz="2500" b="1" dirty="0" smtClean="0">
                <a:effectLst/>
              </a:rPr>
              <a:t>HASAN YÜCEL</a:t>
            </a:r>
          </a:p>
          <a:p>
            <a:endParaRPr lang="tr-TR" sz="1500" b="1" dirty="0" smtClean="0">
              <a:effectLst/>
            </a:endParaRPr>
          </a:p>
          <a:p>
            <a:r>
              <a:rPr lang="tr-TR" sz="2000" b="1" dirty="0" smtClean="0">
                <a:effectLst/>
              </a:rPr>
              <a:t>2019-2020 Güz Dönemi</a:t>
            </a:r>
          </a:p>
        </p:txBody>
      </p:sp>
    </p:spTree>
    <p:extLst>
      <p:ext uri="{BB962C8B-B14F-4D97-AF65-F5344CB8AC3E}">
        <p14:creationId xmlns:p14="http://schemas.microsoft.com/office/powerpoint/2010/main" xmlns="" val="55220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61238"/>
            <a:ext cx="8229600" cy="761238"/>
          </a:xfrm>
        </p:spPr>
        <p:txBody>
          <a:bodyPr>
            <a:normAutofit fontScale="90000"/>
          </a:bodyPr>
          <a:lstStyle/>
          <a:p>
            <a:r>
              <a:rPr lang="tr-TR" sz="5400" u="sng" dirty="0" smtClean="0"/>
              <a:t>41 Fuṣṣilet Sûresi </a:t>
            </a:r>
            <a:r>
              <a:rPr lang="tr-TR" sz="5400" u="sng" dirty="0" smtClean="0"/>
              <a:t>13-18. âyetler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181350"/>
          </a:xfrm>
        </p:spPr>
        <p:txBody>
          <a:bodyPr>
            <a:normAutofit/>
          </a:bodyPr>
          <a:lstStyle/>
          <a:p>
            <a:r>
              <a:rPr lang="tr-TR" dirty="0" smtClean="0"/>
              <a:t>Â</a:t>
            </a:r>
            <a:r>
              <a:rPr lang="tr-TR" dirty="0" smtClean="0"/>
              <a:t>d ve Semûd Kavimleri ile Mekkeli Müşriklerin Benzerlikleri</a:t>
            </a:r>
          </a:p>
          <a:p>
            <a:r>
              <a:rPr lang="tr-TR" dirty="0" smtClean="0"/>
              <a:t>Ankebût 29/38 bu konuyu tafsil eder.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6512"/>
            <a:ext cx="8229600" cy="780288"/>
          </a:xfrm>
        </p:spPr>
        <p:txBody>
          <a:bodyPr>
            <a:normAutofit fontScale="90000"/>
          </a:bodyPr>
          <a:lstStyle/>
          <a:p>
            <a:r>
              <a:rPr lang="tr-TR" sz="5400" u="sng" dirty="0" smtClean="0"/>
              <a:t>41 Fuṣṣilet Sûresi </a:t>
            </a:r>
            <a:r>
              <a:rPr lang="tr-TR" sz="5400" u="sng" dirty="0" smtClean="0"/>
              <a:t>19-23. âyetler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algn="r" rtl="1"/>
            <a:r>
              <a:rPr lang="ar-SA" sz="3600" dirty="0" smtClean="0"/>
              <a:t>وَيَوْمَ </a:t>
            </a:r>
            <a:r>
              <a:rPr lang="ar-SA" sz="3600" dirty="0" smtClean="0">
                <a:solidFill>
                  <a:srgbClr val="FF0000"/>
                </a:solidFill>
              </a:rPr>
              <a:t>يُحْشَرُ</a:t>
            </a:r>
            <a:r>
              <a:rPr lang="ar-SA" sz="3600" dirty="0" smtClean="0"/>
              <a:t> أَعْدَاء اللَّهِ </a:t>
            </a:r>
            <a:r>
              <a:rPr lang="ar-SA" sz="3600" dirty="0" smtClean="0">
                <a:solidFill>
                  <a:srgbClr val="FF0000"/>
                </a:solidFill>
              </a:rPr>
              <a:t>إِلَى</a:t>
            </a:r>
            <a:r>
              <a:rPr lang="ar-SA" sz="3600" dirty="0" smtClean="0"/>
              <a:t> النَّارِ فَهُمْ </a:t>
            </a:r>
            <a:r>
              <a:rPr lang="ar-SA" sz="3600" u="sng" dirty="0" smtClean="0">
                <a:solidFill>
                  <a:srgbClr val="FF0000"/>
                </a:solidFill>
              </a:rPr>
              <a:t>يُوزَعُونَ</a:t>
            </a:r>
          </a:p>
          <a:p>
            <a:pPr algn="r" rtl="1"/>
            <a:r>
              <a:rPr lang="ar-SA" sz="3600" u="sng" dirty="0" smtClean="0"/>
              <a:t>حَتَّى</a:t>
            </a:r>
            <a:r>
              <a:rPr lang="ar-SA" sz="3600" dirty="0" smtClean="0"/>
              <a:t> إِذَا مَا جَاؤُوهَا شَهِدَ عَلَيْهِمْ سَمْعُهُمْ وَأَبْصَارُهُمْ وَجُلُودُهُمْ بِمَا كَانُوا يَعْمَلُونَ</a:t>
            </a:r>
          </a:p>
          <a:p>
            <a:pPr algn="r" rtl="1"/>
            <a:r>
              <a:rPr lang="ar-SA" sz="3600" dirty="0" smtClean="0"/>
              <a:t>وَقَالُوا لِجُلُودِهِمْ لِمَ شَهِدتُّمْ عَلَيْنَا قَالُوا أَنطَقَنَا اللَّهُ الَّذِي أَنطَقَ كُلَّ شَيْءٍ وَهُوَ خَلَقَكُمْ أَوَّلَ مَرَّةٍ وَإِلَيْهِ </a:t>
            </a:r>
            <a:r>
              <a:rPr lang="ar-SA" sz="3600" dirty="0" smtClean="0">
                <a:solidFill>
                  <a:srgbClr val="FF0000"/>
                </a:solidFill>
              </a:rPr>
              <a:t>تُرْجَعُونَ</a:t>
            </a:r>
          </a:p>
          <a:p>
            <a:pPr algn="r" rtl="1"/>
            <a:r>
              <a:rPr lang="ar-SA" sz="3600" dirty="0" smtClean="0"/>
              <a:t>وَمَا كُنتُمْ </a:t>
            </a:r>
            <a:r>
              <a:rPr lang="ar-SA" sz="3600" dirty="0" smtClean="0">
                <a:solidFill>
                  <a:srgbClr val="FF0000"/>
                </a:solidFill>
              </a:rPr>
              <a:t>تَسْتَتِرُونَ</a:t>
            </a:r>
            <a:r>
              <a:rPr lang="ar-SA" sz="3600" dirty="0" smtClean="0"/>
              <a:t> أَنْ يَشْهَدَ عَلَيْكُمْ سَمْعُكُمْ وَلا أَبْصَارُكُمْ وَلا جُلُودُكُمْ وَلَكِن ظَنَنتُمْ أَنَّ اللَّهَ لا يَعْلَمُ </a:t>
            </a:r>
            <a:r>
              <a:rPr lang="ar-SA" sz="3600" dirty="0" smtClean="0">
                <a:solidFill>
                  <a:srgbClr val="FF0000"/>
                </a:solidFill>
              </a:rPr>
              <a:t>كَثِيرًا مِّمَّا تَعْمَلُونَ</a:t>
            </a:r>
          </a:p>
          <a:p>
            <a:pPr algn="r" rtl="1"/>
            <a:r>
              <a:rPr lang="ar-SA" sz="3600" dirty="0" smtClean="0"/>
              <a:t>وَذَلِكُمْ ظَنُّكُمُ الَّذِي ظَنَنتُم بِرَبِّكُمْ </a:t>
            </a:r>
            <a:r>
              <a:rPr lang="ar-SA" sz="3600" dirty="0" smtClean="0">
                <a:solidFill>
                  <a:srgbClr val="FF0000"/>
                </a:solidFill>
              </a:rPr>
              <a:t>أَرْدَاكُمْ</a:t>
            </a:r>
            <a:r>
              <a:rPr lang="ar-SA" sz="3600" dirty="0" smtClean="0"/>
              <a:t> فَأَصْبَحْتُم مِّنْ </a:t>
            </a:r>
            <a:r>
              <a:rPr lang="ar-SA" sz="3600" dirty="0" smtClean="0"/>
              <a:t>الْخَاسِرِينَ</a:t>
            </a:r>
            <a:endParaRPr lang="ar-SA" sz="3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6512"/>
            <a:ext cx="8229600" cy="780288"/>
          </a:xfrm>
        </p:spPr>
        <p:txBody>
          <a:bodyPr>
            <a:normAutofit fontScale="90000"/>
          </a:bodyPr>
          <a:lstStyle/>
          <a:p>
            <a:r>
              <a:rPr lang="tr-TR" sz="5400" u="sng" dirty="0" smtClean="0"/>
              <a:t>41 Fuṣṣilet Sûresi </a:t>
            </a:r>
            <a:r>
              <a:rPr lang="tr-TR" sz="5400" u="sng" dirty="0" smtClean="0"/>
              <a:t>19-23. âyetler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/>
              <a:t>Hesap Günü Uyarısı</a:t>
            </a:r>
          </a:p>
          <a:p>
            <a:pPr algn="l"/>
            <a:r>
              <a:rPr lang="tr-TR" sz="3600" dirty="0" smtClean="0"/>
              <a:t>İçinde bulundukları halin sebebi: Yanlış Rabb Tasavvuru</a:t>
            </a:r>
            <a:endParaRPr lang="ar-SA" sz="36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9338"/>
          </a:xfrm>
        </p:spPr>
        <p:txBody>
          <a:bodyPr>
            <a:normAutofit fontScale="90000"/>
          </a:bodyPr>
          <a:lstStyle/>
          <a:p>
            <a:r>
              <a:rPr lang="tr-TR" sz="5400" u="sng" dirty="0" smtClean="0"/>
              <a:t>41 Fuṣṣilet Sûresi </a:t>
            </a:r>
            <a:r>
              <a:rPr lang="tr-TR" sz="5400" u="sng" dirty="0" smtClean="0"/>
              <a:t>24-29. âyetler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581150"/>
            <a:ext cx="8229600" cy="5276850"/>
          </a:xfrm>
        </p:spPr>
        <p:txBody>
          <a:bodyPr>
            <a:noAutofit/>
          </a:bodyPr>
          <a:lstStyle/>
          <a:p>
            <a:pPr algn="r" rtl="1"/>
            <a:r>
              <a:rPr lang="ar-SA" sz="3200" dirty="0" smtClean="0">
                <a:solidFill>
                  <a:srgbClr val="FF0000"/>
                </a:solidFill>
              </a:rPr>
              <a:t>فَإِن يَصْبِرُوا </a:t>
            </a:r>
            <a:r>
              <a:rPr lang="ar-SA" sz="3200" dirty="0" smtClean="0"/>
              <a:t>فَالنَّارُ </a:t>
            </a:r>
            <a:r>
              <a:rPr lang="ar-SA" sz="3200" dirty="0" smtClean="0">
                <a:solidFill>
                  <a:srgbClr val="FF0000"/>
                </a:solidFill>
              </a:rPr>
              <a:t>مَثْوًى</a:t>
            </a:r>
            <a:r>
              <a:rPr lang="ar-SA" sz="3200" dirty="0" smtClean="0"/>
              <a:t> لَّهُمْ وَإِن </a:t>
            </a:r>
            <a:r>
              <a:rPr lang="ar-SA" sz="3200" dirty="0" smtClean="0">
                <a:solidFill>
                  <a:srgbClr val="FF0000"/>
                </a:solidFill>
              </a:rPr>
              <a:t>يَسْتَعْتِبُوا</a:t>
            </a:r>
            <a:r>
              <a:rPr lang="ar-SA" sz="3200" dirty="0" smtClean="0"/>
              <a:t> فَمَا هُم مِّنَ </a:t>
            </a:r>
            <a:r>
              <a:rPr lang="ar-SA" sz="3200" dirty="0" smtClean="0">
                <a:solidFill>
                  <a:srgbClr val="FF0000"/>
                </a:solidFill>
              </a:rPr>
              <a:t>الْمُعْتَبِينَ</a:t>
            </a:r>
          </a:p>
          <a:p>
            <a:pPr algn="r" rtl="1"/>
            <a:r>
              <a:rPr lang="ar-SA" sz="3200" dirty="0" smtClean="0">
                <a:solidFill>
                  <a:srgbClr val="FF0000"/>
                </a:solidFill>
              </a:rPr>
              <a:t>وَقَيَّضْنَا</a:t>
            </a:r>
            <a:r>
              <a:rPr lang="ar-SA" sz="3200" dirty="0" smtClean="0"/>
              <a:t> لَهُمْ </a:t>
            </a:r>
            <a:r>
              <a:rPr lang="ar-SA" sz="3200" dirty="0" smtClean="0">
                <a:solidFill>
                  <a:srgbClr val="FF0000"/>
                </a:solidFill>
              </a:rPr>
              <a:t>قُرَنَاء</a:t>
            </a:r>
            <a:r>
              <a:rPr lang="ar-SA" sz="3200" dirty="0" smtClean="0"/>
              <a:t> فَزَيَّنُوا لَهُم مَّا بَيْنَ أَيْدِيهِمْ وَمَا خَلْفَهُمْ وَحَقَّ عَلَيْهِمُ الْقَوْلُ فِي أُمَمٍ قَدْ خَلَتْ مِن قَبْلِهِم مِّنَ الْجِنِّ وَالإِنسِ إِنَّهُمْ كَانُوا خَاسِرِينَ</a:t>
            </a:r>
          </a:p>
          <a:p>
            <a:pPr algn="r" rtl="1"/>
            <a:r>
              <a:rPr lang="ar-SA" sz="3200" dirty="0" smtClean="0"/>
              <a:t>وَقَالَ الَّذِينَ كَفَرُوا لا تَسْمَعُوا لِهَذَا الْقُرْآنِ </a:t>
            </a:r>
            <a:r>
              <a:rPr lang="ar-SA" sz="3200" dirty="0" smtClean="0">
                <a:solidFill>
                  <a:srgbClr val="FF0000"/>
                </a:solidFill>
              </a:rPr>
              <a:t>وَالْغَوْا</a:t>
            </a:r>
            <a:r>
              <a:rPr lang="ar-SA" sz="3200" dirty="0" smtClean="0"/>
              <a:t> فِيهِ لَعَلَّكُمْ تَغْلِبُونَ</a:t>
            </a:r>
          </a:p>
          <a:p>
            <a:pPr algn="r" rtl="1"/>
            <a:r>
              <a:rPr lang="ar-SA" sz="3200" dirty="0" smtClean="0"/>
              <a:t>فَلَنُذِيقَنَّ الَّذِينَ كَفَرُوا عَذَابًا شَدِيدًا </a:t>
            </a:r>
            <a:r>
              <a:rPr lang="ar-SA" sz="3200" dirty="0" err="1" smtClean="0"/>
              <a:t>وَلَنَجْزِيَنَّهُمْ</a:t>
            </a:r>
            <a:r>
              <a:rPr lang="ar-SA" sz="3200" dirty="0" smtClean="0"/>
              <a:t> أَسْوَأَ الَّذِي كَانُوا يَعْمَلُونَ</a:t>
            </a:r>
          </a:p>
          <a:p>
            <a:pPr algn="r" rtl="1"/>
            <a:r>
              <a:rPr lang="ar-SA" sz="3200" dirty="0" smtClean="0"/>
              <a:t>ذَلِكَ جَزَاء أَعْدَاء اللَّهِ النَّارُ لَهُمْ فِيهَا </a:t>
            </a:r>
            <a:r>
              <a:rPr lang="ar-SA" sz="3200" dirty="0" smtClean="0">
                <a:solidFill>
                  <a:srgbClr val="FF0000"/>
                </a:solidFill>
              </a:rPr>
              <a:t>دَارُ الْخُلْدِ </a:t>
            </a:r>
            <a:r>
              <a:rPr lang="ar-SA" sz="3200" dirty="0" smtClean="0"/>
              <a:t>جَزَاء بِمَا كَانُوا بِآيَاتِنَا </a:t>
            </a:r>
            <a:r>
              <a:rPr lang="ar-SA" sz="3200" dirty="0" smtClean="0"/>
              <a:t>يَجْحَدُونَ</a:t>
            </a:r>
            <a:endParaRPr lang="ar-SA" sz="32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32588"/>
            <a:ext cx="8229600" cy="1143000"/>
          </a:xfrm>
        </p:spPr>
        <p:txBody>
          <a:bodyPr/>
          <a:lstStyle/>
          <a:p>
            <a:r>
              <a:rPr lang="tr-TR" sz="4800" u="sng" dirty="0" smtClean="0"/>
              <a:t>41 Fuṣṣilet Sûresi 24-29. âyetler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75588"/>
            <a:ext cx="8229600" cy="5582412"/>
          </a:xfrm>
        </p:spPr>
        <p:txBody>
          <a:bodyPr>
            <a:normAutofit/>
          </a:bodyPr>
          <a:lstStyle/>
          <a:p>
            <a:r>
              <a:rPr lang="tr-TR" dirty="0" smtClean="0"/>
              <a:t>Zuhruf 43/36-39 , bu surenin 25. ayeti ile benzeşir.</a:t>
            </a:r>
          </a:p>
          <a:p>
            <a:pPr algn="r" rtl="1"/>
            <a:r>
              <a:rPr lang="ar-SA" dirty="0" smtClean="0"/>
              <a:t>وَمَن يَعْشُ عَن ذِكْرِ الرَّحْمَنِ نُقَيِّضْ لَهُ شَيْطَانًا فَهُوَ لَهُ قَرِينٌ</a:t>
            </a:r>
          </a:p>
          <a:p>
            <a:pPr algn="r" rtl="1"/>
            <a:r>
              <a:rPr lang="ar-SA" dirty="0" smtClean="0"/>
              <a:t>وَإِنَّهُمْ لَيَصُدُّونَهُمْ عَنِ السَّبِيلِ وَيَحْسَبُونَ أَنَّهُم مُّهْتَدُونَ</a:t>
            </a:r>
          </a:p>
          <a:p>
            <a:pPr algn="r" rtl="1"/>
            <a:r>
              <a:rPr lang="ar-SA" dirty="0" smtClean="0"/>
              <a:t>حَتَّى إِذَا جَاءَنَا قَالَ يَا لَيْتَ بَيْنِي وَبَيْنَكَ بُعْدَ الْمَشْرِقَيْنِ </a:t>
            </a:r>
            <a:r>
              <a:rPr lang="ar-SA" dirty="0" err="1" smtClean="0"/>
              <a:t>فَبِئْسَ</a:t>
            </a:r>
            <a:r>
              <a:rPr lang="ar-SA" dirty="0" smtClean="0"/>
              <a:t> الْقَرِينُ</a:t>
            </a:r>
          </a:p>
          <a:p>
            <a:pPr algn="r" rtl="1"/>
            <a:r>
              <a:rPr lang="ar-SA" dirty="0" smtClean="0"/>
              <a:t>وَلَن يَنفَعَكُمُ الْيَوْمَ إِذ ظَّلَمْتُمْ أَنَّكُمْ فِي الْعَذَابِ </a:t>
            </a:r>
            <a:r>
              <a:rPr lang="ar-SA" dirty="0" smtClean="0"/>
              <a:t>مُشْتَرِكُونَ</a:t>
            </a:r>
            <a:endParaRPr lang="tr-TR" dirty="0" smtClean="0"/>
          </a:p>
          <a:p>
            <a:r>
              <a:rPr lang="tr-TR" dirty="0" smtClean="0"/>
              <a:t>Kötülüğün ulaşamayacağı kullar ise salihlerdir.: Sâd 38/82-83:</a:t>
            </a:r>
          </a:p>
          <a:p>
            <a:pPr algn="r" rtl="1"/>
            <a:r>
              <a:rPr lang="ar-SA" dirty="0" smtClean="0"/>
              <a:t>قَالَ فَبِعِزَّتِكَ لَأُغْوِيَنَّهُمْ </a:t>
            </a:r>
            <a:r>
              <a:rPr lang="ar-SA" dirty="0" smtClean="0"/>
              <a:t>أَجْمَعِينَ</a:t>
            </a:r>
            <a:r>
              <a:rPr lang="tr-TR" dirty="0" smtClean="0"/>
              <a:t>   </a:t>
            </a:r>
            <a:r>
              <a:rPr lang="ar-SA" dirty="0" smtClean="0"/>
              <a:t>إِلاَّ </a:t>
            </a:r>
            <a:r>
              <a:rPr lang="ar-SA" dirty="0" smtClean="0"/>
              <a:t>عِبَادَكَ مِنْهُمُ الْمُخْلَصِينَ</a:t>
            </a:r>
          </a:p>
          <a:p>
            <a:endParaRPr lang="tr-TR" dirty="0" smtClean="0"/>
          </a:p>
          <a:p>
            <a:r>
              <a:rPr lang="tr-TR" dirty="0" smtClean="0"/>
              <a:t>İsrâ’ 17/65:</a:t>
            </a:r>
          </a:p>
          <a:p>
            <a:pPr algn="r" rtl="1"/>
            <a:r>
              <a:rPr lang="ar-SA" dirty="0" smtClean="0"/>
              <a:t>إِنَّ عِبَادِي لَيْسَ لَكَ عَلَيْهِمْ سُلْطَانٌ وَكَفَى بِرَبِّكَ وَكِيلاً</a:t>
            </a:r>
          </a:p>
          <a:p>
            <a:pPr algn="r" rtl="1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6512"/>
            <a:ext cx="8229600" cy="780288"/>
          </a:xfrm>
        </p:spPr>
        <p:txBody>
          <a:bodyPr>
            <a:normAutofit fontScale="90000"/>
          </a:bodyPr>
          <a:lstStyle/>
          <a:p>
            <a:r>
              <a:rPr lang="tr-TR" sz="5400" u="sng" dirty="0" smtClean="0"/>
              <a:t>41 Fuṣṣilet Sûresi </a:t>
            </a:r>
            <a:r>
              <a:rPr lang="tr-TR" sz="5400" u="sng" dirty="0" smtClean="0"/>
              <a:t>29-32. âyetler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62550"/>
          </a:xfrm>
        </p:spPr>
        <p:txBody>
          <a:bodyPr>
            <a:normAutofit/>
          </a:bodyPr>
          <a:lstStyle/>
          <a:p>
            <a:pPr algn="r" rtl="1"/>
            <a:r>
              <a:rPr lang="ar-SA" sz="3600" dirty="0" smtClean="0"/>
              <a:t>وَقَالَ الَّذِينَ كَفَرُوا رَبَّنَا أَرِنَا الَّذَيْنِ أَضَلاَّنَا مِنَ الْجِنِّ وَالإِنسِ </a:t>
            </a:r>
            <a:r>
              <a:rPr lang="ar-SA" sz="3600" dirty="0" smtClean="0">
                <a:solidFill>
                  <a:srgbClr val="FF0000"/>
                </a:solidFill>
              </a:rPr>
              <a:t>نَجْعَلْهُمَا تَحْتَ أَقْدَامِنَا </a:t>
            </a:r>
            <a:r>
              <a:rPr lang="ar-SA" sz="3600" dirty="0" smtClean="0"/>
              <a:t>لِيَكُونَا مِنَ الأَسْفَلِينَ</a:t>
            </a:r>
          </a:p>
          <a:p>
            <a:pPr algn="r" rtl="1"/>
            <a:r>
              <a:rPr lang="ar-SA" sz="3600" dirty="0" smtClean="0"/>
              <a:t>إِنَّ الَّذِينَ قَالُوا رَبُّنَا اللَّهُ ثُمَّ اسْتَقَامُوا تَتَنَزَّلُ عَلَيْهِمُ الْمَلائِكَةُ أَلاَّ تَخَافُوا وَلا تَحْزَنُوا </a:t>
            </a:r>
            <a:r>
              <a:rPr lang="ar-SA" sz="3600" dirty="0" err="1" smtClean="0"/>
              <a:t>وَأَبْشِرُوا</a:t>
            </a:r>
            <a:r>
              <a:rPr lang="ar-SA" sz="3600" dirty="0" smtClean="0"/>
              <a:t> بِالْجَنَّةِ الَّتِي كُنتُمْ تُوعَدُونَ</a:t>
            </a:r>
          </a:p>
          <a:p>
            <a:pPr algn="r" rtl="1"/>
            <a:r>
              <a:rPr lang="ar-SA" sz="3600" dirty="0" smtClean="0"/>
              <a:t>نَحْنُ أَوْلِيَاؤُكُمْ فِي الْحَيَاةِ الدُّنْيَا وَفِي الآخِرَةِ وَلَكُمْ فِيهَا مَا </a:t>
            </a:r>
            <a:r>
              <a:rPr lang="ar-SA" sz="3600" dirty="0" smtClean="0">
                <a:solidFill>
                  <a:srgbClr val="FF0000"/>
                </a:solidFill>
              </a:rPr>
              <a:t>تَشْتَهِي أَنفُسُكُمْ و</a:t>
            </a:r>
            <a:r>
              <a:rPr lang="ar-SA" sz="3600" dirty="0" smtClean="0"/>
              <a:t>َلَكُمْ فِيهَا مَا </a:t>
            </a:r>
            <a:r>
              <a:rPr lang="ar-SA" sz="3600" dirty="0" smtClean="0">
                <a:solidFill>
                  <a:srgbClr val="FF0000"/>
                </a:solidFill>
              </a:rPr>
              <a:t>تَدَّعُونَ</a:t>
            </a:r>
          </a:p>
          <a:p>
            <a:pPr algn="r" rtl="1"/>
            <a:r>
              <a:rPr lang="ar-SA" sz="3600" dirty="0" smtClean="0">
                <a:solidFill>
                  <a:srgbClr val="FF0000"/>
                </a:solidFill>
              </a:rPr>
              <a:t>نُزُلا</a:t>
            </a:r>
            <a:r>
              <a:rPr lang="ar-SA" sz="3600" dirty="0" smtClean="0"/>
              <a:t> مِّنْ غَفُورٍ </a:t>
            </a:r>
            <a:r>
              <a:rPr lang="ar-SA" sz="3600" dirty="0" smtClean="0"/>
              <a:t>رَّحِيمٍ</a:t>
            </a:r>
            <a:endParaRPr lang="ar-SA" sz="36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Müşriklerin ve müminlerin ahiret durumları</a:t>
            </a:r>
          </a:p>
          <a:p>
            <a:r>
              <a:rPr lang="tr-TR" dirty="0" smtClean="0"/>
              <a:t>İstikamet emri: Hûd 11/112, Şûrâ 42/15.</a:t>
            </a:r>
            <a:endParaRPr lang="tr-TR" dirty="0"/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457200" y="1325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5400" u="sng" dirty="0" smtClean="0"/>
              <a:t>41 Fuṣṣilet Sûresi </a:t>
            </a:r>
            <a:r>
              <a:rPr lang="tr-TR" sz="5400" u="sng" dirty="0" smtClean="0"/>
              <a:t>29-32. âyetler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800100"/>
            <a:ext cx="8648700" cy="2076450"/>
          </a:xfrm>
        </p:spPr>
        <p:txBody>
          <a:bodyPr/>
          <a:lstStyle/>
          <a:p>
            <a:r>
              <a:rPr lang="tr-TR" sz="4600" u="sng" dirty="0" smtClean="0"/>
              <a:t>4</a:t>
            </a:r>
            <a:r>
              <a:rPr lang="tr-TR" sz="4600" b="1" u="sng" dirty="0" smtClean="0"/>
              <a:t>. </a:t>
            </a:r>
            <a:r>
              <a:rPr lang="tr-TR" sz="4600" b="1" u="sng" dirty="0" smtClean="0"/>
              <a:t>Hafta</a:t>
            </a:r>
            <a:br>
              <a:rPr lang="tr-TR" sz="4600" b="1" u="sng" dirty="0" smtClean="0"/>
            </a:br>
            <a:endParaRPr lang="tr-TR" sz="4600" b="1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695700"/>
            <a:ext cx="8616202" cy="3333750"/>
          </a:xfrm>
        </p:spPr>
        <p:txBody>
          <a:bodyPr>
            <a:normAutofit/>
          </a:bodyPr>
          <a:lstStyle/>
          <a:p>
            <a:endParaRPr lang="tr-TR" sz="3300" dirty="0" smtClean="0"/>
          </a:p>
          <a:p>
            <a:r>
              <a:rPr lang="tr-TR" sz="4400" dirty="0" smtClean="0"/>
              <a:t>41 Fuṣṣilet Sûresi </a:t>
            </a:r>
            <a:r>
              <a:rPr lang="tr-TR" sz="4400" dirty="0" smtClean="0"/>
              <a:t>1-32</a:t>
            </a:r>
            <a:r>
              <a:rPr lang="tr-TR" sz="4400" dirty="0" smtClean="0"/>
              <a:t>. </a:t>
            </a:r>
            <a:r>
              <a:rPr lang="tr-TR" sz="4400" dirty="0" smtClean="0"/>
              <a:t>âyetler</a:t>
            </a:r>
            <a:endParaRPr lang="tr-TR" sz="4400" dirty="0" smtClean="0"/>
          </a:p>
        </p:txBody>
      </p:sp>
    </p:spTree>
    <p:extLst>
      <p:ext uri="{BB962C8B-B14F-4D97-AF65-F5344CB8AC3E}">
        <p14:creationId xmlns:p14="http://schemas.microsoft.com/office/powerpoint/2010/main" xmlns="" val="28701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tr-TR" sz="5400" u="sng" dirty="0" smtClean="0"/>
              <a:t>Sure Hakkında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İsimleri: Fussilet, Hâ Mîm Secde, Mesâbîh</a:t>
            </a:r>
          </a:p>
          <a:p>
            <a:r>
              <a:rPr lang="tr-TR" dirty="0" smtClean="0"/>
              <a:t>Muhasara döneminde inmiştir. (risaletin 7-9. yılları)</a:t>
            </a:r>
          </a:p>
          <a:p>
            <a:r>
              <a:rPr lang="tr-TR" dirty="0" smtClean="0"/>
              <a:t>Benzeştiği sureler: Mümin, Zuhruf, Şûrâ</a:t>
            </a:r>
          </a:p>
          <a:p>
            <a:r>
              <a:rPr lang="tr-TR" dirty="0" smtClean="0"/>
              <a:t>Kuranın Arapça olduğunun ve muhataplarınca anlaşıldığının ifadesi</a:t>
            </a:r>
          </a:p>
          <a:p>
            <a:r>
              <a:rPr lang="tr-TR" dirty="0" smtClean="0"/>
              <a:t>Müşriklerin Peygamberi inkar çabaları ve vazgeçirme tekliflerine cevap</a:t>
            </a:r>
          </a:p>
          <a:p>
            <a:r>
              <a:rPr lang="tr-TR" dirty="0" smtClean="0"/>
              <a:t>Evrenin yaratılışından hareketle kulluğa layık ve hak sahibi olanın yalnız Allah olduğu vurgusu</a:t>
            </a:r>
          </a:p>
          <a:p>
            <a:r>
              <a:rPr lang="tr-TR" dirty="0" smtClean="0"/>
              <a:t>Kafirler ve müminlerin ahiret durumları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Havamim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1624406"/>
            <a:ext cx="9143999" cy="5233593"/>
          </a:xfrm>
        </p:spPr>
        <p:txBody>
          <a:bodyPr>
            <a:normAutofit/>
          </a:bodyPr>
          <a:lstStyle/>
          <a:p>
            <a:r>
              <a:rPr lang="tr-TR" dirty="0" smtClean="0"/>
              <a:t>Mümin </a:t>
            </a:r>
            <a:r>
              <a:rPr lang="ar-SA" sz="2800" dirty="0"/>
              <a:t>حٰمٓۜ ﴿1﴾ تَنْز۪يلُ الْكِتَابِ مِنَ اللّٰهِ الْعَز۪يزِ الْعَل۪يمِۙ ﴿2﴾</a:t>
            </a:r>
            <a:endParaRPr lang="tr-TR" sz="2800" dirty="0" smtClean="0"/>
          </a:p>
          <a:p>
            <a:r>
              <a:rPr lang="tr-TR" dirty="0" err="1" smtClean="0"/>
              <a:t>Fussilet</a:t>
            </a:r>
            <a:r>
              <a:rPr lang="tr-TR" sz="2800" dirty="0" smtClean="0"/>
              <a:t> </a:t>
            </a:r>
            <a:r>
              <a:rPr lang="ar-SA" sz="2800" dirty="0"/>
              <a:t>حٰمٓۜ ﴿1﴾ تَنْز۪يلٌ مِنَ الرَّحْمٰنِ الرَّح۪يمِۚ ﴿2﴾ كِتَابٌ فُصِّلَتْ اٰيَاتُهُ قُرْاٰنًا عَرَبِيًّا لِقَوْمٍ يَعْلَمُونَۙ ﴿3﴾</a:t>
            </a:r>
            <a:endParaRPr lang="tr-TR" sz="2800" dirty="0" smtClean="0"/>
          </a:p>
          <a:p>
            <a:r>
              <a:rPr lang="tr-TR" dirty="0" smtClean="0"/>
              <a:t>Şura </a:t>
            </a:r>
            <a:r>
              <a:rPr lang="ar-SA" sz="2800" dirty="0"/>
              <a:t>حٰمٓ ﴿1﴾ عٓسٓقٓ۠ ﴿2﴾ كَذٰلِكَ يُوح۪ٓي اِلَيْكَ وَاِلَى الَّذ۪ينَ مِنْ قَبْلِكَۙ اللّٰهُ الْعَز۪يزُ الْحَك۪يمُ ﴿3</a:t>
            </a:r>
            <a:r>
              <a:rPr lang="ar-SA" sz="2800" dirty="0" smtClean="0"/>
              <a:t>﴾</a:t>
            </a:r>
            <a:endParaRPr lang="tr-TR" sz="2800" dirty="0" smtClean="0"/>
          </a:p>
          <a:p>
            <a:r>
              <a:rPr lang="tr-TR" dirty="0" err="1" smtClean="0"/>
              <a:t>Zuhruf</a:t>
            </a:r>
            <a:r>
              <a:rPr lang="tr-TR" dirty="0" smtClean="0"/>
              <a:t> </a:t>
            </a:r>
            <a:r>
              <a:rPr lang="ar-SA" sz="2800" dirty="0"/>
              <a:t>حٰمٓۜ ﴿1﴾ وَالْكِتَابِ الْمُب۪ينِۙ ﴿2﴾ اِنَّا جَعَلْنَاهُ قُرْءٰنًا عَرَبِيًّا لَعَلَّكُمْ تَعْقِلُونَۚ ﴿3﴾ وَاِنَّهُ ف۪ٓي اُمِّ الْكِتَابِ لَدَيْنَا لَعَلِيٌّ حَك۪يمٌۜ ﴿4﴾</a:t>
            </a:r>
            <a:endParaRPr lang="tr-TR" sz="2800" dirty="0" smtClean="0"/>
          </a:p>
          <a:p>
            <a:r>
              <a:rPr lang="tr-TR" dirty="0" err="1" smtClean="0"/>
              <a:t>Duhan</a:t>
            </a:r>
            <a:r>
              <a:rPr lang="tr-TR" dirty="0" smtClean="0"/>
              <a:t> </a:t>
            </a:r>
            <a:r>
              <a:rPr lang="ar-SA" sz="2800" dirty="0"/>
              <a:t>حٰمٓۜ ﴿1﴾ وَالْكِتَابِ الْمُب۪ينِۙ ﴿2﴾ اِنَّٓا اَنْزَلْنَاهُ ف۪ي لَيْلَةٍ مُبَارَكَةٍ اِنَّا كُنَّا مُنْذِر۪ينَ ﴿3﴾</a:t>
            </a:r>
            <a:endParaRPr lang="tr-TR" sz="2800" dirty="0" smtClean="0"/>
          </a:p>
          <a:p>
            <a:r>
              <a:rPr lang="tr-TR" dirty="0" err="1" smtClean="0"/>
              <a:t>Casiye</a:t>
            </a:r>
            <a:r>
              <a:rPr lang="tr-TR" dirty="0" smtClean="0"/>
              <a:t> </a:t>
            </a:r>
            <a:r>
              <a:rPr lang="ar-SA" sz="2800" dirty="0"/>
              <a:t>حٰمٓۜ ﴿1﴾ تَنْز۪يلُ الْكِتَابِ مِنَ اللّٰهِ الْعَز۪يزِ الْحَك۪يمِ ﴿2﴾</a:t>
            </a:r>
            <a:endParaRPr lang="tr-TR" sz="2800" dirty="0" smtClean="0"/>
          </a:p>
          <a:p>
            <a:r>
              <a:rPr lang="tr-TR" dirty="0" err="1" smtClean="0"/>
              <a:t>Ahkaf</a:t>
            </a:r>
            <a:r>
              <a:rPr lang="tr-TR" dirty="0" smtClean="0"/>
              <a:t> </a:t>
            </a:r>
            <a:r>
              <a:rPr lang="ar-SA" sz="2800" dirty="0"/>
              <a:t>حٰمٓ ﴿1﴾ تَنْز۪يلُ الْكِتَابِ مِنَ اللّٰهِ الْعَز۪يزِ الْحَك۪يمِ ﴿2﴾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174544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56032"/>
            <a:ext cx="8229600" cy="896112"/>
          </a:xfrm>
        </p:spPr>
        <p:txBody>
          <a:bodyPr>
            <a:normAutofit/>
          </a:bodyPr>
          <a:lstStyle/>
          <a:p>
            <a:r>
              <a:rPr lang="tr-TR" sz="5400" u="sng" dirty="0" smtClean="0"/>
              <a:t>41 Fuṣṣilet Sûresi </a:t>
            </a:r>
            <a:r>
              <a:rPr lang="tr-TR" sz="5400" u="sng" dirty="0" smtClean="0"/>
              <a:t>1-8. âyetler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52144"/>
            <a:ext cx="8229600" cy="5477256"/>
          </a:xfrm>
        </p:spPr>
        <p:txBody>
          <a:bodyPr>
            <a:noAutofit/>
          </a:bodyPr>
          <a:lstStyle/>
          <a:p>
            <a:pPr algn="r" rtl="1"/>
            <a:r>
              <a:rPr lang="ar-SA" sz="3200" dirty="0" smtClean="0"/>
              <a:t>حم</a:t>
            </a:r>
          </a:p>
          <a:p>
            <a:pPr algn="r" rtl="1"/>
            <a:r>
              <a:rPr lang="ar-SA" sz="3200" dirty="0" smtClean="0"/>
              <a:t>تَنزِيلٌ مِّنَ الرَّحْمَنِ الرَّحِيمِ</a:t>
            </a:r>
          </a:p>
          <a:p>
            <a:pPr algn="r" rtl="1"/>
            <a:r>
              <a:rPr lang="ar-SA" sz="3200" dirty="0" smtClean="0"/>
              <a:t>كِتَابٌ </a:t>
            </a:r>
            <a:r>
              <a:rPr lang="ar-SA" sz="3200" dirty="0" smtClean="0">
                <a:solidFill>
                  <a:srgbClr val="FF0000"/>
                </a:solidFill>
              </a:rPr>
              <a:t>فُصِّلَتْ</a:t>
            </a:r>
            <a:r>
              <a:rPr lang="ar-SA" sz="3200" dirty="0" smtClean="0"/>
              <a:t> آيَاتُهُ قُرْآنًا عَرَبِيًّا </a:t>
            </a:r>
            <a:r>
              <a:rPr lang="ar-SA" sz="3200" dirty="0" smtClean="0">
                <a:solidFill>
                  <a:srgbClr val="FF0000"/>
                </a:solidFill>
              </a:rPr>
              <a:t>لِّقَوْمٍ يَعْلَمُونَ</a:t>
            </a:r>
          </a:p>
          <a:p>
            <a:pPr algn="r" rtl="1"/>
            <a:r>
              <a:rPr lang="ar-SA" sz="3200" dirty="0" smtClean="0"/>
              <a:t>بَشِيرًا وَنَذِيرًا فَأَعْرَضَ </a:t>
            </a:r>
            <a:r>
              <a:rPr lang="ar-SA" sz="3200" dirty="0" smtClean="0">
                <a:solidFill>
                  <a:srgbClr val="FF0000"/>
                </a:solidFill>
              </a:rPr>
              <a:t>أَكْثَرُهُمْ</a:t>
            </a:r>
            <a:r>
              <a:rPr lang="ar-SA" sz="3200" dirty="0" smtClean="0"/>
              <a:t> فَهُمْ </a:t>
            </a:r>
            <a:r>
              <a:rPr lang="ar-SA" sz="3200" dirty="0" smtClean="0">
                <a:solidFill>
                  <a:srgbClr val="FF0000"/>
                </a:solidFill>
              </a:rPr>
              <a:t>لا يَسْمَعُونَ</a:t>
            </a:r>
          </a:p>
          <a:p>
            <a:pPr algn="r" rtl="1"/>
            <a:r>
              <a:rPr lang="ar-SA" sz="3200" dirty="0" smtClean="0"/>
              <a:t>وَقَالُوا قُلُوبُنَا فِي </a:t>
            </a:r>
            <a:r>
              <a:rPr lang="ar-SA" sz="3200" dirty="0" smtClean="0">
                <a:solidFill>
                  <a:srgbClr val="FF0000"/>
                </a:solidFill>
              </a:rPr>
              <a:t>أَكِنَّةٍ</a:t>
            </a:r>
            <a:r>
              <a:rPr lang="ar-SA" sz="3200" dirty="0" smtClean="0"/>
              <a:t> مِّمَّا تَدْعُونَا إِلَيْهِ وَفِي آذَانِنَا </a:t>
            </a:r>
            <a:r>
              <a:rPr lang="ar-SA" sz="3200" dirty="0" smtClean="0">
                <a:solidFill>
                  <a:srgbClr val="FF0000"/>
                </a:solidFill>
              </a:rPr>
              <a:t>وَقْرٌ</a:t>
            </a:r>
            <a:r>
              <a:rPr lang="ar-SA" sz="3200" dirty="0" smtClean="0"/>
              <a:t> وَمِن بَيْنِنَا وَبَيْنِكَ </a:t>
            </a:r>
            <a:r>
              <a:rPr lang="ar-SA" sz="3200" dirty="0" smtClean="0">
                <a:solidFill>
                  <a:srgbClr val="FF0000"/>
                </a:solidFill>
              </a:rPr>
              <a:t>حِجَابٌ</a:t>
            </a:r>
            <a:r>
              <a:rPr lang="ar-SA" sz="3200" dirty="0" smtClean="0"/>
              <a:t> </a:t>
            </a:r>
            <a:r>
              <a:rPr lang="ar-SA" sz="3200" dirty="0" smtClean="0">
                <a:solidFill>
                  <a:srgbClr val="FF0000"/>
                </a:solidFill>
              </a:rPr>
              <a:t>فَاعْمَلْ إِنَّنَا عَامِلُونَ</a:t>
            </a:r>
          </a:p>
          <a:p>
            <a:pPr algn="r" rtl="1"/>
            <a:r>
              <a:rPr lang="ar-SA" sz="3200" dirty="0" smtClean="0"/>
              <a:t>قُلْ إِنَّمَا أَنَا بَشَرٌ مِّثْلُكُمْ يُوحَى إِلَيَّ أَنَّمَا إِلَهُكُمْ إِلَهٌ وَاحِدٌ فَاسْتَقِيمُوا إِلَيْهِ وَاسْتَغْفِرُوهُ وَوَيْلٌ لِّلْمُشْرِكِينَ</a:t>
            </a:r>
          </a:p>
          <a:p>
            <a:pPr algn="r" rtl="1"/>
            <a:r>
              <a:rPr lang="ar-SA" sz="3200" dirty="0" smtClean="0"/>
              <a:t>الَّذِينَ </a:t>
            </a:r>
            <a:r>
              <a:rPr lang="ar-SA" sz="3200" dirty="0" smtClean="0">
                <a:solidFill>
                  <a:srgbClr val="FF0000"/>
                </a:solidFill>
              </a:rPr>
              <a:t>لا يُؤْتُونَ الزَّكَاةَ </a:t>
            </a:r>
            <a:r>
              <a:rPr lang="ar-SA" sz="3200" dirty="0" smtClean="0"/>
              <a:t>وَهُم بِالآخِرَةِ هُمْ كَافِرُونَ</a:t>
            </a:r>
          </a:p>
          <a:p>
            <a:pPr algn="r" rtl="1"/>
            <a:r>
              <a:rPr lang="ar-SA" sz="3200" dirty="0" smtClean="0"/>
              <a:t>إِنَّ الَّذِينَ آمَنُوا وَعَمِلُوا الصَّالِحَاتِ لَهُمْ أَجْرٌ غَيْرُ </a:t>
            </a:r>
            <a:r>
              <a:rPr lang="ar-SA" sz="3200" dirty="0" smtClean="0">
                <a:solidFill>
                  <a:srgbClr val="FF0000"/>
                </a:solidFill>
              </a:rPr>
              <a:t>مَمْنُونٍ</a:t>
            </a:r>
            <a:endParaRPr lang="ar-SA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tr-TR" sz="5400" u="sng" dirty="0" smtClean="0"/>
              <a:t>41 Fuṣṣilet Sûresi </a:t>
            </a:r>
            <a:r>
              <a:rPr lang="tr-TR" sz="5400" u="sng" dirty="0" smtClean="0"/>
              <a:t>1-8. âyetler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Kuran açık ve anlaşılırdır.</a:t>
            </a:r>
          </a:p>
          <a:p>
            <a:r>
              <a:rPr lang="tr-TR" dirty="0" smtClean="0"/>
              <a:t>Peygamber-Müşriklerin ileri gelenlerinin diyalogları (Utbe b. Rabia örneği)</a:t>
            </a:r>
          </a:p>
          <a:p>
            <a:r>
              <a:rPr lang="tr-TR" dirty="0" smtClean="0"/>
              <a:t>Müşriklerin müminleri yemek ve sudan mahrum bırakmaları (zekatı vermezler)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ar-SA" sz="3600" u="sng" dirty="0" smtClean="0"/>
          </a:p>
          <a:p>
            <a:pPr marL="0" indent="0" algn="ctr">
              <a:buNone/>
            </a:pPr>
            <a:r>
              <a:rPr lang="tr-TR" sz="3600" u="sng" dirty="0" smtClean="0"/>
              <a:t>41 </a:t>
            </a:r>
            <a:r>
              <a:rPr lang="tr-TR" sz="3600" u="sng" dirty="0"/>
              <a:t>Fuṣṣilet Sûresi 9-12. </a:t>
            </a:r>
            <a:r>
              <a:rPr lang="tr-TR" sz="3600" u="sng" dirty="0" smtClean="0"/>
              <a:t>âyetler</a:t>
            </a:r>
            <a:endParaRPr lang="ar-SA" sz="3600" u="sng" dirty="0" smtClean="0"/>
          </a:p>
          <a:p>
            <a:pPr marL="0" indent="0" algn="ctr">
              <a:buNone/>
            </a:pPr>
            <a:endParaRPr lang="tr-TR" sz="3600" u="sng" dirty="0" smtClean="0"/>
          </a:p>
          <a:p>
            <a:pPr algn="r" rtl="1"/>
            <a:r>
              <a:rPr lang="ar-SA" sz="3200" dirty="0" smtClean="0"/>
              <a:t>قُلْ أَئِنَّكُمْ لَتَكْفُرُونَ بِالَّذِي خَلَقَ الأَرْضَ </a:t>
            </a:r>
            <a:r>
              <a:rPr lang="ar-SA" sz="3200" dirty="0" smtClean="0">
                <a:solidFill>
                  <a:srgbClr val="FF0000"/>
                </a:solidFill>
              </a:rPr>
              <a:t>فِي يَوْمَيْنِ </a:t>
            </a:r>
            <a:r>
              <a:rPr lang="ar-SA" sz="3200" dirty="0" smtClean="0"/>
              <a:t>وَتَجْعَلُونَ لَهُ </a:t>
            </a:r>
            <a:r>
              <a:rPr lang="ar-SA" sz="3200" dirty="0" smtClean="0">
                <a:solidFill>
                  <a:srgbClr val="FF0000"/>
                </a:solidFill>
              </a:rPr>
              <a:t>أَندَادًا</a:t>
            </a:r>
            <a:r>
              <a:rPr lang="ar-SA" sz="3200" dirty="0" smtClean="0"/>
              <a:t> ذَلِكَ رَبُّ الْعَالَمِينَ</a:t>
            </a:r>
          </a:p>
          <a:p>
            <a:pPr algn="r" rtl="1"/>
            <a:r>
              <a:rPr lang="ar-SA" sz="3200" dirty="0" smtClean="0"/>
              <a:t>وَجَعَلَ فِيهَا </a:t>
            </a:r>
            <a:r>
              <a:rPr lang="ar-SA" sz="3200" dirty="0" smtClean="0">
                <a:solidFill>
                  <a:srgbClr val="FF0000"/>
                </a:solidFill>
              </a:rPr>
              <a:t>رَوَاسِيَ</a:t>
            </a:r>
            <a:r>
              <a:rPr lang="ar-SA" sz="3200" dirty="0" smtClean="0"/>
              <a:t> مِن فَوْقِهَا </a:t>
            </a:r>
            <a:r>
              <a:rPr lang="ar-SA" sz="3200" dirty="0" smtClean="0">
                <a:solidFill>
                  <a:srgbClr val="FF0000"/>
                </a:solidFill>
              </a:rPr>
              <a:t>وَبَارَكَ فِيهَا وَقَدَّرَ فِيهَا أَقْوَاتَهَا </a:t>
            </a:r>
            <a:r>
              <a:rPr lang="ar-SA" sz="3200" dirty="0" smtClean="0"/>
              <a:t>فِي أَرْبَعَةِ أَيَّامٍ سَوَاء </a:t>
            </a:r>
            <a:r>
              <a:rPr lang="ar-SA" sz="3200" dirty="0" smtClean="0">
                <a:solidFill>
                  <a:srgbClr val="FF0000"/>
                </a:solidFill>
              </a:rPr>
              <a:t>لِّلسَّائِلِينَ</a:t>
            </a:r>
          </a:p>
          <a:p>
            <a:pPr algn="r" rtl="1"/>
            <a:r>
              <a:rPr lang="ar-SA" sz="3200" dirty="0" smtClean="0"/>
              <a:t>ثُمَّ </a:t>
            </a:r>
            <a:r>
              <a:rPr lang="ar-SA" sz="3200" dirty="0" smtClean="0">
                <a:solidFill>
                  <a:srgbClr val="FF0000"/>
                </a:solidFill>
              </a:rPr>
              <a:t>اسْتَوَى</a:t>
            </a:r>
            <a:r>
              <a:rPr lang="ar-SA" sz="3200" dirty="0" smtClean="0"/>
              <a:t> إِلَى السَّمَاء وَهِيَ </a:t>
            </a:r>
            <a:r>
              <a:rPr lang="ar-SA" sz="3200" dirty="0" smtClean="0">
                <a:solidFill>
                  <a:srgbClr val="FF0000"/>
                </a:solidFill>
              </a:rPr>
              <a:t>دُخَانٌ</a:t>
            </a:r>
            <a:r>
              <a:rPr lang="ar-SA" sz="3200" dirty="0" smtClean="0"/>
              <a:t> فَقَالَ لَهَا وَلِلْأَرْضِ اِئْتِيَا </a:t>
            </a:r>
            <a:r>
              <a:rPr lang="ar-SA" sz="3200" dirty="0" smtClean="0">
                <a:solidFill>
                  <a:srgbClr val="FF0000"/>
                </a:solidFill>
              </a:rPr>
              <a:t>طَوْعًا أَوْ كَرْهًا </a:t>
            </a:r>
            <a:r>
              <a:rPr lang="ar-SA" sz="3200" dirty="0" smtClean="0"/>
              <a:t>قَالَتَا أَتَيْنَا طَائِعِينَ</a:t>
            </a:r>
          </a:p>
          <a:p>
            <a:pPr algn="r" rtl="1"/>
            <a:r>
              <a:rPr lang="ar-SA" sz="3200" dirty="0" smtClean="0"/>
              <a:t>فَقَضَاهُنَّ سَبْعَ سَمَاوَاتٍ فِي يَوْمَيْنِ </a:t>
            </a:r>
            <a:r>
              <a:rPr lang="ar-SA" sz="3200" dirty="0" smtClean="0">
                <a:solidFill>
                  <a:srgbClr val="FF0000"/>
                </a:solidFill>
              </a:rPr>
              <a:t>وَأَوْحَى فِي كُلِّ سَمَاء أَمْرَهَا </a:t>
            </a:r>
            <a:r>
              <a:rPr lang="ar-SA" sz="3200" dirty="0" smtClean="0"/>
              <a:t>وَزَيَّنَّا السَّمَاء الدُّنْيَا </a:t>
            </a:r>
            <a:r>
              <a:rPr lang="ar-SA" sz="3200" dirty="0" smtClean="0">
                <a:solidFill>
                  <a:srgbClr val="FF0000"/>
                </a:solidFill>
              </a:rPr>
              <a:t>بِمَصَابِيحَ</a:t>
            </a:r>
            <a:r>
              <a:rPr lang="ar-SA" sz="3200" dirty="0" smtClean="0"/>
              <a:t> </a:t>
            </a:r>
            <a:r>
              <a:rPr lang="ar-SA" sz="3200" dirty="0" smtClean="0">
                <a:solidFill>
                  <a:srgbClr val="FF0000"/>
                </a:solidFill>
              </a:rPr>
              <a:t>وَحِفْظًا</a:t>
            </a:r>
            <a:r>
              <a:rPr lang="ar-SA" sz="3200" dirty="0" smtClean="0"/>
              <a:t> ذَلِكَ تَقْدِيرُ الْعَزِيزِ </a:t>
            </a:r>
            <a:r>
              <a:rPr lang="ar-SA" sz="3200" dirty="0" smtClean="0"/>
              <a:t>الْعَلِيمِ</a:t>
            </a:r>
            <a:endParaRPr lang="ar-SA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57589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ar-SA" sz="3600" u="sng" dirty="0" smtClean="0"/>
          </a:p>
          <a:p>
            <a:pPr marL="0" indent="0" algn="ctr">
              <a:buNone/>
            </a:pPr>
            <a:r>
              <a:rPr lang="tr-TR" sz="3600" u="sng" dirty="0" smtClean="0"/>
              <a:t>41 </a:t>
            </a:r>
            <a:r>
              <a:rPr lang="tr-TR" sz="3600" u="sng" dirty="0"/>
              <a:t>Fuṣṣilet Sûresi 9-12. </a:t>
            </a:r>
            <a:r>
              <a:rPr lang="tr-TR" sz="3600" u="sng" dirty="0" smtClean="0"/>
              <a:t>âyetleri</a:t>
            </a:r>
          </a:p>
          <a:p>
            <a:pPr marL="0" indent="0" algn="ctr">
              <a:buNone/>
            </a:pPr>
            <a:endParaRPr lang="tr-TR" sz="3600" u="sng" dirty="0" smtClean="0"/>
          </a:p>
          <a:p>
            <a:pPr marL="0" indent="0"/>
            <a:r>
              <a:rPr lang="tr-TR" sz="3200" dirty="0" smtClean="0"/>
              <a:t>Kainatın yaratılışının tevhide delaleti</a:t>
            </a:r>
          </a:p>
          <a:p>
            <a:pPr marL="0" indent="0"/>
            <a:r>
              <a:rPr lang="tr-TR" sz="3200" dirty="0" smtClean="0"/>
              <a:t>Kainatı Allahın yarattığını zaten bildikleri için mevcut bilgilerindeki yanlışların tashihi: Zuhruf 43/9.</a:t>
            </a:r>
          </a:p>
          <a:p>
            <a:pPr marL="0" indent="0" algn="r" rtl="1"/>
            <a:r>
              <a:rPr lang="ar-SA" sz="3200" dirty="0" smtClean="0"/>
              <a:t>وَلَئِن سَأَلْتَهُم مَّنْ خَلَقَ السَّمَاوَاتِ وَالأَرْضَ لَيَقُولُنَّ خَلَقَهُنَّ الْعَزِيزُ الْعَلِيمُ</a:t>
            </a:r>
            <a:endParaRPr lang="tr-TR" sz="3200" dirty="0" smtClean="0"/>
          </a:p>
          <a:p>
            <a:r>
              <a:rPr lang="tr-TR" sz="3200" dirty="0" smtClean="0"/>
              <a:t>6 günde yaratılma ile ilgili diğer ayetler: </a:t>
            </a:r>
          </a:p>
          <a:p>
            <a:pPr lvl="1"/>
            <a:r>
              <a:rPr lang="tr-TR" sz="2800" dirty="0" smtClean="0"/>
              <a:t>Araf </a:t>
            </a:r>
            <a:r>
              <a:rPr lang="tr-TR" sz="2800" dirty="0" smtClean="0"/>
              <a:t>54</a:t>
            </a:r>
          </a:p>
          <a:p>
            <a:pPr lvl="1"/>
            <a:r>
              <a:rPr lang="tr-TR" sz="3000" dirty="0" smtClean="0"/>
              <a:t>Yunus 10</a:t>
            </a:r>
          </a:p>
          <a:p>
            <a:pPr lvl="1"/>
            <a:r>
              <a:rPr lang="tr-TR" sz="3000" dirty="0" smtClean="0"/>
              <a:t>Hud 7</a:t>
            </a:r>
          </a:p>
          <a:p>
            <a:pPr lvl="1"/>
            <a:r>
              <a:rPr lang="tr-TR" sz="3000" dirty="0" smtClean="0"/>
              <a:t>Furkan 59</a:t>
            </a:r>
          </a:p>
          <a:p>
            <a:pPr marL="0" indent="0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57589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1238"/>
          </a:xfrm>
        </p:spPr>
        <p:txBody>
          <a:bodyPr>
            <a:normAutofit fontScale="90000"/>
          </a:bodyPr>
          <a:lstStyle/>
          <a:p>
            <a:r>
              <a:rPr lang="tr-TR" sz="5400" u="sng" dirty="0" smtClean="0"/>
              <a:t>41 Fuṣṣilet Sûresi </a:t>
            </a:r>
            <a:r>
              <a:rPr lang="tr-TR" sz="5400" u="sng" dirty="0" smtClean="0"/>
              <a:t>13-18. âyetler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85850"/>
            <a:ext cx="8229600" cy="5772150"/>
          </a:xfrm>
        </p:spPr>
        <p:txBody>
          <a:bodyPr>
            <a:normAutofit/>
          </a:bodyPr>
          <a:lstStyle/>
          <a:p>
            <a:pPr algn="r" rtl="1"/>
            <a:r>
              <a:rPr lang="ar-SA" sz="3200" dirty="0" smtClean="0"/>
              <a:t>فَإِنْ أَعْرَضُوا فَقُلْ أَنذَرْتُكُمْ </a:t>
            </a:r>
            <a:r>
              <a:rPr lang="ar-SA" sz="3200" dirty="0" smtClean="0">
                <a:solidFill>
                  <a:srgbClr val="FF0000"/>
                </a:solidFill>
              </a:rPr>
              <a:t>صَاعِقَةً</a:t>
            </a:r>
            <a:r>
              <a:rPr lang="ar-SA" sz="3200" dirty="0" smtClean="0"/>
              <a:t> مِّثْلَ صَاعِقَةِ عَادٍ وَثَمُودَ</a:t>
            </a:r>
          </a:p>
          <a:p>
            <a:pPr algn="r" rtl="1"/>
            <a:r>
              <a:rPr lang="ar-SA" sz="3200" dirty="0" smtClean="0"/>
              <a:t>إِذْ جَاءَتْهُمُ الرُّسُلُ </a:t>
            </a:r>
            <a:r>
              <a:rPr lang="ar-SA" sz="3200" dirty="0" smtClean="0">
                <a:solidFill>
                  <a:srgbClr val="FF0000"/>
                </a:solidFill>
              </a:rPr>
              <a:t>مِن بَيْنِ أَيْدِيهِمْ وَمِنْ خَلْفِهِمْ </a:t>
            </a:r>
            <a:r>
              <a:rPr lang="ar-SA" sz="3200" dirty="0" smtClean="0"/>
              <a:t>أَلاَّ تَعْبُدُوا إِلاَّ اللَّهَ قَالُوا لَوْ شَاء رَبُّنَا لَأَنزَلَ مَلائِكَةً فَإِنَّا بِمَا أُرْسِلْتُمْ </a:t>
            </a:r>
            <a:r>
              <a:rPr lang="ar-SA" sz="3200" dirty="0" err="1" smtClean="0"/>
              <a:t>بِهِ</a:t>
            </a:r>
            <a:r>
              <a:rPr lang="ar-SA" sz="3200" dirty="0" smtClean="0"/>
              <a:t> كَافِرُونَ</a:t>
            </a:r>
          </a:p>
          <a:p>
            <a:pPr algn="r" rtl="1"/>
            <a:r>
              <a:rPr lang="ar-SA" sz="3200" dirty="0" smtClean="0"/>
              <a:t>فَأَمَّا عَادٌ </a:t>
            </a:r>
            <a:r>
              <a:rPr lang="ar-SA" sz="3200" u="sng" dirty="0" smtClean="0"/>
              <a:t>فَاسْتَكْبَرُوا</a:t>
            </a:r>
            <a:r>
              <a:rPr lang="ar-SA" sz="3200" dirty="0" smtClean="0"/>
              <a:t> فِي الأَرْضِ بِغَيْرِ الْحَقِّ وَقَالُوا مَنْ أَشَدُّ مِنَّا قُوَّةً أَوَلَمْ يَرَوْا أَنَّ اللَّهَ الَّذِي خَلَقَهُمْ هُوَ أَشَدُّ مِنْهُمْ قُوَّةً وَكَانُوا بِآيَاتِنَا يَجْحَدُونَ</a:t>
            </a:r>
          </a:p>
          <a:p>
            <a:pPr algn="r" rtl="1"/>
            <a:r>
              <a:rPr lang="ar-SA" sz="3200" dirty="0" smtClean="0"/>
              <a:t>فَأَرْسَلْنَا عَلَيْهِمْ </a:t>
            </a:r>
            <a:r>
              <a:rPr lang="ar-SA" sz="3200" dirty="0" smtClean="0">
                <a:solidFill>
                  <a:srgbClr val="FF0000"/>
                </a:solidFill>
              </a:rPr>
              <a:t>رِيحًا صَرْصَرًا </a:t>
            </a:r>
            <a:r>
              <a:rPr lang="ar-SA" sz="3200" dirty="0" smtClean="0"/>
              <a:t>فِي </a:t>
            </a:r>
            <a:r>
              <a:rPr lang="ar-SA" sz="3200" dirty="0" smtClean="0">
                <a:solidFill>
                  <a:srgbClr val="FF0000"/>
                </a:solidFill>
              </a:rPr>
              <a:t>أَيَّامٍ</a:t>
            </a:r>
            <a:r>
              <a:rPr lang="ar-SA" sz="3200" dirty="0" smtClean="0"/>
              <a:t> </a:t>
            </a:r>
            <a:r>
              <a:rPr lang="ar-SA" sz="3200" dirty="0" smtClean="0">
                <a:solidFill>
                  <a:srgbClr val="FF0000"/>
                </a:solidFill>
              </a:rPr>
              <a:t>نَّحِسَاتٍ</a:t>
            </a:r>
            <a:r>
              <a:rPr lang="ar-SA" sz="3200" dirty="0" smtClean="0"/>
              <a:t> لِّنُذِيقَهُمْ عَذَابَ </a:t>
            </a:r>
            <a:r>
              <a:rPr lang="ar-SA" sz="3200" u="sng" dirty="0" smtClean="0"/>
              <a:t>الْخِزْيِ</a:t>
            </a:r>
            <a:r>
              <a:rPr lang="ar-SA" sz="3200" dirty="0" smtClean="0"/>
              <a:t> فِي الْحَيَاةِ الدُّنْيَا وَلَعَذَابُ الآخِرَةِ أَخْزَى وَهُمْ لا يُنصَرُونَ</a:t>
            </a:r>
          </a:p>
          <a:p>
            <a:pPr algn="r" rtl="1"/>
            <a:r>
              <a:rPr lang="ar-SA" sz="3200" dirty="0" smtClean="0"/>
              <a:t>وَأَمَّا ثَمُودُ فَهَدَيْنَاهُمْ فَاسْتَحَبُّوا </a:t>
            </a:r>
            <a:r>
              <a:rPr lang="ar-SA" sz="3200" dirty="0" smtClean="0">
                <a:solidFill>
                  <a:srgbClr val="FF0000"/>
                </a:solidFill>
              </a:rPr>
              <a:t>الْعَمَى</a:t>
            </a:r>
            <a:r>
              <a:rPr lang="ar-SA" sz="3200" dirty="0" smtClean="0"/>
              <a:t> عَلَى الْهُدَى فَأَخَذَتْهُمْ </a:t>
            </a:r>
            <a:r>
              <a:rPr lang="ar-SA" sz="3200" dirty="0" smtClean="0">
                <a:solidFill>
                  <a:srgbClr val="FF0000"/>
                </a:solidFill>
              </a:rPr>
              <a:t>صَاعِقَةُ</a:t>
            </a:r>
            <a:r>
              <a:rPr lang="ar-SA" sz="3200" dirty="0" smtClean="0"/>
              <a:t> الْعَذَابِ </a:t>
            </a:r>
            <a:r>
              <a:rPr lang="ar-SA" sz="3200" u="sng" dirty="0" smtClean="0"/>
              <a:t>الْهُونِ</a:t>
            </a:r>
            <a:r>
              <a:rPr lang="ar-SA" sz="3200" dirty="0" smtClean="0"/>
              <a:t> بِمَا كَانُوا يَكْسِبُونَ</a:t>
            </a:r>
          </a:p>
          <a:p>
            <a:pPr algn="r" rtl="1"/>
            <a:r>
              <a:rPr lang="ar-SA" sz="3200" dirty="0" smtClean="0"/>
              <a:t>وَنَجَّيْنَا الَّذِينَ آمَنُوا </a:t>
            </a:r>
            <a:r>
              <a:rPr lang="ar-SA" sz="3200" dirty="0" smtClean="0">
                <a:solidFill>
                  <a:srgbClr val="FF0000"/>
                </a:solidFill>
              </a:rPr>
              <a:t>وَكَانُوا يَتَّقُونَ</a:t>
            </a:r>
          </a:p>
          <a:p>
            <a:pPr algn="r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10484</TotalTime>
  <Words>904</Words>
  <Application>Microsoft Office PowerPoint</Application>
  <PresentationFormat>عرض على الشاشة (3:4)‏</PresentationFormat>
  <Paragraphs>100</Paragraphs>
  <Slides>16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تدفق</vt:lpstr>
      <vt:lpstr> Tefsir IV (İlahiyat Fakültesi  4. Sınıf)</vt:lpstr>
      <vt:lpstr>4. Hafta </vt:lpstr>
      <vt:lpstr>Sure Hakkında</vt:lpstr>
      <vt:lpstr>Havamim</vt:lpstr>
      <vt:lpstr>41 Fuṣṣilet Sûresi 1-8. âyetler</vt:lpstr>
      <vt:lpstr>41 Fuṣṣilet Sûresi 1-8. âyetler</vt:lpstr>
      <vt:lpstr>الشريحة 7</vt:lpstr>
      <vt:lpstr>الشريحة 8</vt:lpstr>
      <vt:lpstr>41 Fuṣṣilet Sûresi 13-18. âyetler</vt:lpstr>
      <vt:lpstr>41 Fuṣṣilet Sûresi 13-18. âyetler</vt:lpstr>
      <vt:lpstr>41 Fuṣṣilet Sûresi 19-23. âyetler</vt:lpstr>
      <vt:lpstr>41 Fuṣṣilet Sûresi 19-23. âyetler</vt:lpstr>
      <vt:lpstr>41 Fuṣṣilet Sûresi 24-29. âyetler</vt:lpstr>
      <vt:lpstr>41 Fuṣṣilet Sûresi 24-29. âyetler</vt:lpstr>
      <vt:lpstr>41 Fuṣṣilet Sûresi 29-32. âyetler</vt:lpstr>
      <vt:lpstr>41 Fuṣṣilet Sûresi 29-32. âyetler</vt:lpstr>
    </vt:vector>
  </TitlesOfParts>
  <Company>istanbul ünivesitesi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Hasan Yücel</cp:lastModifiedBy>
  <cp:revision>507</cp:revision>
  <cp:lastPrinted>2016-03-08T11:30:58Z</cp:lastPrinted>
  <dcterms:created xsi:type="dcterms:W3CDTF">2014-10-29T07:48:48Z</dcterms:created>
  <dcterms:modified xsi:type="dcterms:W3CDTF">2019-10-09T07:30:49Z</dcterms:modified>
</cp:coreProperties>
</file>