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27.12.2018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27.12.2018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414458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KALÇA AĞRILI HASTAYA YAKLAŞIM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200728"/>
          </a:xfrm>
        </p:spPr>
        <p:txBody>
          <a:bodyPr>
            <a:normAutofit/>
          </a:bodyPr>
          <a:lstStyle/>
          <a:p>
            <a:pPr algn="ctr"/>
            <a:endParaRPr lang="tr-TR" b="1" dirty="0" smtClean="0"/>
          </a:p>
          <a:p>
            <a:pPr algn="ctr"/>
            <a:endParaRPr lang="tr-TR" b="1" dirty="0" smtClean="0"/>
          </a:p>
          <a:p>
            <a:pPr algn="ctr"/>
            <a:r>
              <a:rPr lang="tr-TR" b="1" dirty="0" smtClean="0"/>
              <a:t>ÖĞR. GÖR. OSMAN ŞENOL YILDIZ</a:t>
            </a:r>
          </a:p>
          <a:p>
            <a:pPr algn="ctr"/>
            <a:r>
              <a:rPr lang="tr-TR" b="1" dirty="0" smtClean="0"/>
              <a:t>AÜ HAYMANA MYO</a:t>
            </a:r>
            <a:endParaRPr lang="tr-TR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UNİLATERAL DKÇ ERKEN KLİNİK BELİRTİLER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Displazi</a:t>
            </a:r>
            <a:r>
              <a:rPr lang="tr-TR" dirty="0" smtClean="0"/>
              <a:t> bulunan taraf daha az hareketlidir.</a:t>
            </a:r>
          </a:p>
          <a:p>
            <a:r>
              <a:rPr lang="tr-TR" dirty="0" smtClean="0"/>
              <a:t>Bacak gevşek ve kas </a:t>
            </a:r>
            <a:r>
              <a:rPr lang="tr-TR" dirty="0" err="1" smtClean="0"/>
              <a:t>tonusu</a:t>
            </a:r>
            <a:r>
              <a:rPr lang="tr-TR" dirty="0" smtClean="0"/>
              <a:t> azalmıştır.</a:t>
            </a:r>
          </a:p>
          <a:p>
            <a:r>
              <a:rPr lang="tr-TR" dirty="0" smtClean="0"/>
              <a:t>Bacak dış rotasyon pozisyonundadır.</a:t>
            </a:r>
          </a:p>
          <a:p>
            <a:r>
              <a:rPr lang="tr-TR" dirty="0" smtClean="0"/>
              <a:t>Çıkık olan </a:t>
            </a:r>
            <a:r>
              <a:rPr lang="tr-TR" dirty="0" err="1" smtClean="0"/>
              <a:t>trochanter</a:t>
            </a:r>
            <a:r>
              <a:rPr lang="tr-TR" dirty="0" smtClean="0"/>
              <a:t> bölgesi karşı tarafa göre daha çıkıntılıdır.</a:t>
            </a:r>
          </a:p>
          <a:p>
            <a:r>
              <a:rPr lang="tr-TR" dirty="0" smtClean="0"/>
              <a:t>Bacağın </a:t>
            </a:r>
            <a:r>
              <a:rPr lang="tr-TR" dirty="0" err="1" smtClean="0"/>
              <a:t>abd</a:t>
            </a:r>
            <a:r>
              <a:rPr lang="tr-TR" dirty="0" smtClean="0"/>
              <a:t>. diğer tarafa göre sınırlıdır.</a:t>
            </a:r>
          </a:p>
          <a:p>
            <a:r>
              <a:rPr lang="tr-TR" dirty="0" smtClean="0"/>
              <a:t>Bebek koltuk altından tutup kaldırılınca kalça çıkığı taraftaki dizini büker.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BİLATERAL DKÇ KLİNİK BELİRTİLER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Uylukların üst kısımları birbirinden uzaktır.</a:t>
            </a:r>
          </a:p>
          <a:p>
            <a:endParaRPr lang="tr-TR" dirty="0" smtClean="0"/>
          </a:p>
          <a:p>
            <a:r>
              <a:rPr lang="tr-TR" dirty="0" smtClean="0"/>
              <a:t>Her iki bacak da dış rotasyondadır.</a:t>
            </a:r>
          </a:p>
          <a:p>
            <a:endParaRPr lang="tr-TR" dirty="0" smtClean="0"/>
          </a:p>
          <a:p>
            <a:r>
              <a:rPr lang="tr-TR" dirty="0" err="1" smtClean="0"/>
              <a:t>Trochanterik</a:t>
            </a:r>
            <a:r>
              <a:rPr lang="tr-TR" dirty="0" smtClean="0"/>
              <a:t> bölgeler normalden daha çıkıntılıdır.</a:t>
            </a:r>
          </a:p>
          <a:p>
            <a:endParaRPr lang="tr-TR" dirty="0" smtClean="0"/>
          </a:p>
          <a:p>
            <a:r>
              <a:rPr lang="tr-TR" dirty="0" smtClean="0"/>
              <a:t>Yüzükoyun yatırılmış çocuğun </a:t>
            </a:r>
            <a:r>
              <a:rPr lang="tr-TR" dirty="0" err="1" smtClean="0"/>
              <a:t>gluteal</a:t>
            </a:r>
            <a:r>
              <a:rPr lang="tr-TR" dirty="0" smtClean="0"/>
              <a:t> bölgeleri yassılaşmış ve siliktir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DKÇ tedavisi doğumla başlar.</a:t>
            </a:r>
          </a:p>
          <a:p>
            <a:endParaRPr lang="tr-TR" dirty="0" smtClean="0"/>
          </a:p>
          <a:p>
            <a:r>
              <a:rPr lang="tr-TR" dirty="0" smtClean="0"/>
              <a:t>Erken tedavinin yeri ve önemi tartışılmaz.</a:t>
            </a:r>
          </a:p>
          <a:p>
            <a:endParaRPr lang="tr-TR" dirty="0" smtClean="0"/>
          </a:p>
          <a:p>
            <a:r>
              <a:rPr lang="tr-TR" dirty="0" smtClean="0"/>
              <a:t>Önemli olan </a:t>
            </a:r>
            <a:r>
              <a:rPr lang="tr-TR" dirty="0" err="1" smtClean="0"/>
              <a:t>femur</a:t>
            </a:r>
            <a:r>
              <a:rPr lang="tr-TR" dirty="0" smtClean="0"/>
              <a:t> </a:t>
            </a:r>
            <a:r>
              <a:rPr lang="tr-TR" dirty="0" smtClean="0"/>
              <a:t>başı </a:t>
            </a:r>
            <a:r>
              <a:rPr lang="tr-TR" dirty="0" err="1" smtClean="0"/>
              <a:t>acetabulum</a:t>
            </a:r>
            <a:r>
              <a:rPr lang="tr-TR" dirty="0" smtClean="0"/>
              <a:t> ilişkisinin sağlanmasıdır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KALÇA OA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81774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/>
              <a:t>     </a:t>
            </a:r>
            <a:r>
              <a:rPr lang="tr-TR" b="1" dirty="0" err="1" smtClean="0"/>
              <a:t>Osteoartrit</a:t>
            </a:r>
            <a:r>
              <a:rPr lang="tr-TR" b="1" dirty="0" smtClean="0"/>
              <a:t>:</a:t>
            </a:r>
          </a:p>
          <a:p>
            <a:pPr>
              <a:buNone/>
            </a:pPr>
            <a:endParaRPr lang="tr-TR" dirty="0" smtClean="0"/>
          </a:p>
          <a:p>
            <a:r>
              <a:rPr lang="tr-TR" b="1" dirty="0" smtClean="0"/>
              <a:t>Eklem kıkırdağında erozyon,</a:t>
            </a:r>
          </a:p>
          <a:p>
            <a:endParaRPr lang="tr-TR" b="1" dirty="0" smtClean="0"/>
          </a:p>
          <a:p>
            <a:r>
              <a:rPr lang="tr-TR" b="1" dirty="0" smtClean="0"/>
              <a:t>Eklem kenarlarında kemik </a:t>
            </a:r>
            <a:r>
              <a:rPr lang="tr-TR" b="1" dirty="0" err="1" smtClean="0"/>
              <a:t>hipertrofisi</a:t>
            </a:r>
            <a:r>
              <a:rPr lang="tr-TR" b="1" dirty="0" smtClean="0"/>
              <a:t> (</a:t>
            </a:r>
            <a:r>
              <a:rPr lang="tr-TR" b="1" dirty="0" err="1" smtClean="0"/>
              <a:t>osteofit</a:t>
            </a:r>
            <a:r>
              <a:rPr lang="tr-TR" b="1" dirty="0" smtClean="0"/>
              <a:t> gibi),</a:t>
            </a:r>
          </a:p>
          <a:p>
            <a:pPr>
              <a:buNone/>
            </a:pPr>
            <a:r>
              <a:rPr lang="tr-TR" b="1" dirty="0" smtClean="0"/>
              <a:t> </a:t>
            </a:r>
          </a:p>
          <a:p>
            <a:r>
              <a:rPr lang="tr-TR" b="1" dirty="0" err="1" smtClean="0"/>
              <a:t>Subkondral</a:t>
            </a:r>
            <a:r>
              <a:rPr lang="tr-TR" b="1" dirty="0" smtClean="0"/>
              <a:t> skleroz ve </a:t>
            </a:r>
            <a:r>
              <a:rPr lang="tr-TR" b="1" dirty="0" err="1" smtClean="0"/>
              <a:t>sinoviyal</a:t>
            </a:r>
            <a:r>
              <a:rPr lang="tr-TR" b="1" dirty="0" smtClean="0"/>
              <a:t> </a:t>
            </a:r>
            <a:r>
              <a:rPr lang="tr-TR" b="1" dirty="0" err="1" smtClean="0"/>
              <a:t>membran</a:t>
            </a:r>
            <a:r>
              <a:rPr lang="tr-TR" b="1" dirty="0" smtClean="0"/>
              <a:t> ve eklem kapsülünde biyokimyasal ve morfolojik değişiklikler ile karakterize </a:t>
            </a:r>
            <a:r>
              <a:rPr lang="tr-TR" b="1" i="1" u="sng" dirty="0" err="1" smtClean="0"/>
              <a:t>dejeneratif</a:t>
            </a:r>
            <a:r>
              <a:rPr lang="tr-TR" b="1" i="1" u="sng" dirty="0" smtClean="0"/>
              <a:t> </a:t>
            </a:r>
            <a:r>
              <a:rPr lang="tr-TR" b="1" dirty="0" smtClean="0"/>
              <a:t>bir eklem hastalığıdır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b="1" smtClean="0"/>
              <a:t>SEMPTOMLAR</a:t>
            </a:r>
          </a:p>
        </p:txBody>
      </p:sp>
      <p:sp>
        <p:nvSpPr>
          <p:cNvPr id="25603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tr-TR" b="1" dirty="0" smtClean="0"/>
              <a:t>AĞRI</a:t>
            </a:r>
            <a:endParaRPr lang="tr-TR" b="1" dirty="0" smtClean="0"/>
          </a:p>
          <a:p>
            <a:pPr marL="609600" indent="-609600"/>
            <a:endParaRPr lang="tr-TR" b="1" dirty="0" smtClean="0"/>
          </a:p>
          <a:p>
            <a:pPr marL="609600" indent="-609600"/>
            <a:r>
              <a:rPr lang="tr-TR" b="1" dirty="0" smtClean="0"/>
              <a:t>EKLEM </a:t>
            </a:r>
            <a:r>
              <a:rPr lang="tr-TR" b="1" dirty="0" smtClean="0"/>
              <a:t>TUTUKLUĞU</a:t>
            </a:r>
          </a:p>
          <a:p>
            <a:pPr marL="609600" indent="-609600"/>
            <a:endParaRPr lang="tr-TR" b="1" dirty="0" smtClean="0"/>
          </a:p>
          <a:p>
            <a:pPr marL="609600" indent="-609600"/>
            <a:r>
              <a:rPr lang="tr-TR" b="1" dirty="0" smtClean="0"/>
              <a:t>ŞİŞLİK </a:t>
            </a:r>
            <a:r>
              <a:rPr lang="tr-TR" b="1" dirty="0" smtClean="0"/>
              <a:t>VE </a:t>
            </a:r>
            <a:r>
              <a:rPr lang="tr-TR" b="1" dirty="0" smtClean="0"/>
              <a:t>DEFORMİTE</a:t>
            </a:r>
          </a:p>
          <a:p>
            <a:pPr marL="609600" indent="-609600"/>
            <a:endParaRPr lang="tr-TR" b="1" dirty="0" smtClean="0"/>
          </a:p>
          <a:p>
            <a:pPr marL="609600" indent="-609600"/>
            <a:r>
              <a:rPr lang="tr-TR" b="1" dirty="0" smtClean="0"/>
              <a:t>KREPİTASYON</a:t>
            </a:r>
          </a:p>
          <a:p>
            <a:pPr marL="609600" indent="-609600"/>
            <a:endParaRPr lang="tr-TR" b="1" dirty="0" smtClean="0"/>
          </a:p>
          <a:p>
            <a:pPr marL="609600" indent="-609600"/>
            <a:r>
              <a:rPr lang="tr-TR" b="1" dirty="0" smtClean="0"/>
              <a:t>EKLEM </a:t>
            </a:r>
            <a:r>
              <a:rPr lang="tr-TR" b="1" dirty="0" smtClean="0"/>
              <a:t>HAREKET KISITLILIĞI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tr-TR" b="1" dirty="0" smtClean="0"/>
          </a:p>
          <a:p>
            <a:pPr marL="609600" indent="-609600" eaLnBrk="1" hangingPunct="1">
              <a:buFont typeface="Wingdings" pitchFamily="2" charset="2"/>
              <a:buAutoNum type="arabicPeriod"/>
            </a:pPr>
            <a:endParaRPr lang="tr-TR" b="1" dirty="0" smtClean="0"/>
          </a:p>
        </p:txBody>
      </p:sp>
      <p:sp>
        <p:nvSpPr>
          <p:cNvPr id="2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F23EBB-BEF4-4EA1-A0AD-B683B593D57E}" type="slidenum">
              <a:rPr lang="tr-TR"/>
              <a:pPr>
                <a:defRPr/>
              </a:pPr>
              <a:t>14</a:t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Konjenital</a:t>
            </a:r>
            <a:r>
              <a:rPr lang="tr-TR" dirty="0" smtClean="0"/>
              <a:t> </a:t>
            </a:r>
            <a:r>
              <a:rPr lang="tr-TR" dirty="0" smtClean="0"/>
              <a:t>kalça çıkığı, kalça ekleminde </a:t>
            </a:r>
            <a:r>
              <a:rPr lang="tr-TR" dirty="0" err="1" smtClean="0"/>
              <a:t>epifiz</a:t>
            </a:r>
            <a:r>
              <a:rPr lang="tr-TR" dirty="0" smtClean="0"/>
              <a:t> kaymasının  OA için risk oluşturduğu bilinmektedir. </a:t>
            </a:r>
          </a:p>
          <a:p>
            <a:endParaRPr lang="tr-TR" dirty="0" smtClean="0"/>
          </a:p>
          <a:p>
            <a:r>
              <a:rPr lang="tr-TR" dirty="0" smtClean="0"/>
              <a:t>Kalça ekleminde de </a:t>
            </a:r>
            <a:r>
              <a:rPr lang="tr-TR" dirty="0" err="1" smtClean="0"/>
              <a:t>obesite</a:t>
            </a:r>
            <a:r>
              <a:rPr lang="tr-TR" dirty="0" smtClean="0"/>
              <a:t> ile OA arasında bir ilişki vardır.</a:t>
            </a:r>
          </a:p>
          <a:p>
            <a:endParaRPr lang="tr-TR" dirty="0" smtClean="0"/>
          </a:p>
          <a:p>
            <a:r>
              <a:rPr lang="tr-TR" dirty="0" smtClean="0"/>
              <a:t>Kalça </a:t>
            </a:r>
            <a:r>
              <a:rPr lang="tr-TR" dirty="0" err="1" smtClean="0"/>
              <a:t>OA’de</a:t>
            </a:r>
            <a:r>
              <a:rPr lang="tr-TR" dirty="0" smtClean="0"/>
              <a:t> azalmış yürüme mesafesi ve topallama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tr-TR" sz="2400" dirty="0" smtClean="0"/>
          </a:p>
          <a:p>
            <a:pPr>
              <a:defRPr/>
            </a:pPr>
            <a:r>
              <a:rPr lang="tr-TR" sz="2400" dirty="0" smtClean="0"/>
              <a:t>Ağrı </a:t>
            </a:r>
            <a:r>
              <a:rPr lang="tr-TR" sz="2400" dirty="0" smtClean="0"/>
              <a:t>sıklıkla kalçanın dış tarafında, kasıkta veya uyluğun iç kısmında hissedilir. N. </a:t>
            </a:r>
            <a:r>
              <a:rPr lang="tr-TR" sz="2400" dirty="0" err="1" smtClean="0"/>
              <a:t>Obturatorius’un</a:t>
            </a:r>
            <a:r>
              <a:rPr lang="tr-TR" sz="2400" dirty="0" smtClean="0"/>
              <a:t> dalları aracılığıyla dizlere yayılabilir.</a:t>
            </a:r>
          </a:p>
          <a:p>
            <a:pPr>
              <a:buNone/>
              <a:defRPr/>
            </a:pPr>
            <a:r>
              <a:rPr lang="tr-TR" sz="2400" dirty="0" smtClean="0"/>
              <a:t> </a:t>
            </a:r>
          </a:p>
          <a:p>
            <a:pPr>
              <a:defRPr/>
            </a:pPr>
            <a:r>
              <a:rPr lang="tr-TR" sz="2400" dirty="0" smtClean="0"/>
              <a:t>Sabah ve </a:t>
            </a:r>
            <a:r>
              <a:rPr lang="tr-TR" sz="2400" dirty="0" err="1" smtClean="0"/>
              <a:t>inaktivite</a:t>
            </a:r>
            <a:r>
              <a:rPr lang="tr-TR" sz="2400" dirty="0" smtClean="0"/>
              <a:t> sonrasında eklem tutukluğu sık görülür.</a:t>
            </a:r>
          </a:p>
          <a:p>
            <a:pPr>
              <a:buNone/>
              <a:defRPr/>
            </a:pPr>
            <a:endParaRPr lang="tr-TR" sz="2400" dirty="0" smtClean="0"/>
          </a:p>
          <a:p>
            <a:pPr>
              <a:defRPr/>
            </a:pPr>
            <a:r>
              <a:rPr lang="tr-TR" sz="2400" dirty="0" smtClean="0"/>
              <a:t>Eklem çevresindeki kaslarda </a:t>
            </a:r>
            <a:r>
              <a:rPr lang="tr-TR" sz="2400" dirty="0" err="1" smtClean="0"/>
              <a:t>atrofi</a:t>
            </a:r>
            <a:r>
              <a:rPr lang="tr-TR" sz="2400" dirty="0" smtClean="0"/>
              <a:t> gelişir.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KALÇA KIRIKLARI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08230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Kemiğin anatomik bütünlüğünün ve devamlılığının bozulmasına kırık denir.</a:t>
            </a:r>
          </a:p>
          <a:p>
            <a:endParaRPr lang="tr-TR" dirty="0" smtClean="0"/>
          </a:p>
          <a:p>
            <a:r>
              <a:rPr lang="tr-TR" dirty="0" smtClean="0"/>
              <a:t>Kırığı yapan zorlama kemiğin etrafındaki </a:t>
            </a:r>
            <a:r>
              <a:rPr lang="tr-TR" dirty="0" smtClean="0"/>
              <a:t>cilt,kas,</a:t>
            </a:r>
            <a:r>
              <a:rPr lang="tr-TR" dirty="0" err="1" smtClean="0"/>
              <a:t>tendon</a:t>
            </a:r>
            <a:r>
              <a:rPr lang="tr-TR" dirty="0" smtClean="0"/>
              <a:t>,</a:t>
            </a:r>
            <a:r>
              <a:rPr lang="tr-TR" dirty="0" err="1" smtClean="0"/>
              <a:t>ligament</a:t>
            </a:r>
            <a:r>
              <a:rPr lang="tr-TR" dirty="0" smtClean="0"/>
              <a:t>,damar,siniri de </a:t>
            </a:r>
            <a:r>
              <a:rPr lang="tr-TR" dirty="0" smtClean="0"/>
              <a:t>zedeleyebilir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Yaşlı hastalarda </a:t>
            </a:r>
            <a:r>
              <a:rPr lang="tr-TR" dirty="0" err="1" smtClean="0"/>
              <a:t>osteoklastik</a:t>
            </a:r>
            <a:r>
              <a:rPr lang="tr-TR" dirty="0" smtClean="0"/>
              <a:t> aktivite </a:t>
            </a:r>
            <a:r>
              <a:rPr lang="tr-TR" dirty="0" err="1" smtClean="0"/>
              <a:t>osteoblastik</a:t>
            </a:r>
            <a:r>
              <a:rPr lang="tr-TR" dirty="0" smtClean="0"/>
              <a:t> aktiviteden daha dominant olduğu için kırık iyileşmesi gençlere göre daha zor ve uzun zamanlıdır.</a:t>
            </a:r>
          </a:p>
          <a:p>
            <a:endParaRPr lang="tr-TR" dirty="0" smtClean="0"/>
          </a:p>
          <a:p>
            <a:r>
              <a:rPr lang="tr-TR" dirty="0" smtClean="0"/>
              <a:t>Yaşlılarda </a:t>
            </a:r>
            <a:r>
              <a:rPr lang="tr-TR" dirty="0" smtClean="0"/>
              <a:t>en çok </a:t>
            </a:r>
            <a:r>
              <a:rPr lang="tr-TR" dirty="0" err="1" smtClean="0"/>
              <a:t>femur</a:t>
            </a:r>
            <a:r>
              <a:rPr lang="tr-TR" dirty="0" smtClean="0"/>
              <a:t> boynu,</a:t>
            </a:r>
            <a:r>
              <a:rPr lang="tr-TR" dirty="0" err="1" smtClean="0"/>
              <a:t>trokanterik</a:t>
            </a:r>
            <a:r>
              <a:rPr lang="tr-TR" dirty="0" smtClean="0"/>
              <a:t> bölge,</a:t>
            </a:r>
            <a:r>
              <a:rPr lang="tr-TR" dirty="0" err="1" smtClean="0"/>
              <a:t>humerus</a:t>
            </a:r>
            <a:r>
              <a:rPr lang="tr-TR" dirty="0" smtClean="0"/>
              <a:t> </a:t>
            </a:r>
            <a:r>
              <a:rPr lang="tr-TR" dirty="0" err="1" smtClean="0"/>
              <a:t>proksimali</a:t>
            </a:r>
            <a:r>
              <a:rPr lang="tr-TR" dirty="0" smtClean="0"/>
              <a:t> ve </a:t>
            </a:r>
            <a:r>
              <a:rPr lang="tr-TR" dirty="0" err="1" smtClean="0"/>
              <a:t>radius</a:t>
            </a:r>
            <a:r>
              <a:rPr lang="tr-TR" dirty="0" smtClean="0"/>
              <a:t> </a:t>
            </a:r>
            <a:r>
              <a:rPr lang="tr-TR" dirty="0" err="1" smtClean="0"/>
              <a:t>distali</a:t>
            </a:r>
            <a:r>
              <a:rPr lang="tr-TR" dirty="0" smtClean="0"/>
              <a:t> kırıkları görülür.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10400"/>
          </a:xfrm>
        </p:spPr>
        <p:txBody>
          <a:bodyPr/>
          <a:lstStyle/>
          <a:p>
            <a:pPr algn="ctr"/>
            <a:r>
              <a:rPr lang="tr-TR" b="1" dirty="0" smtClean="0"/>
              <a:t>ANATOMİ</a:t>
            </a:r>
            <a:endParaRPr lang="tr-TR" b="1" dirty="0"/>
          </a:p>
        </p:txBody>
      </p:sp>
      <p:pic>
        <p:nvPicPr>
          <p:cNvPr id="1026" name="Picture 2" descr="C:\Users\fztmerve\Desktop\KALÇA 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685948"/>
            <a:ext cx="7429552" cy="51720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C:\Users\fztmerve\Desktop\KALÇA 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785794"/>
            <a:ext cx="7072362" cy="5857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C:\Users\fztmerve\Desktop\KALÇA 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214422"/>
            <a:ext cx="7000924" cy="52149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 descr="C:\Users\fztmerve\Desktop\KALÇA 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000108"/>
            <a:ext cx="5500725" cy="54292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Art. </a:t>
            </a:r>
            <a:r>
              <a:rPr lang="tr-TR" dirty="0" err="1" smtClean="0"/>
              <a:t>Coxae</a:t>
            </a:r>
            <a:r>
              <a:rPr lang="tr-TR" dirty="0" smtClean="0"/>
              <a:t> ya da art. </a:t>
            </a:r>
            <a:r>
              <a:rPr lang="tr-TR" dirty="0" err="1" smtClean="0"/>
              <a:t>iliofemoralis</a:t>
            </a:r>
            <a:r>
              <a:rPr lang="tr-TR" dirty="0" smtClean="0"/>
              <a:t> olarak da bilinir.</a:t>
            </a:r>
          </a:p>
          <a:p>
            <a:endParaRPr lang="tr-TR" dirty="0" smtClean="0"/>
          </a:p>
          <a:p>
            <a:r>
              <a:rPr lang="tr-TR" dirty="0" smtClean="0"/>
              <a:t>Eklem tipi: art. </a:t>
            </a:r>
            <a:r>
              <a:rPr lang="tr-TR" dirty="0" err="1" smtClean="0"/>
              <a:t>spheroidea</a:t>
            </a:r>
            <a:r>
              <a:rPr lang="tr-TR" dirty="0" smtClean="0"/>
              <a:t> ( her üç eksende de hareketli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r>
              <a:rPr lang="tr-TR" dirty="0" smtClean="0"/>
              <a:t>Kalça ekleminde </a:t>
            </a:r>
            <a:r>
              <a:rPr lang="tr-TR" dirty="0" err="1" smtClean="0"/>
              <a:t>fleksiyon</a:t>
            </a:r>
            <a:r>
              <a:rPr lang="tr-TR" dirty="0" smtClean="0"/>
              <a:t>, </a:t>
            </a:r>
            <a:r>
              <a:rPr lang="tr-TR" dirty="0" err="1" smtClean="0"/>
              <a:t>ekstansiyon</a:t>
            </a:r>
            <a:r>
              <a:rPr lang="tr-TR" dirty="0" smtClean="0"/>
              <a:t>, </a:t>
            </a:r>
            <a:r>
              <a:rPr lang="tr-TR" dirty="0" err="1" smtClean="0"/>
              <a:t>abduksiyon</a:t>
            </a:r>
            <a:r>
              <a:rPr lang="tr-TR" dirty="0" smtClean="0"/>
              <a:t>, </a:t>
            </a:r>
            <a:r>
              <a:rPr lang="tr-TR" dirty="0" err="1" smtClean="0"/>
              <a:t>adduksiyon</a:t>
            </a:r>
            <a:r>
              <a:rPr lang="tr-TR" dirty="0" smtClean="0"/>
              <a:t>, </a:t>
            </a:r>
            <a:r>
              <a:rPr lang="tr-TR" dirty="0" err="1" smtClean="0"/>
              <a:t>internal</a:t>
            </a:r>
            <a:r>
              <a:rPr lang="tr-TR" dirty="0" smtClean="0"/>
              <a:t> ve </a:t>
            </a:r>
            <a:r>
              <a:rPr lang="tr-TR" dirty="0" err="1" smtClean="0"/>
              <a:t>eksternal</a:t>
            </a:r>
            <a:r>
              <a:rPr lang="tr-TR" dirty="0" smtClean="0"/>
              <a:t> rotasyon ve </a:t>
            </a:r>
            <a:r>
              <a:rPr lang="tr-TR" dirty="0" err="1" smtClean="0"/>
              <a:t>sirkümdiksiyon</a:t>
            </a:r>
            <a:r>
              <a:rPr lang="tr-TR" dirty="0" smtClean="0"/>
              <a:t> hareketleri yapılır.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KALÇA EKLEMİNİN KONTROLÜ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BAĞLAR</a:t>
            </a:r>
          </a:p>
          <a:p>
            <a:endParaRPr lang="tr-TR" dirty="0" smtClean="0"/>
          </a:p>
          <a:p>
            <a:r>
              <a:rPr lang="tr-TR" dirty="0" smtClean="0"/>
              <a:t>EKLEM KAPSÜLÜ</a:t>
            </a:r>
          </a:p>
          <a:p>
            <a:endParaRPr lang="tr-TR" dirty="0" smtClean="0"/>
          </a:p>
          <a:p>
            <a:r>
              <a:rPr lang="tr-TR" dirty="0" smtClean="0"/>
              <a:t>NEGATİF BASINÇ</a:t>
            </a:r>
          </a:p>
          <a:p>
            <a:endParaRPr lang="tr-TR" dirty="0" smtClean="0"/>
          </a:p>
          <a:p>
            <a:r>
              <a:rPr lang="tr-TR" dirty="0" smtClean="0"/>
              <a:t>KASLAR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KALÇA AĞRISINA SEBEP OLABİLECEK DURUMLAR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Gelişimsel kalça </a:t>
            </a:r>
            <a:r>
              <a:rPr lang="tr-TR" dirty="0" err="1" smtClean="0"/>
              <a:t>displazisi</a:t>
            </a:r>
            <a:endParaRPr lang="tr-TR" dirty="0" smtClean="0"/>
          </a:p>
          <a:p>
            <a:r>
              <a:rPr lang="tr-TR" dirty="0" err="1" smtClean="0"/>
              <a:t>Romatoid</a:t>
            </a:r>
            <a:r>
              <a:rPr lang="tr-TR" dirty="0" smtClean="0"/>
              <a:t> </a:t>
            </a:r>
            <a:r>
              <a:rPr lang="tr-TR" dirty="0" err="1" smtClean="0"/>
              <a:t>artrit</a:t>
            </a:r>
            <a:endParaRPr lang="tr-TR" dirty="0" smtClean="0"/>
          </a:p>
          <a:p>
            <a:r>
              <a:rPr lang="tr-TR" dirty="0" smtClean="0"/>
              <a:t>Kalça </a:t>
            </a:r>
            <a:r>
              <a:rPr lang="tr-TR" dirty="0" err="1" smtClean="0"/>
              <a:t>osteoartrit</a:t>
            </a:r>
            <a:endParaRPr lang="tr-TR" dirty="0" smtClean="0"/>
          </a:p>
          <a:p>
            <a:r>
              <a:rPr lang="tr-TR" dirty="0" smtClean="0"/>
              <a:t>Kalça kırıkları</a:t>
            </a:r>
          </a:p>
          <a:p>
            <a:r>
              <a:rPr lang="tr-TR" dirty="0" err="1" smtClean="0"/>
              <a:t>Bursit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Tendinit</a:t>
            </a:r>
            <a:r>
              <a:rPr lang="tr-TR" dirty="0" smtClean="0"/>
              <a:t> </a:t>
            </a:r>
          </a:p>
          <a:p>
            <a:r>
              <a:rPr lang="tr-TR" dirty="0" smtClean="0"/>
              <a:t>Kas zorlanmaları</a:t>
            </a:r>
            <a:endParaRPr lang="tr-T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KONJENİTAL KALÇA ÇIKIĞI (DKÇ)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DKÇ tek başına </a:t>
            </a:r>
            <a:r>
              <a:rPr lang="tr-TR" dirty="0" err="1" smtClean="0"/>
              <a:t>femur</a:t>
            </a:r>
            <a:r>
              <a:rPr lang="tr-TR" dirty="0" smtClean="0"/>
              <a:t> başının </a:t>
            </a:r>
            <a:r>
              <a:rPr lang="tr-TR" dirty="0" err="1" smtClean="0"/>
              <a:t>acetabulum</a:t>
            </a:r>
            <a:r>
              <a:rPr lang="tr-TR" dirty="0" smtClean="0"/>
              <a:t> dışında olması değildir.</a:t>
            </a:r>
          </a:p>
          <a:p>
            <a:endParaRPr lang="tr-TR" dirty="0" smtClean="0"/>
          </a:p>
          <a:p>
            <a:r>
              <a:rPr lang="tr-TR" dirty="0" smtClean="0"/>
              <a:t>Aynı zamanda kalça çevresi tüm yumuşak dokularda bir takım anatomik ve patolojik değişiklikler mevcuttur.</a:t>
            </a:r>
          </a:p>
          <a:p>
            <a:endParaRPr lang="tr-TR" dirty="0" smtClean="0"/>
          </a:p>
          <a:p>
            <a:r>
              <a:rPr lang="tr-TR" dirty="0" smtClean="0"/>
              <a:t>DKÇ oluşmasında çevresel faktörlerin de rol aldığı düşünülmüştür. En önemli çevresel faktör kundaklamadır. 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423</TotalTime>
  <Words>405</Words>
  <PresentationFormat>Ekran Gösterisi (4:3)</PresentationFormat>
  <Paragraphs>98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Akış</vt:lpstr>
      <vt:lpstr>KALÇA AĞRILI HASTAYA YAKLAŞIM</vt:lpstr>
      <vt:lpstr>ANATOMİ</vt:lpstr>
      <vt:lpstr>Slayt 3</vt:lpstr>
      <vt:lpstr>Slayt 4</vt:lpstr>
      <vt:lpstr>Slayt 5</vt:lpstr>
      <vt:lpstr>Slayt 6</vt:lpstr>
      <vt:lpstr>KALÇA EKLEMİNİN KONTROLÜ</vt:lpstr>
      <vt:lpstr>KALÇA AĞRISINA SEBEP OLABİLECEK DURUMLAR</vt:lpstr>
      <vt:lpstr>KONJENİTAL KALÇA ÇIKIĞI (DKÇ)</vt:lpstr>
      <vt:lpstr>UNİLATERAL DKÇ ERKEN KLİNİK BELİRTİLER</vt:lpstr>
      <vt:lpstr>BİLATERAL DKÇ KLİNİK BELİRTİLER</vt:lpstr>
      <vt:lpstr>Slayt 12</vt:lpstr>
      <vt:lpstr>KALÇA OA</vt:lpstr>
      <vt:lpstr>SEMPTOMLAR</vt:lpstr>
      <vt:lpstr>Slayt 15</vt:lpstr>
      <vt:lpstr>Slayt 16</vt:lpstr>
      <vt:lpstr>KALÇA KIRIKLARI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KALÇA AĞRILI HASTAYA YAKLAŞIM</dc:title>
  <dc:creator>fztmerve</dc:creator>
  <cp:lastModifiedBy>fztmerve</cp:lastModifiedBy>
  <cp:revision>4</cp:revision>
  <dcterms:created xsi:type="dcterms:W3CDTF">2018-12-26T14:06:36Z</dcterms:created>
  <dcterms:modified xsi:type="dcterms:W3CDTF">2018-12-27T20:08:42Z</dcterms:modified>
</cp:coreProperties>
</file>