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6" r:id="rId2"/>
    <p:sldId id="281" r:id="rId3"/>
    <p:sldId id="283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4" r:id="rId14"/>
    <p:sldId id="293" r:id="rId15"/>
    <p:sldId id="295" r:id="rId16"/>
    <p:sldId id="296" r:id="rId17"/>
    <p:sldId id="297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095" autoAdjust="0"/>
  </p:normalViewPr>
  <p:slideViewPr>
    <p:cSldViewPr>
      <p:cViewPr varScale="1">
        <p:scale>
          <a:sx n="76" d="100"/>
          <a:sy n="76" d="100"/>
        </p:scale>
        <p:origin x="-108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04.12.2019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8968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95250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549153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972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42310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99456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23869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885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30150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13030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647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205998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810485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94168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8280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BME261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tr-TR" dirty="0" smtClean="0"/>
              <a:t>C++ Functions</a:t>
            </a:r>
            <a:endParaRPr lang="en-US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C++ How to Program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Deitel &amp; Deitel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838199"/>
            <a:ext cx="7024744" cy="685800"/>
          </a:xfrm>
        </p:spPr>
        <p:txBody>
          <a:bodyPr>
            <a:normAutofit fontScale="90000"/>
          </a:bodyPr>
          <a:lstStyle/>
          <a:p>
            <a:r>
              <a:rPr lang="en-US" sz="2400" b="1" dirty="0"/>
              <a:t>Calling Functions: Call by Value and Call by Reference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Call by value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 copy of the argument is created and passed to function.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performed in function do not effect the original value.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Call by reference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Original argument passed to function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Modifications in function effect the original value.</a:t>
            </a:r>
          </a:p>
        </p:txBody>
      </p:sp>
    </p:spTree>
    <p:extLst>
      <p:ext uri="{BB962C8B-B14F-4D97-AF65-F5344CB8AC3E}">
        <p14:creationId xmlns:p14="http://schemas.microsoft.com/office/powerpoint/2010/main" val="4206405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function is defined in &lt;stdlib.h&gt;</a:t>
            </a:r>
          </a:p>
          <a:p>
            <a:r>
              <a:rPr lang="tr-TR" b="1" dirty="0">
                <a:solidFill>
                  <a:srgbClr val="3E3D2D"/>
                </a:solidFill>
              </a:rPr>
              <a:t>r</a:t>
            </a:r>
            <a:r>
              <a:rPr lang="tr-TR" b="1" dirty="0" smtClean="0">
                <a:solidFill>
                  <a:srgbClr val="3E3D2D"/>
                </a:solidFill>
              </a:rPr>
              <a:t>and returns a random number between 0 and RAND_MAX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produce a random number between 1 and n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1 + (rand() % n) expression can be used.</a:t>
            </a:r>
          </a:p>
          <a:p>
            <a:pPr marL="68580" indent="0">
              <a:buNone/>
            </a:pPr>
            <a:endParaRPr lang="tr-TR" b="1" dirty="0">
              <a:solidFill>
                <a:srgbClr val="3E3D2D"/>
              </a:solidFill>
            </a:endParaRP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	rand</a:t>
            </a:r>
            <a:r>
              <a:rPr lang="tr-TR" b="1" dirty="0">
                <a:solidFill>
                  <a:srgbClr val="3E3D2D"/>
                </a:solidFill>
              </a:rPr>
              <a:t>() % </a:t>
            </a:r>
            <a:r>
              <a:rPr lang="tr-TR" b="1" dirty="0" smtClean="0">
                <a:solidFill>
                  <a:srgbClr val="3E3D2D"/>
                </a:solidFill>
              </a:rPr>
              <a:t>n returns a number between 0 	and n-1</a:t>
            </a:r>
          </a:p>
        </p:txBody>
      </p:sp>
    </p:spTree>
    <p:extLst>
      <p:ext uri="{BB962C8B-B14F-4D97-AF65-F5344CB8AC3E}">
        <p14:creationId xmlns:p14="http://schemas.microsoft.com/office/powerpoint/2010/main" val="420666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 function is defined in &lt;stdlib.h&gt;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It takes an integer seed and jumps to that location in its random sequence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rand(seed)</a:t>
            </a:r>
          </a:p>
          <a:p>
            <a:r>
              <a:rPr lang="tr-TR" b="1" dirty="0">
                <a:solidFill>
                  <a:srgbClr val="3E3D2D"/>
                </a:solidFill>
              </a:rPr>
              <a:t>s</a:t>
            </a:r>
            <a:r>
              <a:rPr lang="tr-TR" b="1" dirty="0" smtClean="0">
                <a:solidFill>
                  <a:srgbClr val="3E3D2D"/>
                </a:solidFill>
              </a:rPr>
              <a:t>rand(time(NULL)); 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time(NULL) returns the number of seconds 	since January 1, 1970 and therefore 	randomizes the seed.</a:t>
            </a:r>
          </a:p>
        </p:txBody>
      </p:sp>
    </p:spTree>
    <p:extLst>
      <p:ext uri="{BB962C8B-B14F-4D97-AF65-F5344CB8AC3E}">
        <p14:creationId xmlns:p14="http://schemas.microsoft.com/office/powerpoint/2010/main" val="133042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43000" y="1358766"/>
            <a:ext cx="5981252" cy="4953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3.7: fig03_07.cpp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Shifted, scaled integers produced by 1 + rand() % 6.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&lt;iomanip&gt;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std::setw;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&lt;cstdlib&gt;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contains function prototype for rand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20 times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counter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counter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counter++ ) 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pick random number from 1 to 6 and output it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+ rand() %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6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   // if counter divisible by 5, begin new line of output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counter %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5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==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cout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}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end for structure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394496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en-US" sz="2400" b="1" dirty="0"/>
              <a:t>Random Number Generation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143896" y="1828800"/>
            <a:ext cx="70104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9" name="Rectangle 1028"/>
          <p:cNvSpPr>
            <a:spLocks noChangeArrowheads="1"/>
          </p:cNvSpPr>
          <p:nvPr/>
        </p:nvSpPr>
        <p:spPr bwMode="auto">
          <a:xfrm>
            <a:off x="1143896" y="3124200"/>
            <a:ext cx="7010400" cy="12192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	6         6         5         5         6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         	5         1         1         5         3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         	6         6         2         4         2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 dirty="0">
                <a:solidFill>
                  <a:srgbClr val="000000"/>
                </a:solidFill>
                <a:cs typeface="Courier New" panose="02070309020205020404" pitchFamily="49" charset="0"/>
              </a:rPr>
              <a:t>         	6         2         3         4         1</a:t>
            </a:r>
            <a:endParaRPr lang="en-US" altLang="tr-TR" dirty="0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2467889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6858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600200"/>
            <a:ext cx="7477825" cy="46481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Recursive functions call themselves.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base case need to be provided.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 * 3 * 2 *1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5! = 5 * 4!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4! = 4 * 3! ...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Base case (1! = 0! = 1)</a:t>
            </a:r>
          </a:p>
          <a:p>
            <a:pPr marL="68580" indent="0">
              <a:buNone/>
            </a:pPr>
            <a:endParaRPr lang="tr-TR" b="1" dirty="0" smtClean="0">
              <a:solidFill>
                <a:srgbClr val="3E3D2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061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457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258711" y="1143000"/>
            <a:ext cx="6010869" cy="5078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Fig. 3.14: fig03_14.cpp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Recursive factorial function.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&lt;iostream&gt;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std::cout;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&lt;iomanip&gt;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std::setw;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unsigned long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factorial(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unsigned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long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);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prototype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10 times. During each iteration, calculate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   // factorial( i ) and display result.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i 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 &lt;=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i++ )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cout &lt;&lt; setw(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2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) &lt;&lt; i &lt;&lt;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"! = "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&lt;&lt; factorial( i ) &lt;&lt; endl;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87730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1774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Recursion</a:t>
            </a:r>
            <a:endParaRPr lang="en-US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1027"/>
          <p:cNvSpPr txBox="1">
            <a:spLocks noChangeArrowheads="1"/>
          </p:cNvSpPr>
          <p:nvPr/>
        </p:nvSpPr>
        <p:spPr>
          <a:xfrm>
            <a:off x="1365958" y="762000"/>
            <a:ext cx="6406442" cy="2819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recursive definition of function factorial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unsigned long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factorial(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unsigned long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number 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29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base case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30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if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number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32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33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recursive step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else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number * factorial( number -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);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factorial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7" name="Rectangle 1028"/>
          <p:cNvSpPr>
            <a:spLocks noChangeArrowheads="1"/>
          </p:cNvSpPr>
          <p:nvPr/>
        </p:nvSpPr>
        <p:spPr bwMode="auto">
          <a:xfrm>
            <a:off x="1143000" y="3581400"/>
            <a:ext cx="7010400" cy="2590800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182880" bIns="182880"/>
          <a:lstStyle>
            <a:lvl1pPr algn="l">
              <a:spcBef>
                <a:spcPct val="20000"/>
              </a:spcBef>
              <a:defRPr sz="1200" b="1">
                <a:solidFill>
                  <a:schemeClr val="tx1"/>
                </a:solidFill>
                <a:latin typeface="Courier New" panose="02070309020205020404" pitchFamily="49" charset="0"/>
              </a:defRPr>
            </a:lvl1pPr>
            <a:lvl2pPr>
              <a:spcBef>
                <a:spcPct val="20000"/>
              </a:spcBef>
              <a:defRPr sz="2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spcBef>
                <a:spcPct val="20000"/>
              </a:spcBef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0! = 1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1! = 1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2! = 2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3! = 6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4! = 24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5! = 120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6! = 720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7! = 5040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8! = 40320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 9! = 362880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r>
              <a:rPr lang="en-US" altLang="tr-TR">
                <a:solidFill>
                  <a:srgbClr val="000000"/>
                </a:solidFill>
                <a:cs typeface="Courier New" panose="02070309020205020404" pitchFamily="49" charset="0"/>
              </a:rPr>
              <a:t>10! = 3628800</a:t>
            </a:r>
            <a:endParaRPr lang="en-US" altLang="tr-TR">
              <a:solidFill>
                <a:srgbClr val="000000"/>
              </a:solidFill>
              <a:latin typeface="Courier" pitchFamily="49" charset="0"/>
            </a:endParaRPr>
          </a:p>
          <a:p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1091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62000" y="1143001"/>
            <a:ext cx="7543800" cy="5105399"/>
          </a:xfrm>
        </p:spPr>
        <p:txBody>
          <a:bodyPr/>
          <a:lstStyle/>
          <a:p>
            <a:r>
              <a:rPr lang="tr-TR" sz="1900" b="1" dirty="0" smtClean="0">
                <a:solidFill>
                  <a:srgbClr val="3E3D2D"/>
                </a:solidFill>
              </a:rPr>
              <a:t>Program Modules in C++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Math Library 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Definitions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Function Prototypes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Calling Functions: Call by Value and Call by Reference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Random Number Generation</a:t>
            </a:r>
          </a:p>
          <a:p>
            <a:r>
              <a:rPr lang="tr-TR" sz="1900" b="1" dirty="0" smtClean="0">
                <a:solidFill>
                  <a:srgbClr val="3E3D2D"/>
                </a:solidFill>
              </a:rPr>
              <a:t>Recursion</a:t>
            </a:r>
            <a:endParaRPr lang="en-US" sz="20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4641448" y="5715000"/>
            <a:ext cx="3502152" cy="50228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Outline</a:t>
            </a:r>
            <a:endParaRPr lang="en-US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Program Modules in </a:t>
            </a:r>
            <a:r>
              <a:rPr lang="tr-TR" sz="2400" b="1" dirty="0" smtClean="0"/>
              <a:t>C++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C++ programs can call user-defined functions and built in library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 function is called by function name and argument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performs operations</a:t>
            </a:r>
            <a:r>
              <a:rPr lang="tr-TR" b="1" dirty="0"/>
              <a:t> </a:t>
            </a:r>
            <a:r>
              <a:rPr lang="tr-TR" b="1" dirty="0" smtClean="0"/>
              <a:t>and returns results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be considered as modules in C++</a:t>
            </a:r>
          </a:p>
        </p:txBody>
      </p:sp>
    </p:spTree>
    <p:extLst>
      <p:ext uri="{BB962C8B-B14F-4D97-AF65-F5344CB8AC3E}">
        <p14:creationId xmlns:p14="http://schemas.microsoft.com/office/powerpoint/2010/main" val="30905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Math Library 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Used to perform math computations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To be able to use math library functions, C++ proprams should include &lt;cmath&gt; (#include &lt;cmath&gt;)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cout&lt;&lt;</a:t>
            </a:r>
            <a:r>
              <a:rPr lang="tr-TR" altLang="tr-TR" b="1" dirty="0" smtClean="0">
                <a:solidFill>
                  <a:srgbClr val="3E3D2D"/>
                </a:solidFill>
              </a:rPr>
              <a:t>pow</a:t>
            </a:r>
            <a:r>
              <a:rPr lang="en-US" altLang="tr-TR" b="1" dirty="0" smtClean="0">
                <a:solidFill>
                  <a:srgbClr val="3E3D2D"/>
                </a:solidFill>
              </a:rPr>
              <a:t>( </a:t>
            </a:r>
            <a:r>
              <a:rPr lang="tr-TR" altLang="tr-TR" b="1" dirty="0" smtClean="0">
                <a:solidFill>
                  <a:srgbClr val="3E3D2D"/>
                </a:solidFill>
              </a:rPr>
              <a:t>5, 2</a:t>
            </a:r>
            <a:r>
              <a:rPr lang="en-US" altLang="tr-TR" b="1" dirty="0" smtClean="0">
                <a:solidFill>
                  <a:srgbClr val="3E3D2D"/>
                </a:solidFill>
              </a:rPr>
              <a:t> ); </a:t>
            </a:r>
            <a:endParaRPr lang="en-US" altLang="tr-TR" b="1" dirty="0">
              <a:solidFill>
                <a:srgbClr val="3E3D2D"/>
              </a:solidFill>
            </a:endParaRPr>
          </a:p>
          <a:p>
            <a:r>
              <a:rPr lang="tr-TR" b="1" dirty="0" smtClean="0">
                <a:solidFill>
                  <a:srgbClr val="3E3D2D"/>
                </a:solidFill>
              </a:rPr>
              <a:t>All math functions return double data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Arguments may be constants, variables, or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526626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Functions inherently modularize programs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The variables defined in function definition are called local variables and they are only be accessed in function.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 parameters are also local variables. They are used to communicate between functions and they are also local variables.</a:t>
            </a:r>
          </a:p>
        </p:txBody>
      </p:sp>
    </p:spTree>
    <p:extLst>
      <p:ext uri="{BB962C8B-B14F-4D97-AF65-F5344CB8AC3E}">
        <p14:creationId xmlns:p14="http://schemas.microsoft.com/office/powerpoint/2010/main" val="4164582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Advantages of Functions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Manageable program development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Software reusability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Avoid code repetition</a:t>
            </a:r>
          </a:p>
        </p:txBody>
      </p:sp>
    </p:spTree>
    <p:extLst>
      <p:ext uri="{BB962C8B-B14F-4D97-AF65-F5344CB8AC3E}">
        <p14:creationId xmlns:p14="http://schemas.microsoft.com/office/powerpoint/2010/main" val="3132374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definition format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return-value-type function-name(parameter-list)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{</a:t>
            </a:r>
          </a:p>
          <a:p>
            <a:pPr marL="68580" indent="0">
              <a:buNone/>
            </a:pPr>
            <a:r>
              <a:rPr lang="tr-TR" b="1" dirty="0">
                <a:solidFill>
                  <a:srgbClr val="3E3D2D"/>
                </a:solidFill>
              </a:rPr>
              <a:t>	</a:t>
            </a:r>
            <a:r>
              <a:rPr lang="tr-TR" b="1" dirty="0" smtClean="0">
                <a:solidFill>
                  <a:srgbClr val="3E3D2D"/>
                </a:solidFill>
              </a:rPr>
              <a:t>declarations and statements</a:t>
            </a:r>
          </a:p>
          <a:p>
            <a:pPr marL="68580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}</a:t>
            </a:r>
            <a:endParaRPr lang="tr-TR" b="1" dirty="0">
              <a:solidFill>
                <a:srgbClr val="3E3D2D"/>
              </a:solidFill>
            </a:endParaRPr>
          </a:p>
          <a:p>
            <a:r>
              <a:rPr lang="tr-TR" b="1" dirty="0">
                <a:solidFill>
                  <a:srgbClr val="3E3D2D"/>
                </a:solidFill>
              </a:rPr>
              <a:t>v</a:t>
            </a:r>
            <a:r>
              <a:rPr lang="tr-TR" b="1" dirty="0" smtClean="0">
                <a:solidFill>
                  <a:srgbClr val="3E3D2D"/>
                </a:solidFill>
              </a:rPr>
              <a:t>oid as a return type indicates that function returns nothing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Parameters given as a comma seperated list.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Functions can not be defined inside other functions.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If the function returns nothing, only return; or nothing is provided. </a:t>
            </a:r>
          </a:p>
        </p:txBody>
      </p:sp>
    </p:spTree>
    <p:extLst>
      <p:ext uri="{BB962C8B-B14F-4D97-AF65-F5344CB8AC3E}">
        <p14:creationId xmlns:p14="http://schemas.microsoft.com/office/powerpoint/2010/main" val="388874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762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Definitions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685800" y="685800"/>
            <a:ext cx="6781800" cy="4495800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Fig. 3.3: fig03_03.cpp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  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Creating and using a programmer-defined function.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3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#include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iostream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&gt;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4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5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6   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using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std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::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7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8  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square(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);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function prototype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9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10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main()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12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loop 10 times and calculate and output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13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// square of x each time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14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for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x 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 &lt;=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10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x++ )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square( x ) &lt;&lt;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"  "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function call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16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cout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&lt;&lt; </a:t>
            </a:r>
            <a:r>
              <a:rPr lang="en-US" altLang="tr-TR" dirty="0" err="1" smtClean="0">
                <a:solidFill>
                  <a:srgbClr val="000000"/>
                </a:solidFill>
                <a:cs typeface="Courier New" panose="02070309020205020404" pitchFamily="49" charset="0"/>
              </a:rPr>
              <a:t>endl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18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19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</a:t>
            </a:r>
            <a:r>
              <a:rPr lang="en-US" altLang="tr-TR" dirty="0" smtClean="0">
                <a:solidFill>
                  <a:srgbClr val="0099FF"/>
                </a:solidFill>
                <a:cs typeface="Courier New" panose="02070309020205020404" pitchFamily="49" charset="0"/>
              </a:rPr>
              <a:t>0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;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indicates successful termination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20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21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main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22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85800" y="5105400"/>
            <a:ext cx="6553200" cy="1524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23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square function definition returns square of an integer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24   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square( </a:t>
            </a:r>
            <a:r>
              <a:rPr lang="en-US" altLang="tr-TR" dirty="0" err="1" smtClean="0">
                <a:solidFill>
                  <a:srgbClr val="0000FF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y )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y is a copy of argument to function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25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{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26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</a:t>
            </a:r>
            <a:r>
              <a:rPr lang="en-US" altLang="tr-TR" dirty="0" smtClean="0">
                <a:solidFill>
                  <a:srgbClr val="0000FF"/>
                </a:solidFill>
                <a:cs typeface="Courier New" panose="02070309020205020404" pitchFamily="49" charset="0"/>
              </a:rPr>
              <a:t>return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y * y;   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// returns square of y as an </a:t>
            </a:r>
            <a:r>
              <a:rPr lang="en-US" altLang="tr-TR" dirty="0" err="1" smtClean="0">
                <a:solidFill>
                  <a:srgbClr val="008000"/>
                </a:solidFill>
                <a:cs typeface="Courier New" panose="02070309020205020404" pitchFamily="49" charset="0"/>
              </a:rPr>
              <a:t>int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27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                        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r>
              <a:rPr lang="en-US" altLang="tr-TR" dirty="0" smtClean="0">
                <a:solidFill>
                  <a:srgbClr val="5F5F5F"/>
                </a:solidFill>
                <a:latin typeface="AvantGarde" pitchFamily="34" charset="0"/>
                <a:cs typeface="Times New Roman" panose="02020603050405020304" pitchFamily="18" charset="0"/>
              </a:rPr>
              <a:t>28    </a:t>
            </a:r>
            <a:r>
              <a:rPr lang="en-US" altLang="tr-TR" dirty="0" smtClean="0">
                <a:solidFill>
                  <a:srgbClr val="000000"/>
                </a:solidFill>
                <a:cs typeface="Courier New" panose="02070309020205020404" pitchFamily="49" charset="0"/>
              </a:rPr>
              <a:t>} </a:t>
            </a:r>
            <a:r>
              <a:rPr lang="en-US" altLang="tr-TR" dirty="0" smtClean="0">
                <a:solidFill>
                  <a:srgbClr val="008000"/>
                </a:solidFill>
                <a:cs typeface="Courier New" panose="02070309020205020404" pitchFamily="49" charset="0"/>
              </a:rPr>
              <a:t>// end function square                                   </a:t>
            </a:r>
            <a:endParaRPr lang="en-US" altLang="tr-TR" dirty="0" smtClean="0">
              <a:solidFill>
                <a:srgbClr val="000000"/>
              </a:solidFill>
              <a:latin typeface="Courier" pitchFamily="49" charset="0"/>
              <a:cs typeface="Times New Roman" panose="02020603050405020304" pitchFamily="18" charset="0"/>
            </a:endParaRPr>
          </a:p>
          <a:p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37545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6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 smtClean="0"/>
              <a:t>Function Prototypes</a:t>
            </a:r>
            <a:endParaRPr lang="tr-TR" sz="2400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2 İçerik Yer Tutucusu"/>
          <p:cNvSpPr>
            <a:spLocks noGrp="1"/>
          </p:cNvSpPr>
          <p:nvPr>
            <p:ph idx="1"/>
          </p:nvPr>
        </p:nvSpPr>
        <p:spPr>
          <a:xfrm>
            <a:off x="751774" y="1143000"/>
            <a:ext cx="7477825" cy="5105399"/>
          </a:xfrm>
        </p:spPr>
        <p:txBody>
          <a:bodyPr>
            <a:normAutofit/>
          </a:bodyPr>
          <a:lstStyle/>
          <a:p>
            <a:r>
              <a:rPr lang="tr-TR" b="1" dirty="0" smtClean="0">
                <a:solidFill>
                  <a:srgbClr val="3E3D2D"/>
                </a:solidFill>
              </a:rPr>
              <a:t>Function prototype includes: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Function name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Parameters</a:t>
            </a:r>
          </a:p>
          <a:p>
            <a:pPr lvl="1"/>
            <a:r>
              <a:rPr lang="tr-TR" b="1" dirty="0" smtClean="0">
                <a:solidFill>
                  <a:srgbClr val="3E3D2D"/>
                </a:solidFill>
              </a:rPr>
              <a:t>Return type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Prototypes are needed if the function definition is provided after main program.</a:t>
            </a:r>
          </a:p>
          <a:p>
            <a:r>
              <a:rPr lang="tr-TR" b="1" dirty="0" smtClean="0">
                <a:solidFill>
                  <a:srgbClr val="3E3D2D"/>
                </a:solidFill>
              </a:rPr>
              <a:t>Example:</a:t>
            </a:r>
          </a:p>
          <a:p>
            <a:pPr marL="365760" lvl="1" indent="0">
              <a:buNone/>
            </a:pPr>
            <a:r>
              <a:rPr lang="tr-TR" b="1" dirty="0">
                <a:solidFill>
                  <a:srgbClr val="3E3D2D"/>
                </a:solidFill>
              </a:rPr>
              <a:t>i</a:t>
            </a:r>
            <a:r>
              <a:rPr lang="tr-TR" b="1" dirty="0" smtClean="0">
                <a:solidFill>
                  <a:srgbClr val="3E3D2D"/>
                </a:solidFill>
              </a:rPr>
              <a:t>nt maximum(int x, int y, int z),</a:t>
            </a:r>
          </a:p>
          <a:p>
            <a:pPr marL="365760" lvl="1" indent="0">
              <a:buNone/>
            </a:pPr>
            <a:r>
              <a:rPr lang="tr-TR" b="1" dirty="0" smtClean="0">
                <a:solidFill>
                  <a:srgbClr val="3E3D2D"/>
                </a:solidFill>
              </a:rPr>
              <a:t>The maximum function takes 3 integers and returns integer value as a result.</a:t>
            </a:r>
          </a:p>
        </p:txBody>
      </p:sp>
    </p:spTree>
    <p:extLst>
      <p:ext uri="{BB962C8B-B14F-4D97-AF65-F5344CB8AC3E}">
        <p14:creationId xmlns:p14="http://schemas.microsoft.com/office/powerpoint/2010/main" val="211251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10350</TotalTime>
  <Words>990</Words>
  <Application>Microsoft Office PowerPoint</Application>
  <PresentationFormat>On-screen Show (4:3)</PresentationFormat>
  <Paragraphs>228</Paragraphs>
  <Slides>17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Austin</vt:lpstr>
      <vt:lpstr>BME261</vt:lpstr>
      <vt:lpstr>Outline</vt:lpstr>
      <vt:lpstr>Program Modules in C++</vt:lpstr>
      <vt:lpstr>Math Library Functions</vt:lpstr>
      <vt:lpstr>Functions</vt:lpstr>
      <vt:lpstr>Functions</vt:lpstr>
      <vt:lpstr>Function Definitions</vt:lpstr>
      <vt:lpstr>Function Definitions</vt:lpstr>
      <vt:lpstr>Function Prototypes</vt:lpstr>
      <vt:lpstr>Calling Functions: Call by Value and Call by Reference</vt:lpstr>
      <vt:lpstr>Random Number Generation</vt:lpstr>
      <vt:lpstr>Random Number Generation</vt:lpstr>
      <vt:lpstr>Random Number Generation</vt:lpstr>
      <vt:lpstr>Random Number Generation</vt:lpstr>
      <vt:lpstr>Recursion</vt:lpstr>
      <vt:lpstr>Recursion</vt:lpstr>
      <vt:lpstr>Recursion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AR</cp:lastModifiedBy>
  <cp:revision>515</cp:revision>
  <dcterms:created xsi:type="dcterms:W3CDTF">2006-08-16T00:00:00Z</dcterms:created>
  <dcterms:modified xsi:type="dcterms:W3CDTF">2019-12-04T06:16:28Z</dcterms:modified>
</cp:coreProperties>
</file>