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9" r:id="rId4"/>
    <p:sldId id="292" r:id="rId5"/>
    <p:sldId id="293" r:id="rId6"/>
    <p:sldId id="294" r:id="rId7"/>
    <p:sldId id="295" r:id="rId8"/>
    <p:sldId id="296" r:id="rId9"/>
    <p:sldId id="297" r:id="rId10"/>
    <p:sldId id="298" r:id="rId11"/>
    <p:sldId id="299" r:id="rId12"/>
    <p:sldId id="300" r:id="rId13"/>
    <p:sldId id="301" r:id="rId14"/>
    <p:sldId id="302" r:id="rId15"/>
    <p:sldId id="276" r:id="rId16"/>
    <p:sldId id="290"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7432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194000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056732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684435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D60EAFD-F097-4D67-BA6D-5D5CFFD185DC}" type="datetimeFigureOut">
              <a:rPr lang="tr-TR" smtClean="0"/>
              <a:t>20.04.2018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28316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52928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60EAFD-F097-4D67-BA6D-5D5CFFD185DC}" type="datetimeFigureOut">
              <a:rPr lang="tr-TR" smtClean="0"/>
              <a:t>20.04.2018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55036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60EAFD-F097-4D67-BA6D-5D5CFFD185DC}" type="datetimeFigureOut">
              <a:rPr lang="tr-TR" smtClean="0"/>
              <a:t>20.04.2018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243722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60EAFD-F097-4D67-BA6D-5D5CFFD185DC}" type="datetimeFigureOut">
              <a:rPr lang="tr-TR" smtClean="0"/>
              <a:t>20.04.2018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93646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5011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D60EAFD-F097-4D67-BA6D-5D5CFFD185DC}" type="datetimeFigureOut">
              <a:rPr lang="tr-TR" smtClean="0"/>
              <a:t>20.04.2018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C1919E4-1D2B-43C2-B9B2-66C932573403}" type="slidenum">
              <a:rPr lang="tr-TR" smtClean="0"/>
              <a:t>‹#›</a:t>
            </a:fld>
            <a:endParaRPr lang="tr-TR"/>
          </a:p>
        </p:txBody>
      </p:sp>
    </p:spTree>
    <p:extLst>
      <p:ext uri="{BB962C8B-B14F-4D97-AF65-F5344CB8AC3E}">
        <p14:creationId xmlns:p14="http://schemas.microsoft.com/office/powerpoint/2010/main" val="380793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0EAFD-F097-4D67-BA6D-5D5CFFD185DC}" type="datetimeFigureOut">
              <a:rPr lang="tr-TR" smtClean="0"/>
              <a:t>20.04.2018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1919E4-1D2B-43C2-B9B2-66C932573403}" type="slidenum">
              <a:rPr lang="tr-TR" smtClean="0"/>
              <a:t>‹#›</a:t>
            </a:fld>
            <a:endParaRPr lang="tr-TR"/>
          </a:p>
        </p:txBody>
      </p:sp>
    </p:spTree>
    <p:extLst>
      <p:ext uri="{BB962C8B-B14F-4D97-AF65-F5344CB8AC3E}">
        <p14:creationId xmlns:p14="http://schemas.microsoft.com/office/powerpoint/2010/main" val="224756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VATANDAŞLIK</a:t>
            </a:r>
            <a:endParaRPr lang="tr-TR" dirty="0"/>
          </a:p>
        </p:txBody>
      </p:sp>
      <p:sp>
        <p:nvSpPr>
          <p:cNvPr id="3" name="Alt Başlık 2"/>
          <p:cNvSpPr>
            <a:spLocks noGrp="1"/>
          </p:cNvSpPr>
          <p:nvPr>
            <p:ph type="subTitle" idx="1"/>
          </p:nvPr>
        </p:nvSpPr>
        <p:spPr/>
        <p:txBody>
          <a:bodyPr/>
          <a:lstStyle/>
          <a:p>
            <a:r>
              <a:rPr lang="tr-TR" dirty="0" smtClean="0"/>
              <a:t>12. </a:t>
            </a:r>
            <a:r>
              <a:rPr lang="tr-TR" dirty="0" smtClean="0"/>
              <a:t>HAFTA:</a:t>
            </a:r>
          </a:p>
          <a:p>
            <a:r>
              <a:rPr lang="tr-TR" dirty="0" smtClean="0"/>
              <a:t>İNSAN </a:t>
            </a:r>
            <a:r>
              <a:rPr lang="tr-TR" dirty="0" smtClean="0"/>
              <a:t>HAKLARININ ULUSLARARASI ALANA GEÇİŞİ</a:t>
            </a:r>
            <a:endParaRPr lang="tr-TR" dirty="0"/>
          </a:p>
        </p:txBody>
      </p:sp>
    </p:spTree>
    <p:extLst>
      <p:ext uri="{BB962C8B-B14F-4D97-AF65-F5344CB8AC3E}">
        <p14:creationId xmlns:p14="http://schemas.microsoft.com/office/powerpoint/2010/main" val="3190993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AVRUPA İNSAN HAKLARI SÖZLEŞMESİ</a:t>
            </a:r>
          </a:p>
          <a:p>
            <a:pPr marL="457200" lvl="1" indent="0" algn="just">
              <a:lnSpc>
                <a:spcPct val="150000"/>
              </a:lnSpc>
              <a:spcBef>
                <a:spcPts val="0"/>
              </a:spcBef>
              <a:buNone/>
            </a:pPr>
            <a:r>
              <a:rPr lang="tr-TR" sz="3000" dirty="0" smtClean="0"/>
              <a:t>3 Eylül 1953’de yürürlüğe girmiştir.</a:t>
            </a:r>
          </a:p>
          <a:p>
            <a:pPr marL="457200" lvl="1" indent="0" algn="just">
              <a:lnSpc>
                <a:spcPct val="150000"/>
              </a:lnSpc>
              <a:spcBef>
                <a:spcPts val="0"/>
              </a:spcBef>
              <a:buNone/>
            </a:pPr>
            <a:r>
              <a:rPr lang="tr-TR" sz="3000" dirty="0" smtClean="0"/>
              <a:t>Organları:</a:t>
            </a:r>
          </a:p>
          <a:p>
            <a:pPr marL="457200" lvl="1" indent="0" algn="just">
              <a:lnSpc>
                <a:spcPct val="150000"/>
              </a:lnSpc>
              <a:spcBef>
                <a:spcPts val="0"/>
              </a:spcBef>
              <a:buNone/>
            </a:pPr>
            <a:r>
              <a:rPr lang="tr-TR" sz="3000" dirty="0" smtClean="0"/>
              <a:t>Genel Kurul</a:t>
            </a:r>
          </a:p>
          <a:p>
            <a:pPr marL="457200" lvl="1" indent="0" algn="just">
              <a:lnSpc>
                <a:spcPct val="150000"/>
              </a:lnSpc>
              <a:spcBef>
                <a:spcPts val="0"/>
              </a:spcBef>
              <a:buNone/>
            </a:pPr>
            <a:r>
              <a:rPr lang="tr-TR" sz="3000" dirty="0" smtClean="0"/>
              <a:t>Komiteler</a:t>
            </a:r>
          </a:p>
          <a:p>
            <a:pPr marL="457200" lvl="1" indent="0" algn="just">
              <a:lnSpc>
                <a:spcPct val="150000"/>
              </a:lnSpc>
              <a:spcBef>
                <a:spcPts val="0"/>
              </a:spcBef>
              <a:buNone/>
            </a:pPr>
            <a:r>
              <a:rPr lang="tr-TR" sz="3000" dirty="0" smtClean="0"/>
              <a:t>Daireler</a:t>
            </a:r>
          </a:p>
          <a:p>
            <a:pPr marL="457200" lvl="1" indent="0" algn="just">
              <a:lnSpc>
                <a:spcPct val="150000"/>
              </a:lnSpc>
              <a:spcBef>
                <a:spcPts val="0"/>
              </a:spcBef>
              <a:buNone/>
            </a:pPr>
            <a:r>
              <a:rPr lang="tr-TR" sz="3000" dirty="0" smtClean="0"/>
              <a:t>Büyük Daire</a:t>
            </a:r>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1050849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AVRUPA İNSAN HAKLARI SÖZLEŞMESİ</a:t>
            </a:r>
          </a:p>
          <a:p>
            <a:pPr marL="457200" lvl="1" indent="0" algn="just">
              <a:lnSpc>
                <a:spcPct val="150000"/>
              </a:lnSpc>
              <a:spcBef>
                <a:spcPts val="0"/>
              </a:spcBef>
              <a:buNone/>
            </a:pPr>
            <a:r>
              <a:rPr lang="tr-TR" sz="3000" dirty="0" smtClean="0"/>
              <a:t>Bireysel Başvuru</a:t>
            </a:r>
          </a:p>
          <a:p>
            <a:pPr marL="457200" lvl="1" indent="0" algn="just">
              <a:lnSpc>
                <a:spcPct val="150000"/>
              </a:lnSpc>
              <a:spcBef>
                <a:spcPts val="0"/>
              </a:spcBef>
              <a:buNone/>
            </a:pPr>
            <a:r>
              <a:rPr lang="tr-TR" sz="3000" dirty="0" smtClean="0"/>
              <a:t>Devlet Başvurusu </a:t>
            </a:r>
          </a:p>
          <a:p>
            <a:pPr marL="457200" lvl="1" indent="0" algn="just">
              <a:lnSpc>
                <a:spcPct val="150000"/>
              </a:lnSpc>
              <a:spcBef>
                <a:spcPts val="0"/>
              </a:spcBef>
              <a:buNone/>
            </a:pPr>
            <a:r>
              <a:rPr lang="tr-TR" sz="3000" dirty="0" smtClean="0"/>
              <a:t>olmak üzere iki tür başvuru söz konusudur.</a:t>
            </a:r>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41670492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DİĞER ULUSLARARASI ÖRGÜTLER</a:t>
            </a:r>
          </a:p>
          <a:p>
            <a:pPr lvl="1" algn="just">
              <a:lnSpc>
                <a:spcPct val="150000"/>
              </a:lnSpc>
              <a:spcBef>
                <a:spcPts val="0"/>
              </a:spcBef>
              <a:buFont typeface="Wingdings" panose="05000000000000000000" pitchFamily="2" charset="2"/>
              <a:buChar char="§"/>
            </a:pPr>
            <a:r>
              <a:rPr lang="tr-TR" sz="3000" dirty="0" smtClean="0"/>
              <a:t>Amerikan Devletleri Örgütü</a:t>
            </a:r>
          </a:p>
          <a:p>
            <a:pPr lvl="1" algn="just">
              <a:lnSpc>
                <a:spcPct val="150000"/>
              </a:lnSpc>
              <a:spcBef>
                <a:spcPts val="0"/>
              </a:spcBef>
              <a:buFont typeface="Wingdings" panose="05000000000000000000" pitchFamily="2" charset="2"/>
              <a:buChar char="§"/>
            </a:pPr>
            <a:r>
              <a:rPr lang="tr-TR" sz="3000" dirty="0" smtClean="0"/>
              <a:t>Afrika Birliği Örgütü</a:t>
            </a:r>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1698777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DİĞER ULUSLARARASI İNSAN HAKLARI BELGELERİ</a:t>
            </a:r>
          </a:p>
          <a:p>
            <a:pPr lvl="1" algn="just">
              <a:lnSpc>
                <a:spcPct val="150000"/>
              </a:lnSpc>
              <a:spcBef>
                <a:spcPts val="0"/>
              </a:spcBef>
              <a:buFont typeface="Courier New" panose="02070309020205020404" pitchFamily="49" charset="0"/>
              <a:buChar char="o"/>
            </a:pPr>
            <a:r>
              <a:rPr lang="tr-TR" sz="3000" dirty="0" smtClean="0"/>
              <a:t>Avrupa Güvenlik ve işbirliği Konferansı ve Helsinki Sonuç Belgesi</a:t>
            </a:r>
          </a:p>
          <a:p>
            <a:pPr lvl="1" algn="just">
              <a:lnSpc>
                <a:spcPct val="150000"/>
              </a:lnSpc>
              <a:spcBef>
                <a:spcPts val="0"/>
              </a:spcBef>
              <a:buFont typeface="Courier New" panose="02070309020205020404" pitchFamily="49" charset="0"/>
              <a:buChar char="o"/>
            </a:pPr>
            <a:r>
              <a:rPr lang="tr-TR" sz="3000" dirty="0" smtClean="0"/>
              <a:t>İkinci Avrupa Güvenlik ve İşbirliği Konferansı ve Paris Şartı</a:t>
            </a:r>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17303469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ULUSLARARASI İNSAN HAKLARI SİVİL TOPLUM KURULUŞLARI</a:t>
            </a:r>
          </a:p>
          <a:p>
            <a:pPr lvl="1" algn="just">
              <a:lnSpc>
                <a:spcPct val="150000"/>
              </a:lnSpc>
              <a:spcBef>
                <a:spcPts val="0"/>
              </a:spcBef>
              <a:buFont typeface="Courier New" panose="02070309020205020404" pitchFamily="49" charset="0"/>
              <a:buChar char="o"/>
            </a:pPr>
            <a:r>
              <a:rPr lang="tr-TR" sz="3000" dirty="0" smtClean="0"/>
              <a:t>Uluslararası Kızılhaç Komitesi</a:t>
            </a:r>
          </a:p>
          <a:p>
            <a:pPr lvl="1" algn="just">
              <a:lnSpc>
                <a:spcPct val="150000"/>
              </a:lnSpc>
              <a:spcBef>
                <a:spcPts val="0"/>
              </a:spcBef>
              <a:buFont typeface="Courier New" panose="02070309020205020404" pitchFamily="49" charset="0"/>
              <a:buChar char="o"/>
            </a:pPr>
            <a:r>
              <a:rPr lang="tr-TR" sz="3000" dirty="0" smtClean="0"/>
              <a:t>Uluslararası Af Örgütü</a:t>
            </a:r>
            <a:endParaRPr lang="tr-TR" dirty="0" smtClean="0"/>
          </a:p>
        </p:txBody>
      </p:sp>
    </p:spTree>
    <p:extLst>
      <p:ext uri="{BB962C8B-B14F-4D97-AF65-F5344CB8AC3E}">
        <p14:creationId xmlns:p14="http://schemas.microsoft.com/office/powerpoint/2010/main" val="25522072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42447" y="1310186"/>
            <a:ext cx="8147713" cy="2006220"/>
          </a:xfrm>
        </p:spPr>
        <p:txBody>
          <a:bodyPr>
            <a:normAutofit/>
          </a:bodyPr>
          <a:lstStyle/>
          <a:p>
            <a:pPr marL="0" indent="0">
              <a:lnSpc>
                <a:spcPct val="100000"/>
              </a:lnSpc>
              <a:spcBef>
                <a:spcPts val="0"/>
              </a:spcBef>
              <a:buNone/>
            </a:pPr>
            <a:r>
              <a:rPr lang="tr-TR" sz="2000" dirty="0" smtClean="0">
                <a:effectLst>
                  <a:outerShdw blurRad="38100" dist="38100" dir="2700000" algn="tl">
                    <a:srgbClr val="000000">
                      <a:alpha val="43137"/>
                    </a:srgbClr>
                  </a:outerShdw>
                </a:effectLst>
              </a:rPr>
              <a:t>YARARLANILAN KAYNAK: </a:t>
            </a:r>
          </a:p>
          <a:p>
            <a:pPr marL="0" indent="0">
              <a:lnSpc>
                <a:spcPct val="100000"/>
              </a:lnSpc>
              <a:spcBef>
                <a:spcPts val="0"/>
              </a:spcBef>
              <a:buNone/>
            </a:pPr>
            <a:r>
              <a:rPr lang="tr-TR" sz="2000" dirty="0"/>
              <a:t>	</a:t>
            </a:r>
            <a:r>
              <a:rPr lang="tr-TR" sz="2000" dirty="0" smtClean="0"/>
              <a:t>PROF.DR. YASEMİN KARAMAN KEPENEKCİ (2014). EĞİTİMCİLER İÇİN İNSAN HAKLARI VE VATANDAŞLIK.  ANKARA: SİYASAL KİTABEVİ</a:t>
            </a:r>
          </a:p>
          <a:p>
            <a:pPr marL="0" indent="0">
              <a:lnSpc>
                <a:spcPct val="100000"/>
              </a:lnSpc>
              <a:spcBef>
                <a:spcPts val="0"/>
              </a:spcBef>
              <a:buNone/>
            </a:pPr>
            <a:r>
              <a:rPr lang="tr-TR" sz="2000" dirty="0" smtClean="0"/>
              <a:t>	</a:t>
            </a:r>
          </a:p>
        </p:txBody>
      </p:sp>
    </p:spTree>
    <p:extLst>
      <p:ext uri="{BB962C8B-B14F-4D97-AF65-F5344CB8AC3E}">
        <p14:creationId xmlns:p14="http://schemas.microsoft.com/office/powerpoint/2010/main" val="7621979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7635" y="597408"/>
            <a:ext cx="10699844" cy="5900928"/>
          </a:xfrm>
        </p:spPr>
        <p:txBody>
          <a:bodyPr>
            <a:normAutofit/>
          </a:bodyPr>
          <a:lstStyle/>
          <a:p>
            <a:pPr marL="0" indent="0" algn="ctr">
              <a:lnSpc>
                <a:spcPct val="150000"/>
              </a:lnSpc>
              <a:spcBef>
                <a:spcPts val="0"/>
              </a:spcBef>
              <a:buNone/>
            </a:pPr>
            <a:endParaRPr lang="tr-TR" sz="4400" dirty="0" smtClean="0"/>
          </a:p>
          <a:p>
            <a:pPr marL="0" indent="0" algn="ctr">
              <a:lnSpc>
                <a:spcPct val="150000"/>
              </a:lnSpc>
              <a:spcBef>
                <a:spcPts val="0"/>
              </a:spcBef>
              <a:buNone/>
            </a:pPr>
            <a:endParaRPr lang="tr-TR" sz="4400" dirty="0"/>
          </a:p>
          <a:p>
            <a:pPr marL="0" indent="0" algn="ctr">
              <a:lnSpc>
                <a:spcPct val="150000"/>
              </a:lnSpc>
              <a:spcBef>
                <a:spcPts val="0"/>
              </a:spcBef>
              <a:buNone/>
            </a:pPr>
            <a:r>
              <a:rPr lang="tr-TR" sz="4400" smtClean="0"/>
              <a:t>TEŞEKKÜRLER</a:t>
            </a:r>
            <a:endParaRPr lang="tr-TR" sz="4400" dirty="0" smtClean="0"/>
          </a:p>
        </p:txBody>
      </p:sp>
      <p:sp>
        <p:nvSpPr>
          <p:cNvPr id="4" name="Unvan 3"/>
          <p:cNvSpPr>
            <a:spLocks noGrp="1"/>
          </p:cNvSpPr>
          <p:nvPr>
            <p:ph type="title"/>
          </p:nvPr>
        </p:nvSpPr>
        <p:spPr/>
        <p:txBody>
          <a:bodyPr/>
          <a:lstStyle/>
          <a:p>
            <a:endParaRPr lang="en-US"/>
          </a:p>
        </p:txBody>
      </p:sp>
    </p:spTree>
    <p:extLst>
      <p:ext uri="{BB962C8B-B14F-4D97-AF65-F5344CB8AC3E}">
        <p14:creationId xmlns:p14="http://schemas.microsoft.com/office/powerpoint/2010/main" val="1364568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14999"/>
            <a:ext cx="10515600" cy="1325563"/>
          </a:xfrm>
        </p:spPr>
        <p:txBody>
          <a:bodyPr/>
          <a:lstStyle/>
          <a:p>
            <a:r>
              <a:rPr lang="tr-TR" b="1" dirty="0" smtClean="0">
                <a:effectLst>
                  <a:outerShdw blurRad="38100" dist="38100" dir="2700000" algn="tl">
                    <a:srgbClr val="000000">
                      <a:alpha val="43137"/>
                    </a:srgbClr>
                  </a:outerShdw>
                </a:effectLst>
              </a:rPr>
              <a:t>BU HAFTA NELER ÖĞRENECEĞİZ</a:t>
            </a:r>
            <a:r>
              <a:rPr lang="tr-TR" dirty="0" smtClean="0">
                <a:effectLst>
                  <a:outerShdw blurRad="38100" dist="38100" dir="2700000" algn="tl">
                    <a:srgbClr val="000000">
                      <a:alpha val="43137"/>
                    </a:srgbClr>
                  </a:outerShdw>
                </a:effectLst>
              </a:rPr>
              <a:t>?</a:t>
            </a:r>
            <a:endParaRPr lang="tr-TR"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38199" y="1211475"/>
            <a:ext cx="8483221" cy="5257563"/>
          </a:xfrm>
        </p:spPr>
        <p:txBody>
          <a:bodyPr>
            <a:normAutofit/>
          </a:bodyPr>
          <a:lstStyle/>
          <a:p>
            <a:pPr>
              <a:buFont typeface="Wingdings" panose="05000000000000000000" pitchFamily="2" charset="2"/>
              <a:buChar char="Ø"/>
            </a:pPr>
            <a:r>
              <a:rPr lang="tr-TR" dirty="0" smtClean="0"/>
              <a:t>İNSAN HAKLARININ ULUSLARARASI ALANA GEÇİŞİ</a:t>
            </a:r>
          </a:p>
          <a:p>
            <a:pPr lvl="1">
              <a:buFont typeface="Wingdings" panose="05000000000000000000" pitchFamily="2" charset="2"/>
              <a:buChar char="Ø"/>
            </a:pPr>
            <a:r>
              <a:rPr lang="tr-TR" dirty="0" smtClean="0"/>
              <a:t>ULUSLARARASI HUKUK</a:t>
            </a:r>
          </a:p>
          <a:p>
            <a:pPr lvl="1">
              <a:buFont typeface="Wingdings" panose="05000000000000000000" pitchFamily="2" charset="2"/>
              <a:buChar char="Ø"/>
            </a:pPr>
            <a:r>
              <a:rPr lang="tr-TR" dirty="0" smtClean="0"/>
              <a:t>ULUSLARARARASI ÖRGÜTLER VE BELGELER</a:t>
            </a:r>
            <a:endParaRPr lang="tr-TR" dirty="0" smtClean="0"/>
          </a:p>
          <a:p>
            <a:pPr marL="0" indent="0">
              <a:buNone/>
            </a:pPr>
            <a:r>
              <a:rPr lang="tr-TR" dirty="0" smtClean="0"/>
              <a:t> </a:t>
            </a:r>
            <a:endParaRPr lang="tr-TR" sz="2400" dirty="0" smtClean="0"/>
          </a:p>
          <a:p>
            <a:pPr marL="725488" lvl="2">
              <a:buFont typeface="Wingdings" panose="05000000000000000000" pitchFamily="2" charset="2"/>
              <a:buChar char="Ø"/>
            </a:pPr>
            <a:endParaRPr lang="tr-TR" sz="2400" dirty="0" smtClean="0"/>
          </a:p>
        </p:txBody>
      </p:sp>
    </p:spTree>
    <p:extLst>
      <p:ext uri="{BB962C8B-B14F-4D97-AF65-F5344CB8AC3E}">
        <p14:creationId xmlns:p14="http://schemas.microsoft.com/office/powerpoint/2010/main" val="124304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ULUSLARARASI HUKUK</a:t>
            </a:r>
          </a:p>
          <a:p>
            <a:pPr marL="457200" lvl="1" indent="0" algn="just">
              <a:lnSpc>
                <a:spcPct val="150000"/>
              </a:lnSpc>
              <a:spcBef>
                <a:spcPts val="0"/>
              </a:spcBef>
              <a:buNone/>
            </a:pPr>
            <a:r>
              <a:rPr lang="tr-TR" dirty="0" smtClean="0"/>
              <a:t>Uluslararası hukuk, uluslararası toplumun hukukudur. </a:t>
            </a:r>
            <a:endParaRPr lang="tr-TR" dirty="0"/>
          </a:p>
          <a:p>
            <a:pPr marL="457200" lvl="1" indent="0" algn="just">
              <a:lnSpc>
                <a:spcPct val="150000"/>
              </a:lnSpc>
              <a:spcBef>
                <a:spcPts val="0"/>
              </a:spcBef>
              <a:buNone/>
            </a:pPr>
            <a:r>
              <a:rPr lang="tr-TR" dirty="0" smtClean="0"/>
              <a:t>Uluslararası toplum, devletlerden, uluslararası örgütlerden (Birleşmiş Milletler, Avrupa Konseyi, Avrupa Birliği, NATO gibi) uluslararası sözleşmeler ile kurulmuş uluslararası organlardan (Avrupa İnsan Hakları Mahkemesi, Avrupa Birliği Komisyonu gibi) ve etki ve sonuç doğuran gerçek ve tüzel kişilerden (Birleşmiş Milletler Genel Sekreteri, Uluslararası Af Örgütü gibi) oluşmaktadır. </a:t>
            </a:r>
          </a:p>
          <a:p>
            <a:pPr marL="457200" lvl="1" indent="0" algn="just">
              <a:lnSpc>
                <a:spcPct val="150000"/>
              </a:lnSpc>
              <a:spcBef>
                <a:spcPts val="0"/>
              </a:spcBef>
              <a:buNone/>
            </a:pPr>
            <a:r>
              <a:rPr lang="tr-TR" dirty="0" smtClean="0"/>
              <a:t>Uluslararası hukuk, uluslararası toplumu oluşturan bu örgüt, organ ve kişilerin hak, yetki, görev ve yükümlülükleri ile ilişkilerinde uymaları gereken kuralları içermektedir.</a:t>
            </a:r>
            <a:endParaRPr lang="tr-TR" dirty="0" smtClean="0"/>
          </a:p>
        </p:txBody>
      </p:sp>
    </p:spTree>
    <p:extLst>
      <p:ext uri="{BB962C8B-B14F-4D97-AF65-F5344CB8AC3E}">
        <p14:creationId xmlns:p14="http://schemas.microsoft.com/office/powerpoint/2010/main" val="31565543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ULUSLARARASI ÖRGÜTLER</a:t>
            </a:r>
          </a:p>
          <a:p>
            <a:pPr marL="457200" lvl="1" indent="0" algn="just">
              <a:lnSpc>
                <a:spcPct val="150000"/>
              </a:lnSpc>
              <a:spcBef>
                <a:spcPts val="0"/>
              </a:spcBef>
              <a:buNone/>
            </a:pPr>
            <a:r>
              <a:rPr lang="tr-TR" dirty="0" smtClean="0"/>
              <a:t>Uluslararası örgütler, devletler tarafından ve devletler arasında uluslararası </a:t>
            </a:r>
            <a:r>
              <a:rPr lang="tr-TR" dirty="0" err="1" smtClean="0"/>
              <a:t>andlaşmalar</a:t>
            </a:r>
            <a:r>
              <a:rPr lang="tr-TR" dirty="0" smtClean="0"/>
              <a:t> (kurucu </a:t>
            </a:r>
            <a:r>
              <a:rPr lang="tr-TR" dirty="0" err="1" smtClean="0"/>
              <a:t>andlaşmalar</a:t>
            </a:r>
            <a:r>
              <a:rPr lang="tr-TR" dirty="0" smtClean="0"/>
              <a:t>) ile kurulan uluslararası birimlerdir.</a:t>
            </a:r>
          </a:p>
          <a:p>
            <a:pPr marL="457200" lvl="1" indent="0" algn="just">
              <a:lnSpc>
                <a:spcPct val="150000"/>
              </a:lnSpc>
              <a:spcBef>
                <a:spcPts val="0"/>
              </a:spcBef>
              <a:buNone/>
            </a:pPr>
            <a:r>
              <a:rPr lang="tr-TR" dirty="0" smtClean="0"/>
              <a:t>Uluslararası örgütlerin hukuksal bir kişiliği vardır. </a:t>
            </a:r>
            <a:endParaRPr lang="tr-TR" dirty="0"/>
          </a:p>
          <a:p>
            <a:pPr marL="457200" lvl="1" indent="0" algn="just">
              <a:lnSpc>
                <a:spcPct val="150000"/>
              </a:lnSpc>
              <a:spcBef>
                <a:spcPts val="0"/>
              </a:spcBef>
              <a:buNone/>
            </a:pPr>
            <a:r>
              <a:rPr lang="tr-TR" dirty="0" smtClean="0"/>
              <a:t>Uluslararası </a:t>
            </a:r>
            <a:r>
              <a:rPr lang="tr-TR" dirty="0" err="1" smtClean="0"/>
              <a:t>andlaşmalar</a:t>
            </a:r>
            <a:r>
              <a:rPr lang="tr-TR" dirty="0" smtClean="0"/>
              <a:t> yapabilir, </a:t>
            </a:r>
            <a:r>
              <a:rPr lang="tr-TR" dirty="0" err="1" smtClean="0"/>
              <a:t>andlaşmaya</a:t>
            </a:r>
            <a:r>
              <a:rPr lang="tr-TR" dirty="0" smtClean="0"/>
              <a:t> taraf olabilir, temsili ilişkiler kurabilir, yetki ve görevleriyle sınırlı işlemler ve eylemler yapabilirler.</a:t>
            </a:r>
          </a:p>
        </p:txBody>
      </p:sp>
    </p:spTree>
    <p:extLst>
      <p:ext uri="{BB962C8B-B14F-4D97-AF65-F5344CB8AC3E}">
        <p14:creationId xmlns:p14="http://schemas.microsoft.com/office/powerpoint/2010/main" val="2759197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BİRLEMİŞ MİLLETLER ÖRGÜTÜ</a:t>
            </a:r>
            <a:endParaRPr lang="tr-TR" sz="3000" dirty="0" smtClean="0">
              <a:effectLst>
                <a:outerShdw blurRad="38100" dist="38100" dir="2700000" algn="tl">
                  <a:srgbClr val="000000">
                    <a:alpha val="43137"/>
                  </a:srgbClr>
                </a:outerShdw>
              </a:effectLst>
            </a:endParaRPr>
          </a:p>
          <a:p>
            <a:pPr marL="457200" lvl="1" indent="0" algn="just">
              <a:lnSpc>
                <a:spcPct val="150000"/>
              </a:lnSpc>
              <a:spcBef>
                <a:spcPts val="0"/>
              </a:spcBef>
              <a:buNone/>
            </a:pPr>
            <a:r>
              <a:rPr lang="tr-TR" dirty="0" smtClean="0"/>
              <a:t>Birleşmiş Milletler, adalet ve güvenliği, ekonomik kalkınma ve sosyal eşitliği uluslar arasında tüm ülkelere sağlamayı amaç edinmiş evrensel bir örgüttür.</a:t>
            </a:r>
          </a:p>
          <a:p>
            <a:pPr marL="457200" lvl="1" indent="0" algn="just">
              <a:lnSpc>
                <a:spcPct val="150000"/>
              </a:lnSpc>
              <a:spcBef>
                <a:spcPts val="0"/>
              </a:spcBef>
              <a:buNone/>
            </a:pPr>
            <a:r>
              <a:rPr lang="tr-TR" dirty="0" smtClean="0"/>
              <a:t>Kurucu </a:t>
            </a:r>
            <a:r>
              <a:rPr lang="tr-TR" dirty="0" err="1" smtClean="0"/>
              <a:t>andlaşması</a:t>
            </a:r>
            <a:r>
              <a:rPr lang="tr-TR" dirty="0" smtClean="0"/>
              <a:t> 24 Ekim 1945’de yürürlüğe girmiştir.</a:t>
            </a:r>
          </a:p>
          <a:p>
            <a:pPr marL="457200" lvl="1" indent="0" algn="just">
              <a:lnSpc>
                <a:spcPct val="150000"/>
              </a:lnSpc>
              <a:spcBef>
                <a:spcPts val="0"/>
              </a:spcBef>
              <a:buNone/>
            </a:pPr>
            <a:r>
              <a:rPr lang="tr-TR" dirty="0" smtClean="0"/>
              <a:t>Hedefleri:</a:t>
            </a:r>
          </a:p>
          <a:p>
            <a:pPr marL="457200" lvl="1" indent="0" algn="just">
              <a:lnSpc>
                <a:spcPct val="150000"/>
              </a:lnSpc>
              <a:spcBef>
                <a:spcPts val="0"/>
              </a:spcBef>
              <a:buNone/>
            </a:pPr>
            <a:r>
              <a:rPr lang="tr-TR" dirty="0" smtClean="0"/>
              <a:t>Dünya barışını, güvenliğini korumak</a:t>
            </a:r>
          </a:p>
          <a:p>
            <a:pPr marL="457200" lvl="1" indent="0" algn="just">
              <a:lnSpc>
                <a:spcPct val="150000"/>
              </a:lnSpc>
              <a:spcBef>
                <a:spcPts val="0"/>
              </a:spcBef>
              <a:buNone/>
            </a:pPr>
            <a:r>
              <a:rPr lang="tr-TR" dirty="0" smtClean="0"/>
              <a:t>Uluslararasında ekonomik, kültürel, toplumsal işbirliğini oluşturmak.</a:t>
            </a:r>
            <a:endParaRPr lang="tr-TR" dirty="0" smtClean="0"/>
          </a:p>
        </p:txBody>
      </p:sp>
    </p:spTree>
    <p:extLst>
      <p:ext uri="{BB962C8B-B14F-4D97-AF65-F5344CB8AC3E}">
        <p14:creationId xmlns:p14="http://schemas.microsoft.com/office/powerpoint/2010/main" val="1393989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BİRLEMİŞ MİLLETLERİN ORGANLARI </a:t>
            </a:r>
            <a:endParaRPr lang="tr-TR" sz="3000" dirty="0" smtClean="0">
              <a:effectLst>
                <a:outerShdw blurRad="38100" dist="38100" dir="2700000" algn="tl">
                  <a:srgbClr val="000000">
                    <a:alpha val="43137"/>
                  </a:srgbClr>
                </a:outerShdw>
              </a:effectLst>
            </a:endParaRPr>
          </a:p>
          <a:p>
            <a:pPr marL="457200" lvl="1" indent="0" algn="just">
              <a:lnSpc>
                <a:spcPct val="150000"/>
              </a:lnSpc>
              <a:spcBef>
                <a:spcPts val="0"/>
              </a:spcBef>
              <a:buNone/>
            </a:pPr>
            <a:r>
              <a:rPr lang="tr-TR" dirty="0" smtClean="0"/>
              <a:t>Asli Organları</a:t>
            </a:r>
          </a:p>
          <a:p>
            <a:pPr marL="1077913" lvl="1" indent="-273050" algn="just">
              <a:lnSpc>
                <a:spcPct val="150000"/>
              </a:lnSpc>
              <a:spcBef>
                <a:spcPts val="0"/>
              </a:spcBef>
              <a:buFont typeface="Courier New" panose="02070309020205020404" pitchFamily="49" charset="0"/>
              <a:buChar char="o"/>
            </a:pPr>
            <a:r>
              <a:rPr lang="tr-TR" dirty="0" smtClean="0"/>
              <a:t>Genel Kurul</a:t>
            </a:r>
          </a:p>
          <a:p>
            <a:pPr marL="1077913" lvl="1" indent="-273050" algn="just">
              <a:lnSpc>
                <a:spcPct val="150000"/>
              </a:lnSpc>
              <a:spcBef>
                <a:spcPts val="0"/>
              </a:spcBef>
              <a:buFont typeface="Courier New" panose="02070309020205020404" pitchFamily="49" charset="0"/>
              <a:buChar char="o"/>
            </a:pPr>
            <a:r>
              <a:rPr lang="tr-TR" dirty="0" smtClean="0"/>
              <a:t>Güvenlik Konseyi</a:t>
            </a:r>
          </a:p>
          <a:p>
            <a:pPr marL="1077913" lvl="1" indent="-273050" algn="just">
              <a:lnSpc>
                <a:spcPct val="150000"/>
              </a:lnSpc>
              <a:spcBef>
                <a:spcPts val="0"/>
              </a:spcBef>
              <a:buFont typeface="Courier New" panose="02070309020205020404" pitchFamily="49" charset="0"/>
              <a:buChar char="o"/>
            </a:pPr>
            <a:r>
              <a:rPr lang="tr-TR" dirty="0" smtClean="0"/>
              <a:t>Ekonomik ve Sosyal Konsey</a:t>
            </a:r>
          </a:p>
          <a:p>
            <a:pPr marL="1077913" lvl="1" indent="-273050" algn="just">
              <a:lnSpc>
                <a:spcPct val="150000"/>
              </a:lnSpc>
              <a:spcBef>
                <a:spcPts val="0"/>
              </a:spcBef>
              <a:buFont typeface="Courier New" panose="02070309020205020404" pitchFamily="49" charset="0"/>
              <a:buChar char="o"/>
            </a:pPr>
            <a:r>
              <a:rPr lang="tr-TR" dirty="0" smtClean="0"/>
              <a:t>Vesayet Konseyi</a:t>
            </a:r>
          </a:p>
          <a:p>
            <a:pPr marL="1077913" lvl="1" indent="-273050" algn="just">
              <a:lnSpc>
                <a:spcPct val="150000"/>
              </a:lnSpc>
              <a:spcBef>
                <a:spcPts val="0"/>
              </a:spcBef>
              <a:buFont typeface="Courier New" panose="02070309020205020404" pitchFamily="49" charset="0"/>
              <a:buChar char="o"/>
            </a:pPr>
            <a:r>
              <a:rPr lang="tr-TR" dirty="0" smtClean="0"/>
              <a:t>Genel Sekreterlik</a:t>
            </a:r>
          </a:p>
          <a:p>
            <a:pPr marL="1077913" lvl="1" indent="-273050" algn="just">
              <a:lnSpc>
                <a:spcPct val="150000"/>
              </a:lnSpc>
              <a:spcBef>
                <a:spcPts val="0"/>
              </a:spcBef>
              <a:buFont typeface="Courier New" panose="02070309020205020404" pitchFamily="49" charset="0"/>
              <a:buChar char="o"/>
            </a:pPr>
            <a:r>
              <a:rPr lang="tr-TR" dirty="0" smtClean="0"/>
              <a:t>Uluslararası Adalet Divanı</a:t>
            </a:r>
          </a:p>
          <a:p>
            <a:pPr marL="457200" lvl="1" indent="0" algn="just">
              <a:lnSpc>
                <a:spcPct val="150000"/>
              </a:lnSpc>
              <a:spcBef>
                <a:spcPts val="0"/>
              </a:spcBef>
              <a:buNone/>
            </a:pPr>
            <a:r>
              <a:rPr lang="tr-TR" dirty="0" smtClean="0"/>
              <a:t>Uzmanlık Kuruluşları</a:t>
            </a:r>
            <a:endParaRPr lang="tr-TR" dirty="0" smtClean="0"/>
          </a:p>
        </p:txBody>
      </p:sp>
    </p:spTree>
    <p:extLst>
      <p:ext uri="{BB962C8B-B14F-4D97-AF65-F5344CB8AC3E}">
        <p14:creationId xmlns:p14="http://schemas.microsoft.com/office/powerpoint/2010/main" val="1280998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BİRLEMİŞ MİLLETLER BELGELERİ</a:t>
            </a:r>
            <a:endParaRPr lang="tr-TR" sz="3000" dirty="0" smtClean="0">
              <a:effectLst>
                <a:outerShdw blurRad="38100" dist="38100" dir="2700000" algn="tl">
                  <a:srgbClr val="000000">
                    <a:alpha val="43137"/>
                  </a:srgbClr>
                </a:outerShdw>
              </a:effectLst>
            </a:endParaRPr>
          </a:p>
          <a:p>
            <a:pPr marL="457200" lvl="1" indent="0" algn="just">
              <a:lnSpc>
                <a:spcPct val="150000"/>
              </a:lnSpc>
              <a:spcBef>
                <a:spcPts val="0"/>
              </a:spcBef>
              <a:buNone/>
            </a:pPr>
            <a:r>
              <a:rPr lang="tr-TR" dirty="0" smtClean="0"/>
              <a:t>Birleşmiş Milletler İnsan Hakları Evrensel Bildirgesi</a:t>
            </a:r>
          </a:p>
          <a:p>
            <a:pPr marL="457200" lvl="1" indent="0" algn="just">
              <a:lnSpc>
                <a:spcPct val="150000"/>
              </a:lnSpc>
              <a:spcBef>
                <a:spcPts val="0"/>
              </a:spcBef>
              <a:buNone/>
            </a:pPr>
            <a:r>
              <a:rPr lang="tr-TR" dirty="0" smtClean="0"/>
              <a:t>Birleşmiş Milletler İnsan Hakları Sözleşmeleri</a:t>
            </a:r>
          </a:p>
          <a:p>
            <a:pPr marL="982663" lvl="1" algn="just">
              <a:lnSpc>
                <a:spcPct val="150000"/>
              </a:lnSpc>
              <a:spcBef>
                <a:spcPts val="0"/>
              </a:spcBef>
              <a:buFont typeface="Courier New" panose="02070309020205020404" pitchFamily="49" charset="0"/>
              <a:buChar char="o"/>
            </a:pPr>
            <a:r>
              <a:rPr lang="tr-TR" dirty="0" smtClean="0"/>
              <a:t>Birleşmiş Milletler Kişisel ve Siyasal Haklar Uluslararası Sözleşmesi</a:t>
            </a:r>
          </a:p>
          <a:p>
            <a:pPr marL="982663" lvl="1" algn="just">
              <a:lnSpc>
                <a:spcPct val="150000"/>
              </a:lnSpc>
              <a:spcBef>
                <a:spcPts val="0"/>
              </a:spcBef>
              <a:buFont typeface="Courier New" panose="02070309020205020404" pitchFamily="49" charset="0"/>
              <a:buChar char="o"/>
            </a:pPr>
            <a:r>
              <a:rPr lang="tr-TR" dirty="0" smtClean="0"/>
              <a:t>Birleşmiş Milletler Ekonomik, Sosyal ve Kültürel Haklar Uluslararası Sözleşmesi</a:t>
            </a:r>
          </a:p>
          <a:p>
            <a:pPr marL="982663" lvl="1" algn="just">
              <a:lnSpc>
                <a:spcPct val="150000"/>
              </a:lnSpc>
              <a:spcBef>
                <a:spcPts val="0"/>
              </a:spcBef>
              <a:buFont typeface="Courier New" panose="02070309020205020404" pitchFamily="49" charset="0"/>
              <a:buChar char="o"/>
            </a:pPr>
            <a:r>
              <a:rPr lang="tr-TR" dirty="0" smtClean="0"/>
              <a:t>Birleşmiş Milletler Çocuk Hakları Sözleşmesi</a:t>
            </a:r>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21779352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AVRUPA KONSEYİ</a:t>
            </a:r>
          </a:p>
          <a:p>
            <a:pPr marL="457200" lvl="1" indent="0" algn="just">
              <a:lnSpc>
                <a:spcPct val="150000"/>
              </a:lnSpc>
              <a:spcBef>
                <a:spcPts val="0"/>
              </a:spcBef>
              <a:buNone/>
            </a:pPr>
            <a:r>
              <a:rPr lang="tr-TR" sz="3000" dirty="0" smtClean="0"/>
              <a:t>5 Mayıs 1949’da Avrupa Devletlerinin Londra’da imzaladıkları Avrupa Konseyi Statüsü ile kurulmuştur.</a:t>
            </a:r>
          </a:p>
          <a:p>
            <a:pPr marL="457200" lvl="1" indent="0" algn="just">
              <a:lnSpc>
                <a:spcPct val="150000"/>
              </a:lnSpc>
              <a:spcBef>
                <a:spcPts val="0"/>
              </a:spcBef>
              <a:buNone/>
            </a:pPr>
            <a:r>
              <a:rPr lang="tr-TR" sz="3000" dirty="0" smtClean="0"/>
              <a:t>Kurucu üyeleri:</a:t>
            </a:r>
          </a:p>
          <a:p>
            <a:pPr marL="457200" lvl="1" indent="0" algn="just">
              <a:lnSpc>
                <a:spcPct val="150000"/>
              </a:lnSpc>
              <a:spcBef>
                <a:spcPts val="0"/>
              </a:spcBef>
              <a:buNone/>
            </a:pPr>
            <a:r>
              <a:rPr lang="tr-TR" sz="3000" dirty="0" smtClean="0"/>
              <a:t>Belçika, Danimarka, Fransa, Hollanda, İngiltere, İrlanda, İsveç, İtalya, Lüksemburg ve Norveç’tir. </a:t>
            </a:r>
          </a:p>
          <a:p>
            <a:pPr marL="457200" lvl="1" indent="0" algn="just">
              <a:lnSpc>
                <a:spcPct val="150000"/>
              </a:lnSpc>
              <a:spcBef>
                <a:spcPts val="0"/>
              </a:spcBef>
              <a:buNone/>
            </a:pPr>
            <a:r>
              <a:rPr lang="tr-TR" sz="3000" dirty="0" smtClean="0"/>
              <a:t>Türkiye kendisine yapılan çağrı üzerine 8 Ağustos 1949’da AK Genel Sekreterliği’ne </a:t>
            </a:r>
            <a:r>
              <a:rPr lang="tr-TR" sz="3000" dirty="0" err="1" smtClean="0"/>
              <a:t>AK’ya</a:t>
            </a:r>
            <a:r>
              <a:rPr lang="tr-TR" sz="3000" dirty="0" smtClean="0"/>
              <a:t> katılma kararını iletmiştir.</a:t>
            </a:r>
            <a:endParaRPr lang="tr-TR" dirty="0" smtClean="0"/>
          </a:p>
          <a:p>
            <a:pPr marL="457200" lvl="1" indent="0" algn="just">
              <a:lnSpc>
                <a:spcPct val="150000"/>
              </a:lnSpc>
              <a:spcBef>
                <a:spcPts val="0"/>
              </a:spcBef>
              <a:buNone/>
            </a:pPr>
            <a:endParaRPr lang="tr-TR" dirty="0" smtClean="0"/>
          </a:p>
        </p:txBody>
      </p:sp>
    </p:spTree>
    <p:extLst>
      <p:ext uri="{BB962C8B-B14F-4D97-AF65-F5344CB8AC3E}">
        <p14:creationId xmlns:p14="http://schemas.microsoft.com/office/powerpoint/2010/main" val="23972766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597408"/>
          </a:xfrm>
        </p:spPr>
        <p:txBody>
          <a:bodyPr>
            <a:noAutofit/>
          </a:bodyPr>
          <a:lstStyle/>
          <a:p>
            <a:pPr>
              <a:lnSpc>
                <a:spcPct val="100000"/>
              </a:lnSpc>
            </a:pPr>
            <a:r>
              <a:rPr lang="tr-TR" sz="3000" b="1" dirty="0" smtClean="0">
                <a:effectLst>
                  <a:outerShdw blurRad="38100" dist="38100" dir="2700000" algn="tl">
                    <a:srgbClr val="000000">
                      <a:alpha val="43137"/>
                    </a:srgbClr>
                  </a:outerShdw>
                </a:effectLst>
              </a:rPr>
              <a:t>İNSAN </a:t>
            </a:r>
            <a:r>
              <a:rPr lang="tr-TR" sz="3000" b="1" dirty="0" smtClean="0">
                <a:effectLst>
                  <a:outerShdw blurRad="38100" dist="38100" dir="2700000" algn="tl">
                    <a:srgbClr val="000000">
                      <a:alpha val="43137"/>
                    </a:srgbClr>
                  </a:outerShdw>
                </a:effectLst>
              </a:rPr>
              <a:t>HAKLARININ ULUSLARARASI ALANA GEÇİŞİ</a:t>
            </a:r>
            <a:endParaRPr lang="tr-TR" sz="3000"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867635" y="597408"/>
            <a:ext cx="10699844" cy="5900928"/>
          </a:xfrm>
        </p:spPr>
        <p:txBody>
          <a:bodyPr>
            <a:normAutofit/>
          </a:bodyPr>
          <a:lstStyle/>
          <a:p>
            <a:pPr marL="457200" lvl="1" indent="0" algn="ctr">
              <a:lnSpc>
                <a:spcPct val="150000"/>
              </a:lnSpc>
              <a:spcBef>
                <a:spcPts val="0"/>
              </a:spcBef>
              <a:buNone/>
            </a:pPr>
            <a:r>
              <a:rPr lang="tr-TR" sz="3000" dirty="0" smtClean="0">
                <a:effectLst>
                  <a:outerShdw blurRad="38100" dist="38100" dir="2700000" algn="tl">
                    <a:srgbClr val="000000">
                      <a:alpha val="43137"/>
                    </a:srgbClr>
                  </a:outerShdw>
                </a:effectLst>
              </a:rPr>
              <a:t>AVRUPA KONSEYİ</a:t>
            </a:r>
          </a:p>
          <a:p>
            <a:pPr lvl="1" algn="just">
              <a:lnSpc>
                <a:spcPct val="150000"/>
              </a:lnSpc>
              <a:spcBef>
                <a:spcPts val="0"/>
              </a:spcBef>
              <a:buFont typeface="Courier New" panose="02070309020205020404" pitchFamily="49" charset="0"/>
              <a:buChar char="o"/>
            </a:pPr>
            <a:r>
              <a:rPr lang="tr-TR" sz="3000" dirty="0" smtClean="0"/>
              <a:t>Parlamenter Meclis</a:t>
            </a:r>
          </a:p>
          <a:p>
            <a:pPr lvl="1" algn="just">
              <a:lnSpc>
                <a:spcPct val="150000"/>
              </a:lnSpc>
              <a:spcBef>
                <a:spcPts val="0"/>
              </a:spcBef>
              <a:buFont typeface="Courier New" panose="02070309020205020404" pitchFamily="49" charset="0"/>
              <a:buChar char="o"/>
            </a:pPr>
            <a:r>
              <a:rPr lang="tr-TR" sz="3000" dirty="0" smtClean="0"/>
              <a:t>Bakanlar Komitesi</a:t>
            </a:r>
          </a:p>
          <a:p>
            <a:pPr marL="457200" lvl="1" indent="0" algn="just">
              <a:lnSpc>
                <a:spcPct val="150000"/>
              </a:lnSpc>
              <a:spcBef>
                <a:spcPts val="0"/>
              </a:spcBef>
              <a:buNone/>
            </a:pPr>
            <a:r>
              <a:rPr lang="tr-TR" sz="3000" dirty="0" smtClean="0"/>
              <a:t>Olmak üzere başlıca iki organı vardır.</a:t>
            </a:r>
            <a:endParaRPr lang="tr-TR" dirty="0" smtClean="0"/>
          </a:p>
        </p:txBody>
      </p:sp>
    </p:spTree>
    <p:extLst>
      <p:ext uri="{BB962C8B-B14F-4D97-AF65-F5344CB8AC3E}">
        <p14:creationId xmlns:p14="http://schemas.microsoft.com/office/powerpoint/2010/main" val="1468689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488</Words>
  <Application>Microsoft Office PowerPoint</Application>
  <PresentationFormat>Geniş ekran</PresentationFormat>
  <Paragraphs>84</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Courier New</vt:lpstr>
      <vt:lpstr>Wingdings</vt:lpstr>
      <vt:lpstr>Office Teması</vt:lpstr>
      <vt:lpstr>VATANDAŞLIK</vt:lpstr>
      <vt:lpstr>BU HAFTA NELER ÖĞRENECEĞİZ?</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İNSAN HAKLARININ ULUSLARARASI ALANA GEÇİŞİ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VATANDAŞLIK</dc:title>
  <dc:creator>WESER</dc:creator>
  <cp:lastModifiedBy>WESER</cp:lastModifiedBy>
  <cp:revision>71</cp:revision>
  <dcterms:created xsi:type="dcterms:W3CDTF">2018-04-17T19:43:00Z</dcterms:created>
  <dcterms:modified xsi:type="dcterms:W3CDTF">2018-04-20T10:57:04Z</dcterms:modified>
</cp:coreProperties>
</file>