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688D133-5A77-46CA-88CD-301AFE2D652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023C9A-C81D-44FD-BEB2-BC27C973CA1E}" type="slidenum">
              <a:rPr lang="tr-TR" smtClean="0"/>
              <a:t>‹#›</a:t>
            </a:fld>
            <a:endParaRPr lang="tr-TR"/>
          </a:p>
        </p:txBody>
      </p:sp>
    </p:spTree>
    <p:extLst>
      <p:ext uri="{BB962C8B-B14F-4D97-AF65-F5344CB8AC3E}">
        <p14:creationId xmlns:p14="http://schemas.microsoft.com/office/powerpoint/2010/main" val="2034916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88D133-5A77-46CA-88CD-301AFE2D652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023C9A-C81D-44FD-BEB2-BC27C973CA1E}" type="slidenum">
              <a:rPr lang="tr-TR" smtClean="0"/>
              <a:t>‹#›</a:t>
            </a:fld>
            <a:endParaRPr lang="tr-TR"/>
          </a:p>
        </p:txBody>
      </p:sp>
    </p:spTree>
    <p:extLst>
      <p:ext uri="{BB962C8B-B14F-4D97-AF65-F5344CB8AC3E}">
        <p14:creationId xmlns:p14="http://schemas.microsoft.com/office/powerpoint/2010/main" val="3678407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88D133-5A77-46CA-88CD-301AFE2D652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023C9A-C81D-44FD-BEB2-BC27C973CA1E}" type="slidenum">
              <a:rPr lang="tr-TR" smtClean="0"/>
              <a:t>‹#›</a:t>
            </a:fld>
            <a:endParaRPr lang="tr-TR"/>
          </a:p>
        </p:txBody>
      </p:sp>
    </p:spTree>
    <p:extLst>
      <p:ext uri="{BB962C8B-B14F-4D97-AF65-F5344CB8AC3E}">
        <p14:creationId xmlns:p14="http://schemas.microsoft.com/office/powerpoint/2010/main" val="659464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688D133-5A77-46CA-88CD-301AFE2D652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023C9A-C81D-44FD-BEB2-BC27C973CA1E}" type="slidenum">
              <a:rPr lang="tr-TR" smtClean="0"/>
              <a:t>‹#›</a:t>
            </a:fld>
            <a:endParaRPr lang="tr-TR"/>
          </a:p>
        </p:txBody>
      </p:sp>
    </p:spTree>
    <p:extLst>
      <p:ext uri="{BB962C8B-B14F-4D97-AF65-F5344CB8AC3E}">
        <p14:creationId xmlns:p14="http://schemas.microsoft.com/office/powerpoint/2010/main" val="256913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688D133-5A77-46CA-88CD-301AFE2D652A}"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023C9A-C81D-44FD-BEB2-BC27C973CA1E}" type="slidenum">
              <a:rPr lang="tr-TR" smtClean="0"/>
              <a:t>‹#›</a:t>
            </a:fld>
            <a:endParaRPr lang="tr-TR"/>
          </a:p>
        </p:txBody>
      </p:sp>
    </p:spTree>
    <p:extLst>
      <p:ext uri="{BB962C8B-B14F-4D97-AF65-F5344CB8AC3E}">
        <p14:creationId xmlns:p14="http://schemas.microsoft.com/office/powerpoint/2010/main" val="2429385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688D133-5A77-46CA-88CD-301AFE2D652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023C9A-C81D-44FD-BEB2-BC27C973CA1E}" type="slidenum">
              <a:rPr lang="tr-TR" smtClean="0"/>
              <a:t>‹#›</a:t>
            </a:fld>
            <a:endParaRPr lang="tr-TR"/>
          </a:p>
        </p:txBody>
      </p:sp>
    </p:spTree>
    <p:extLst>
      <p:ext uri="{BB962C8B-B14F-4D97-AF65-F5344CB8AC3E}">
        <p14:creationId xmlns:p14="http://schemas.microsoft.com/office/powerpoint/2010/main" val="1377754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688D133-5A77-46CA-88CD-301AFE2D652A}"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D023C9A-C81D-44FD-BEB2-BC27C973CA1E}" type="slidenum">
              <a:rPr lang="tr-TR" smtClean="0"/>
              <a:t>‹#›</a:t>
            </a:fld>
            <a:endParaRPr lang="tr-TR"/>
          </a:p>
        </p:txBody>
      </p:sp>
    </p:spTree>
    <p:extLst>
      <p:ext uri="{BB962C8B-B14F-4D97-AF65-F5344CB8AC3E}">
        <p14:creationId xmlns:p14="http://schemas.microsoft.com/office/powerpoint/2010/main" val="645308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688D133-5A77-46CA-88CD-301AFE2D652A}"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D023C9A-C81D-44FD-BEB2-BC27C973CA1E}" type="slidenum">
              <a:rPr lang="tr-TR" smtClean="0"/>
              <a:t>‹#›</a:t>
            </a:fld>
            <a:endParaRPr lang="tr-TR"/>
          </a:p>
        </p:txBody>
      </p:sp>
    </p:spTree>
    <p:extLst>
      <p:ext uri="{BB962C8B-B14F-4D97-AF65-F5344CB8AC3E}">
        <p14:creationId xmlns:p14="http://schemas.microsoft.com/office/powerpoint/2010/main" val="3321103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688D133-5A77-46CA-88CD-301AFE2D652A}"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D023C9A-C81D-44FD-BEB2-BC27C973CA1E}" type="slidenum">
              <a:rPr lang="tr-TR" smtClean="0"/>
              <a:t>‹#›</a:t>
            </a:fld>
            <a:endParaRPr lang="tr-TR"/>
          </a:p>
        </p:txBody>
      </p:sp>
    </p:spTree>
    <p:extLst>
      <p:ext uri="{BB962C8B-B14F-4D97-AF65-F5344CB8AC3E}">
        <p14:creationId xmlns:p14="http://schemas.microsoft.com/office/powerpoint/2010/main" val="353627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688D133-5A77-46CA-88CD-301AFE2D652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023C9A-C81D-44FD-BEB2-BC27C973CA1E}" type="slidenum">
              <a:rPr lang="tr-TR" smtClean="0"/>
              <a:t>‹#›</a:t>
            </a:fld>
            <a:endParaRPr lang="tr-TR"/>
          </a:p>
        </p:txBody>
      </p:sp>
    </p:spTree>
    <p:extLst>
      <p:ext uri="{BB962C8B-B14F-4D97-AF65-F5344CB8AC3E}">
        <p14:creationId xmlns:p14="http://schemas.microsoft.com/office/powerpoint/2010/main" val="2642270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688D133-5A77-46CA-88CD-301AFE2D652A}"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023C9A-C81D-44FD-BEB2-BC27C973CA1E}" type="slidenum">
              <a:rPr lang="tr-TR" smtClean="0"/>
              <a:t>‹#›</a:t>
            </a:fld>
            <a:endParaRPr lang="tr-TR"/>
          </a:p>
        </p:txBody>
      </p:sp>
    </p:spTree>
    <p:extLst>
      <p:ext uri="{BB962C8B-B14F-4D97-AF65-F5344CB8AC3E}">
        <p14:creationId xmlns:p14="http://schemas.microsoft.com/office/powerpoint/2010/main" val="2698464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88D133-5A77-46CA-88CD-301AFE2D652A}"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023C9A-C81D-44FD-BEB2-BC27C973CA1E}" type="slidenum">
              <a:rPr lang="tr-TR" smtClean="0"/>
              <a:t>‹#›</a:t>
            </a:fld>
            <a:endParaRPr lang="tr-TR"/>
          </a:p>
        </p:txBody>
      </p:sp>
    </p:spTree>
    <p:extLst>
      <p:ext uri="{BB962C8B-B14F-4D97-AF65-F5344CB8AC3E}">
        <p14:creationId xmlns:p14="http://schemas.microsoft.com/office/powerpoint/2010/main" val="30079057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Yeni Eleştiri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286787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Yeni Eleştiri, 1930’larda ortaya çıkan ve 1950’lere kadar rağbet görmüş olan bir eleştiri yöntemidir.</a:t>
            </a:r>
          </a:p>
          <a:p>
            <a:r>
              <a:rPr lang="tr-TR" dirty="0" err="1" smtClean="0"/>
              <a:t>Anglo</a:t>
            </a:r>
            <a:r>
              <a:rPr lang="tr-TR" dirty="0" smtClean="0"/>
              <a:t>-Amerikan biçimciliği olarak nitelenen Yeni Eleştiri, metin merkezlidir.</a:t>
            </a:r>
          </a:p>
          <a:p>
            <a:r>
              <a:rPr lang="tr-TR" dirty="0" smtClean="0"/>
              <a:t>Bu eleştiri anlayışının temelinde, kendinden önceki eleştiri biçimlerine yönelik köklü bir eleştiri vardır.</a:t>
            </a:r>
          </a:p>
          <a:p>
            <a:r>
              <a:rPr lang="tr-TR" dirty="0" smtClean="0"/>
              <a:t>Geçmiş eleştiri anlayışlarında ya toplum ve dış dünyaya ya tarihe ya da sanatçıya yönelen dikkatin yapıtı ıskaladığını düşünürler. Oysa asıl olan, yapıtın kendisidir; diğer bütün ögeler, onun dışındadır.</a:t>
            </a:r>
            <a:endParaRPr lang="tr-TR" dirty="0"/>
          </a:p>
        </p:txBody>
      </p:sp>
    </p:spTree>
    <p:extLst>
      <p:ext uri="{BB962C8B-B14F-4D97-AF65-F5344CB8AC3E}">
        <p14:creationId xmlns:p14="http://schemas.microsoft.com/office/powerpoint/2010/main" val="135329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anlayışı savunanlara göre, dikkatleri başka unsurlara yöneltmek yerine doğrudan yapıta yoğunlaşmak, edebiyata edebiyat olarak bakmak gerekir.</a:t>
            </a:r>
          </a:p>
          <a:p>
            <a:r>
              <a:rPr lang="tr-TR" dirty="0" smtClean="0"/>
              <a:t>Edebiyat yapıtı, onu yazandan da okuyandan da toplumsal ve tarihsel koşullardan da bağımsız, kendi kendine yeterli bir sistematik yapıdır.</a:t>
            </a:r>
          </a:p>
          <a:p>
            <a:r>
              <a:rPr lang="tr-TR" dirty="0" smtClean="0"/>
              <a:t>Onu yorumlamak ve eleştirmek için belirlenecek değer ölçütleri, doğrudan yapıtın kendisinde aranmalıdır.  O yapıtı sanatsal kılan ögeler saptanmalı, bunlar arasındaki ilişki ortaya konulmalıdır. Eleştiri, metnin dışına çıkmadan yapılmalıdır.</a:t>
            </a:r>
            <a:endParaRPr lang="tr-TR" dirty="0"/>
          </a:p>
        </p:txBody>
      </p:sp>
    </p:spTree>
    <p:extLst>
      <p:ext uri="{BB962C8B-B14F-4D97-AF65-F5344CB8AC3E}">
        <p14:creationId xmlns:p14="http://schemas.microsoft.com/office/powerpoint/2010/main" val="2657265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Yapıt, organik bir varlık gibi görülür ve «organik birlik» kavramına özel bir önem verilir.</a:t>
            </a:r>
          </a:p>
          <a:p>
            <a:r>
              <a:rPr lang="tr-TR" dirty="0" smtClean="0"/>
              <a:t>Yeni Eleştiri anlayışının savunucularına göre «organik birlik»; bir yapıtta eksik ya da fazladan hiçbir ögenin bulunmaması, her ögenin mutlaka bir gereklilikten dolayı yapıta girmiş olmasıdır.</a:t>
            </a:r>
          </a:p>
          <a:p>
            <a:r>
              <a:rPr lang="tr-TR" dirty="0" smtClean="0"/>
              <a:t>Bu ögeler, hem kendi başlarına hem de birbirleriyle kurulan sıkı ilişkiler yoluyla organik hâle gelirler. Eleştirmen, metne bu yönde bir dikkatle yaklaşmalıdır.</a:t>
            </a:r>
            <a:endParaRPr lang="tr-TR" dirty="0"/>
          </a:p>
        </p:txBody>
      </p:sp>
    </p:spTree>
    <p:extLst>
      <p:ext uri="{BB962C8B-B14F-4D97-AF65-F5344CB8AC3E}">
        <p14:creationId xmlns:p14="http://schemas.microsoft.com/office/powerpoint/2010/main" val="66778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Organik birlik, metnin estetik/ edebî değerini yaratan ve güçlendiren düzendir; her metin, bu bakımdan kendi düzenine sahiptir.</a:t>
            </a:r>
          </a:p>
          <a:p>
            <a:r>
              <a:rPr lang="tr-TR" dirty="0" smtClean="0"/>
              <a:t>Organik birlik, metnin bütünlüğünü de sağlayan özelliktir. O nedenle bu birliği sağlayan ögeler incelenirken metnin bütünlüğünü sağlamadaki işlevi bakımından da irdelenmelidir.</a:t>
            </a:r>
          </a:p>
          <a:p>
            <a:r>
              <a:rPr lang="tr-TR" dirty="0" smtClean="0"/>
              <a:t>Sanatçının başarısı, bu organik yapıyı ne derece sağladığı ile ölçülür.</a:t>
            </a:r>
          </a:p>
          <a:p>
            <a:pPr marL="0" indent="0">
              <a:buNone/>
            </a:pPr>
            <a:endParaRPr lang="tr-TR" dirty="0"/>
          </a:p>
        </p:txBody>
      </p:sp>
    </p:spTree>
    <p:extLst>
      <p:ext uri="{BB962C8B-B14F-4D97-AF65-F5344CB8AC3E}">
        <p14:creationId xmlns:p14="http://schemas.microsoft.com/office/powerpoint/2010/main" val="611621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Edebiyat yapıtlarında asıl önemli olan «</a:t>
            </a:r>
            <a:r>
              <a:rPr lang="tr-TR" dirty="0" err="1" smtClean="0"/>
              <a:t>ne»yin</a:t>
            </a:r>
            <a:r>
              <a:rPr lang="tr-TR" dirty="0" smtClean="0"/>
              <a:t> söylendiği değil, «nasıl söylendiğidir. Eleştirmen, buna dikkat etmelidir.</a:t>
            </a:r>
          </a:p>
          <a:p>
            <a:r>
              <a:rPr lang="tr-TR" dirty="0" smtClean="0"/>
              <a:t>Konu, kendi başına önemli değildir; önemli olan, onun nasıl işlendiğidir.</a:t>
            </a:r>
          </a:p>
          <a:p>
            <a:r>
              <a:rPr lang="tr-TR" dirty="0" smtClean="0"/>
              <a:t>Konu, zaten yapıtın dışında düşünülebilecek bir kavramdır. Yapıttan önce de vardır, yapıttan sonra da var olmaya devam edecektir. Nitekim aynı konu yüzyıllar boyunca farklı farklı şair ve yazarlar tarafından işlenmiştir.</a:t>
            </a:r>
          </a:p>
          <a:p>
            <a:endParaRPr lang="tr-TR" dirty="0"/>
          </a:p>
        </p:txBody>
      </p:sp>
    </p:spTree>
    <p:extLst>
      <p:ext uri="{BB962C8B-B14F-4D97-AF65-F5344CB8AC3E}">
        <p14:creationId xmlns:p14="http://schemas.microsoft.com/office/powerpoint/2010/main" val="3277881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Her metin, işlediği konuyu kendine özgü bir «içerik» hâline getirir. Aynı konunun farklı kişilerce işlenmesi, bu bakımdan doğaldır. Konu aynı olsa bile onu işleyen yapıtların her biri birbirinden farklıdır. Bu farklılığı yaratan, o konunun işlenme biçimidir. Demek ki metinde izi sürülmesi gereken de yazarın/şairin bunu nasıl gerçekleştirdiğidir.</a:t>
            </a:r>
          </a:p>
          <a:p>
            <a:r>
              <a:rPr lang="tr-TR" dirty="0" smtClean="0"/>
              <a:t>Dolayısıyla içerik, ancak belirli biçimlerle var olabilir. Her yapıtın kendine özgü bir biçimi ve içeriği vardır. Yapıtların içerikleri gibi biçimleri de birbirlerine benzemez.</a:t>
            </a:r>
          </a:p>
          <a:p>
            <a:r>
              <a:rPr lang="tr-TR" dirty="0" smtClean="0"/>
              <a:t>Aslında biçim-içerik ayrımı yapaydır; içerik ve biçim aynı şeydir. Bir metnin içeriği, ancak o metindeki biçimsel yapıyla ortaya konulabilecek türden bir içeriktir; o metnin biçimi de ancak o metindeki içeriğin biçimidir.</a:t>
            </a:r>
          </a:p>
        </p:txBody>
      </p:sp>
    </p:spTree>
    <p:extLst>
      <p:ext uri="{BB962C8B-B14F-4D97-AF65-F5344CB8AC3E}">
        <p14:creationId xmlns:p14="http://schemas.microsoft.com/office/powerpoint/2010/main" val="3464114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Konunun yazar/şair tarafından işlenerek içerik hâline getirilmesi, aynı zamanda bir biçimsel yapının da ortaya çıkarılması demektir. Bunları birbirlerinden bağımsız ya da ayrı görmek, sanat yapıtının doğasını anlayamamış olmak demektir.</a:t>
            </a:r>
          </a:p>
          <a:p>
            <a:r>
              <a:rPr lang="tr-TR" dirty="0" smtClean="0"/>
              <a:t>Bir yapıtın okur sayısı onun edebî değerini belirlemez. Estetik değere sahip bir yapıtın yeterince okur bulamaması onun değerinden bir şey kaybettirmez. Nasıl ki bir ekmek, onu yiyenden bağımsız şekilde besleyicilik özelliği ve değerine sahipse edebiyat yapıtı da öyledir. Bir ekmeğin yenilmemiş olması, onun taşıdığı değeri ne azaltabilir ne de artırabilir.</a:t>
            </a:r>
            <a:endParaRPr lang="tr-TR" dirty="0"/>
          </a:p>
        </p:txBody>
      </p:sp>
    </p:spTree>
    <p:extLst>
      <p:ext uri="{BB962C8B-B14F-4D97-AF65-F5344CB8AC3E}">
        <p14:creationId xmlns:p14="http://schemas.microsoft.com/office/powerpoint/2010/main" val="595861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Edebiyat yapıtında, estetik yaşantı yaratma gücü vardır. Eleştiri, bu gücü sağlayan özellikleri ortaya çıkarmalı ve onlara yoğunlaşmalıdır.</a:t>
            </a:r>
          </a:p>
          <a:p>
            <a:r>
              <a:rPr lang="tr-TR" dirty="0" smtClean="0"/>
              <a:t>Edebî yapıtta estetik yaşantı yaratma gücünü sağlayan nitelikler, üç başlıkta değerlendirilebilir:</a:t>
            </a:r>
          </a:p>
          <a:p>
            <a:r>
              <a:rPr lang="tr-TR" dirty="0" smtClean="0"/>
              <a:t>1. Birlik,</a:t>
            </a:r>
          </a:p>
          <a:p>
            <a:r>
              <a:rPr lang="tr-TR" dirty="0" smtClean="0"/>
              <a:t>2. Karmaşıklık,</a:t>
            </a:r>
          </a:p>
          <a:p>
            <a:r>
              <a:rPr lang="tr-TR" dirty="0" smtClean="0"/>
              <a:t>3. Keskinlik.</a:t>
            </a:r>
          </a:p>
          <a:p>
            <a:r>
              <a:rPr lang="tr-TR" dirty="0" smtClean="0"/>
              <a:t>Edebiyat yapıtının tek ve doğru anlamı, kendi içinde gizlidir; eleştirmenin görevi onu yakalamaktır.</a:t>
            </a:r>
          </a:p>
          <a:p>
            <a:r>
              <a:rPr lang="tr-TR" dirty="0" smtClean="0"/>
              <a:t>Yeni Eleştiride </a:t>
            </a:r>
            <a:r>
              <a:rPr lang="tr-TR" dirty="0" smtClean="0"/>
              <a:t>şabloncu </a:t>
            </a:r>
            <a:r>
              <a:rPr lang="tr-TR" dirty="0" smtClean="0"/>
              <a:t>yaklaşımlar yoktur; her metnin </a:t>
            </a:r>
            <a:r>
              <a:rPr lang="tr-TR" smtClean="0"/>
              <a:t>kendi </a:t>
            </a:r>
            <a:r>
              <a:rPr lang="tr-TR" smtClean="0"/>
              <a:t>nitelikleri, </a:t>
            </a:r>
            <a:r>
              <a:rPr lang="tr-TR" dirty="0" smtClean="0"/>
              <a:t>eleştirmenin yöntemini </a:t>
            </a:r>
            <a:r>
              <a:rPr lang="tr-TR" dirty="0" smtClean="0"/>
              <a:t>belirlemesine </a:t>
            </a:r>
            <a:r>
              <a:rPr lang="tr-TR" dirty="0" smtClean="0"/>
              <a:t>kılavuzluk eder. </a:t>
            </a:r>
            <a:endParaRPr lang="tr-TR" dirty="0"/>
          </a:p>
        </p:txBody>
      </p:sp>
    </p:spTree>
    <p:extLst>
      <p:ext uri="{BB962C8B-B14F-4D97-AF65-F5344CB8AC3E}">
        <p14:creationId xmlns:p14="http://schemas.microsoft.com/office/powerpoint/2010/main" val="22690617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640</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Yeni Eleştiri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 Eleştiri</dc:title>
  <dc:creator>pc</dc:creator>
  <cp:lastModifiedBy>pc</cp:lastModifiedBy>
  <cp:revision>9</cp:revision>
  <dcterms:created xsi:type="dcterms:W3CDTF">2020-05-03T21:42:56Z</dcterms:created>
  <dcterms:modified xsi:type="dcterms:W3CDTF">2020-05-03T22:22:30Z</dcterms:modified>
</cp:coreProperties>
</file>