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6" r:id="rId5"/>
    <p:sldId id="259" r:id="rId6"/>
    <p:sldId id="260" r:id="rId7"/>
    <p:sldId id="261" r:id="rId8"/>
    <p:sldId id="262" r:id="rId9"/>
    <p:sldId id="263" r:id="rId10"/>
    <p:sldId id="264" r:id="rId11"/>
    <p:sldId id="265"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25.10.2021</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25.10.2021</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a:t>Ankara Üniversitesi </a:t>
            </a:r>
            <a:br>
              <a:rPr lang="tr-TR" sz="4000" dirty="0"/>
            </a:br>
            <a:r>
              <a:rPr lang="tr-TR" sz="4000" dirty="0"/>
              <a:t>Sağlık Bilimleri Fakültesi</a:t>
            </a:r>
            <a:br>
              <a:rPr lang="tr-TR" sz="4000" dirty="0"/>
            </a:br>
            <a:r>
              <a:rPr lang="tr-TR" sz="4000" dirty="0"/>
              <a:t>Çocuk Gelişimi Bölümü</a:t>
            </a:r>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a:solidFill>
                  <a:schemeClr val="tx1"/>
                </a:solidFill>
                <a:latin typeface="Calibri" pitchFamily="34" charset="0"/>
                <a:cs typeface="Calibri" pitchFamily="34" charset="0"/>
              </a:rPr>
              <a:t>Dersin Adı</a:t>
            </a:r>
            <a:r>
              <a:rPr lang="tr-TR" sz="3000">
                <a:solidFill>
                  <a:schemeClr val="tx1"/>
                </a:solidFill>
                <a:latin typeface="Calibri" pitchFamily="34" charset="0"/>
                <a:cs typeface="Calibri" pitchFamily="34" charset="0"/>
              </a:rPr>
              <a:t>: CGM 406 </a:t>
            </a:r>
            <a:r>
              <a:rPr lang="tr-TR" sz="3000" dirty="0">
                <a:solidFill>
                  <a:schemeClr val="tx1"/>
                </a:solidFill>
                <a:latin typeface="Calibri" pitchFamily="34" charset="0"/>
                <a:cs typeface="Calibri" pitchFamily="34" charset="0"/>
              </a:rPr>
              <a:t>Aile Danışmanlığı</a:t>
            </a:r>
          </a:p>
          <a:p>
            <a:pPr algn="just"/>
            <a:r>
              <a:rPr lang="tr-TR" sz="3000" dirty="0">
                <a:solidFill>
                  <a:schemeClr val="tx1"/>
                </a:solidFill>
                <a:latin typeface="Calibri" pitchFamily="34" charset="0"/>
                <a:cs typeface="Calibri" pitchFamily="34" charset="0"/>
              </a:rPr>
              <a:t>Sorumlu Öğretim Üyesi: Prof. Dr. Veli DUYAN</a:t>
            </a:r>
          </a:p>
          <a:p>
            <a:pPr algn="just"/>
            <a:endParaRPr lang="tr-TR" sz="3000" dirty="0">
              <a:solidFill>
                <a:schemeClr val="tx1"/>
              </a:solidFill>
              <a:latin typeface="Calibri" pitchFamily="34" charset="0"/>
              <a:cs typeface="Calibri" pitchFamily="34" charset="0"/>
            </a:endParaRPr>
          </a:p>
          <a:p>
            <a:pPr algn="l"/>
            <a:r>
              <a:rPr lang="tr-TR" dirty="0">
                <a:solidFill>
                  <a:schemeClr val="tx1"/>
                </a:solidFill>
                <a:latin typeface="Calibri" pitchFamily="34" charset="0"/>
                <a:cs typeface="Calibri" pitchFamily="34" charset="0"/>
              </a:rPr>
              <a:t>Konu: </a:t>
            </a:r>
            <a:r>
              <a:rPr lang="tr-TR" dirty="0"/>
              <a:t>Etkili bir danışma için gereken beceriler</a:t>
            </a:r>
            <a:endParaRPr lang="tr-TR" dirty="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lvl="0"/>
            <a:r>
              <a:rPr lang="tr-TR" sz="2400" i="1" dirty="0"/>
              <a:t>“Yaşadığınız sorunun çözüldüğünü (ya da hedefinize ulaştığınızı) gösteren şey tam olarak ne olacak?”</a:t>
            </a:r>
            <a:endParaRPr lang="tr-TR" sz="2000" dirty="0"/>
          </a:p>
          <a:p>
            <a:pPr lvl="0"/>
            <a:r>
              <a:rPr lang="tr-TR" sz="2400" i="1" dirty="0"/>
              <a:t>“Doğru yolda yürüdüğünüzü gösteren ilk işaret (ya da en küçük adım) ne olur?”</a:t>
            </a:r>
            <a:endParaRPr lang="tr-TR" sz="2000" dirty="0"/>
          </a:p>
          <a:p>
            <a:r>
              <a:rPr lang="tr-TR" sz="2400" dirty="0"/>
              <a:t>Örneğin; Bir kadın kocasıyla daha iyi geçinmek istediğini söylediğinde çözüm odaklı terapist şu soruyu yöneltebilir: “İkinizin daha iyi geçindiğini söyleyebilmek için tam olarak ne olması gerektiğini söyleyebilir misiniz? Neleri farklı yapıyor olurdunuz? Ne gibi bir değişiklik kocanızın artık geçimsiz olduğunu değil, iyi anlaştığınızı düşünmenizi sağlardı?” </a:t>
            </a:r>
            <a:endParaRPr lang="tr-TR" sz="2000" dirty="0"/>
          </a:p>
        </p:txBody>
      </p:sp>
    </p:spTree>
    <p:extLst>
      <p:ext uri="{BB962C8B-B14F-4D97-AF65-F5344CB8AC3E}">
        <p14:creationId xmlns:p14="http://schemas.microsoft.com/office/powerpoint/2010/main" val="3746542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dirty="0"/>
              <a:t>NAZLI, S. (2011). Çözüm Odaklı Aile Danışmanlığı. </a:t>
            </a:r>
            <a:r>
              <a:rPr lang="tr-TR" i="1" dirty="0"/>
              <a:t>Aile Danışmanlığı</a:t>
            </a:r>
            <a:r>
              <a:rPr lang="tr-TR" dirty="0"/>
              <a:t> (s. 250-256). </a:t>
            </a:r>
            <a:r>
              <a:rPr lang="tr-TR" dirty="0" err="1"/>
              <a:t>Ankara:Anı</a:t>
            </a:r>
            <a:r>
              <a:rPr lang="tr-TR" dirty="0"/>
              <a:t> Yayıncılık.</a:t>
            </a:r>
          </a:p>
          <a:p>
            <a:r>
              <a:rPr lang="tr-TR" dirty="0"/>
              <a:t>NİCHOLS, M.(2013). Aile Terapisi Kavramlar Ve Yöntemler. (Okan Gündüz Çev.). İstanbul: </a:t>
            </a:r>
            <a:r>
              <a:rPr lang="tr-TR" dirty="0" err="1"/>
              <a:t>Kaknüs</a:t>
            </a:r>
            <a:r>
              <a:rPr lang="tr-TR" dirty="0"/>
              <a:t> Yayınları. </a:t>
            </a:r>
          </a:p>
          <a:p>
            <a:r>
              <a:rPr lang="tr-TR" dirty="0"/>
              <a:t>MURDOCK, N. L. (2018-2. Baskı). Çözüm Odaklı Terapi. F. AKKOYUN içinde, </a:t>
            </a:r>
            <a:r>
              <a:rPr lang="tr-TR" i="1" dirty="0"/>
              <a:t>Psikolojik Danışma ve Psikoterapi Kuramları </a:t>
            </a:r>
            <a:r>
              <a:rPr lang="tr-TR" dirty="0"/>
              <a:t>(s. 460-489). Ankara: Nobel </a:t>
            </a:r>
            <a:r>
              <a:rPr lang="tr-TR"/>
              <a:t>Yayınevi.</a:t>
            </a:r>
            <a:endParaRPr lang="tr-TR" dirty="0"/>
          </a:p>
        </p:txBody>
      </p:sp>
    </p:spTree>
    <p:extLst>
      <p:ext uri="{BB962C8B-B14F-4D97-AF65-F5344CB8AC3E}">
        <p14:creationId xmlns:p14="http://schemas.microsoft.com/office/powerpoint/2010/main" val="3989048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lstStyle/>
          <a:p>
            <a:pPr algn="just"/>
            <a:r>
              <a:rPr lang="tr-TR" dirty="0"/>
              <a:t>Ailenin yaşadığı probleme göre çok farklı teknikler uygulanmaktadır. Bunlardan bazıları ödev verme, yeni beceriler öğretme, tavsiye verme gibi yönlendirici tekniklerdir. </a:t>
            </a:r>
            <a:r>
              <a:rPr lang="tr-TR" dirty="0" err="1"/>
              <a:t>Haley</a:t>
            </a:r>
            <a:r>
              <a:rPr lang="tr-TR" dirty="0"/>
              <a:t>’ in danışmalarında en çok kullandığı iki ayrı teknik ise mantıksız mesajlar ve semptomlara tavsiye vermedir.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normAutofit/>
          </a:bodyPr>
          <a:lstStyle/>
          <a:p>
            <a:pPr algn="just"/>
            <a:r>
              <a:rPr lang="tr-TR" b="1" dirty="0"/>
              <a:t>Mantıksız mesajlar:</a:t>
            </a:r>
            <a:r>
              <a:rPr lang="tr-TR" dirty="0"/>
              <a:t> Danışman aileyi bir şeyler yapması için yönlendirir. Direnç gösteren aile üyelerinin olması durumunda bu teknik çok kullanışlıdır. Danışmanın danışma sürecinde aile üyelerine bir takım direktifler verme gibi bir sorumluluğu vardır.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Danışman mantık dışı direktifleri özellikle vererek aile üyelerinin buna karşı birlik oluşturmalarını, aralarındaki olumsuz katı tutumdan vazgeçmelerini, birbirlerine yaklaşmalarını ister. Burada amaçlanan şey aile üyelerinin direktiflere uymayarak aralarındaki iletişimi yeniden yapılandırmalarıdır.</a:t>
            </a:r>
          </a:p>
        </p:txBody>
      </p:sp>
    </p:spTree>
    <p:extLst>
      <p:ext uri="{BB962C8B-B14F-4D97-AF65-F5344CB8AC3E}">
        <p14:creationId xmlns:p14="http://schemas.microsoft.com/office/powerpoint/2010/main" val="2282411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196752"/>
            <a:ext cx="8229600" cy="4960208"/>
          </a:xfrm>
        </p:spPr>
        <p:txBody>
          <a:bodyPr>
            <a:normAutofit/>
          </a:bodyPr>
          <a:lstStyle/>
          <a:p>
            <a:pPr algn="just"/>
            <a:r>
              <a:rPr lang="tr-TR" b="1" dirty="0"/>
              <a:t>Semptomlara tavsiye verme:</a:t>
            </a:r>
            <a:r>
              <a:rPr lang="tr-TR" dirty="0"/>
              <a:t> Danışmana yapması gereken ödev verilir. Çünkü tavsiye verici paradokslar olumlu bir anlam vererek bir şeyleri yeniden nitelendirir. Örneğin işlerini zamanında yapma konusunda sıkıntı yaşayıp danışmandan yardım isteyen danışana bir sonraki görüşmeye kadar işlerini zamanında yapması söylenmez.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Aksine kişinin boşa harcadığı zamanı ve bu durumun ne kadar sürdüğünü kaydetmesi istenir. Bu nahoş görev genellikle danışanların işlerini ağırdan alma davranışını azaltır. İlerleyen zamanlarda kaydetmeye değer bir şey bulamadığını çünkü işlerini zamanında bitirdiğini söyleyebilir. Bu tekniğin uygulanması sonucunda danışan kendisi hakkında sorumluluklarını yerine getiren biri olduğunu öğrenmiş olur.</a:t>
            </a:r>
          </a:p>
        </p:txBody>
      </p:sp>
    </p:spTree>
    <p:extLst>
      <p:ext uri="{BB962C8B-B14F-4D97-AF65-F5344CB8AC3E}">
        <p14:creationId xmlns:p14="http://schemas.microsoft.com/office/powerpoint/2010/main" val="709359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b="1" dirty="0"/>
              <a:t>Danışan – Danışman İlişkisi Nasıl Olmalı?</a:t>
            </a:r>
            <a:endParaRPr lang="tr-TR" dirty="0"/>
          </a:p>
          <a:p>
            <a:pPr lvl="0"/>
            <a:r>
              <a:rPr lang="tr-TR" dirty="0"/>
              <a:t>İş birliğine dayalı</a:t>
            </a:r>
          </a:p>
          <a:p>
            <a:pPr lvl="0"/>
            <a:r>
              <a:rPr lang="tr-TR" dirty="0"/>
              <a:t>Karşılıklı saygı</a:t>
            </a:r>
          </a:p>
          <a:p>
            <a:pPr lvl="0"/>
            <a:r>
              <a:rPr lang="tr-TR" dirty="0"/>
              <a:t>Diyalog</a:t>
            </a:r>
          </a:p>
          <a:p>
            <a:pPr lvl="0"/>
            <a:r>
              <a:rPr lang="tr-TR" dirty="0"/>
              <a:t>Araştırma ve doğrulamaya dayalı</a:t>
            </a:r>
          </a:p>
        </p:txBody>
      </p:sp>
    </p:spTree>
    <p:extLst>
      <p:ext uri="{BB962C8B-B14F-4D97-AF65-F5344CB8AC3E}">
        <p14:creationId xmlns:p14="http://schemas.microsoft.com/office/powerpoint/2010/main" val="3571320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lvl="0"/>
            <a:r>
              <a:rPr lang="tr-TR" dirty="0"/>
              <a:t>Danışanların kendilerini özgür hissettikleri</a:t>
            </a:r>
          </a:p>
          <a:p>
            <a:pPr lvl="0"/>
            <a:r>
              <a:rPr lang="tr-TR" dirty="0"/>
              <a:t>Eleştirme ve yargılamadan uzak</a:t>
            </a:r>
          </a:p>
          <a:p>
            <a:pPr lvl="0"/>
            <a:r>
              <a:rPr lang="tr-TR" dirty="0"/>
              <a:t>Danışmanın yardımcı rolünde olduğu bir danışma ortamı…</a:t>
            </a:r>
          </a:p>
          <a:p>
            <a:r>
              <a:rPr lang="tr-TR" dirty="0"/>
              <a:t>Az sayıda oturum ve oturum araları danışanın yeni edindiği görüşleri gündelik hayatına aktarabilmesi için uzun tutulur.</a:t>
            </a:r>
          </a:p>
        </p:txBody>
      </p:sp>
    </p:spTree>
    <p:extLst>
      <p:ext uri="{BB962C8B-B14F-4D97-AF65-F5344CB8AC3E}">
        <p14:creationId xmlns:p14="http://schemas.microsoft.com/office/powerpoint/2010/main" val="2911150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1"/>
            <a:r>
              <a:rPr lang="tr-TR" sz="2400" b="1" dirty="0"/>
              <a:t>Hedef Koyma</a:t>
            </a:r>
            <a:endParaRPr lang="tr-TR" sz="2000" dirty="0"/>
          </a:p>
          <a:p>
            <a:r>
              <a:rPr lang="tr-TR" sz="2800" dirty="0"/>
              <a:t>   Çözüm odaklı terapistler belirsiz ya da karmaşık hedeflerin somut, davranışsal hedeflere dönüştürülmesi için aşağıdakilere benzer sorular yöneltir:</a:t>
            </a:r>
            <a:endParaRPr lang="tr-TR" sz="2400" dirty="0"/>
          </a:p>
          <a:p>
            <a:pPr lvl="0"/>
            <a:r>
              <a:rPr lang="tr-TR" sz="2800" dirty="0"/>
              <a:t>“</a:t>
            </a:r>
            <a:r>
              <a:rPr lang="tr-TR" sz="2800" i="1" dirty="0"/>
              <a:t>Bunu tam olarak nasıl yapacaksınız?”</a:t>
            </a:r>
            <a:endParaRPr lang="tr-TR" sz="2400" dirty="0"/>
          </a:p>
          <a:p>
            <a:pPr lvl="0"/>
            <a:r>
              <a:rPr lang="tr-TR" sz="2800" i="1" dirty="0"/>
              <a:t>İkinizin yaşadığınız sorunların çözüldüğüne karar vermesi için ne olması gerekiyor? Ne gibi farklılıklar olacak?”</a:t>
            </a:r>
            <a:endParaRPr lang="tr-TR" sz="2400" dirty="0"/>
          </a:p>
          <a:p>
            <a:endParaRPr lang="tr-TR" dirty="0"/>
          </a:p>
        </p:txBody>
      </p:sp>
    </p:spTree>
    <p:extLst>
      <p:ext uri="{BB962C8B-B14F-4D97-AF65-F5344CB8AC3E}">
        <p14:creationId xmlns:p14="http://schemas.microsoft.com/office/powerpoint/2010/main" val="6924724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23</TotalTime>
  <Words>506</Words>
  <Application>Microsoft Office PowerPoint</Application>
  <PresentationFormat>Ekran Gösterisi (4:3)</PresentationFormat>
  <Paragraphs>29</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Çocuk Gelişimi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Serdarhan.Duru</cp:lastModifiedBy>
  <cp:revision>12</cp:revision>
  <dcterms:created xsi:type="dcterms:W3CDTF">2017-04-26T08:36:58Z</dcterms:created>
  <dcterms:modified xsi:type="dcterms:W3CDTF">2021-10-25T06:58:22Z</dcterms:modified>
</cp:coreProperties>
</file>