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handoutMasterIdLst>
    <p:handoutMasterId r:id="rId20"/>
  </p:handoutMasterIdLst>
  <p:sldIdLst>
    <p:sldId id="293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6" r:id="rId15"/>
    <p:sldId id="287" r:id="rId16"/>
    <p:sldId id="289" r:id="rId17"/>
    <p:sldId id="296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0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458F5-2EC3-4ED9-8DBC-5E9802A6B343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7F478-1BCC-4BD4-9092-01913D2516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61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8A59B-52EC-4EA0-BC4A-CD576AE8F33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BC269-AA5A-43B5-A6BE-97CBFC8135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44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29DD-80B8-4A8E-AEDD-B82C5A8E87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err="1" smtClean="0">
                <a:solidFill>
                  <a:schemeClr val="accent1">
                    <a:lumMod val="50000"/>
                  </a:schemeClr>
                </a:solidFill>
              </a:rPr>
              <a:t>TBS’De</a:t>
            </a:r>
            <a:r>
              <a:rPr lang="tr-TR" sz="5400" dirty="0" smtClean="0">
                <a:solidFill>
                  <a:schemeClr val="accent1">
                    <a:lumMod val="50000"/>
                  </a:schemeClr>
                </a:solidFill>
              </a:rPr>
              <a:t> görev tanımları</a:t>
            </a:r>
            <a:endParaRPr lang="tr-TR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5308E8"/>
                </a:solidFill>
              </a:rPr>
              <a:t>Bulaşıkçı  ve </a:t>
            </a:r>
            <a:r>
              <a:rPr lang="tr-TR" dirty="0" err="1" smtClean="0">
                <a:solidFill>
                  <a:srgbClr val="5308E8"/>
                </a:solidFill>
              </a:rPr>
              <a:t>Temİzlİkçİler</a:t>
            </a:r>
            <a:endParaRPr lang="tr-TR" dirty="0" smtClean="0">
              <a:solidFill>
                <a:srgbClr val="5308E8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4162"/>
            <a:ext cx="8064896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M</a:t>
            </a:r>
            <a:r>
              <a:rPr lang="tr-TR" sz="3200" dirty="0" smtClean="0">
                <a:solidFill>
                  <a:schemeClr val="tx1"/>
                </a:solidFill>
              </a:rPr>
              <a:t>utfakta kullanılan yemek araç gereçlerinin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temizliğini yaparlar.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Mutfaklarda oluşan çöpleri çöp toplama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yerlerine götürür ve çöp bidonlarını yıkarlar.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Mutfağın genel olarak temizliğinden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sorumludurlar.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dirty="0" smtClean="0">
                <a:solidFill>
                  <a:srgbClr val="5308E8"/>
                </a:solidFill>
              </a:rPr>
              <a:t>MUTFAK ORGANİZASYONU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554162"/>
            <a:ext cx="7272808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dirty="0" smtClean="0"/>
              <a:t>   </a:t>
            </a:r>
            <a:r>
              <a:rPr lang="tr-TR" dirty="0" smtClean="0">
                <a:solidFill>
                  <a:schemeClr val="tx1"/>
                </a:solidFill>
              </a:rPr>
              <a:t>Toplu beslenme yapılan işletmelerde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mutfak organizasyonu işlerin beklenen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kalite ve süratte yürütülebilmesinde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büyük önem taşır.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   Bir mutfağın organizasyonunda göz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önünde bulundurulması gerekenler;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476672"/>
            <a:ext cx="7488758" cy="5654253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Hazırlanacak yemek servisinin şekli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Yemek yiyecek grubun sayısı ve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nitelikleri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Mutfak çalışanlarının sayısı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Servis zamanları ve öğün sayıları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Uygulanacak menü şekli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Yiyecek hazırlanmasında, pişirilmesinde,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servisinde uygulanacak işler ve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kullanılacak ekipmanlar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Bütçe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sz="3800" dirty="0" smtClean="0">
                <a:solidFill>
                  <a:srgbClr val="5308E8"/>
                </a:solidFill>
              </a:rPr>
              <a:t>Mutfak Organizasyon Yapıları</a:t>
            </a:r>
            <a:br>
              <a:rPr lang="tr-TR" sz="3800" dirty="0" smtClean="0">
                <a:solidFill>
                  <a:srgbClr val="5308E8"/>
                </a:solidFill>
              </a:rPr>
            </a:br>
            <a:endParaRPr lang="tr-TR" sz="3800" dirty="0" smtClean="0">
              <a:solidFill>
                <a:srgbClr val="5308E8"/>
              </a:solidFill>
            </a:endParaRPr>
          </a:p>
        </p:txBody>
      </p:sp>
      <p:sp>
        <p:nvSpPr>
          <p:cNvPr id="2060" name="Rectangle 15"/>
          <p:cNvSpPr>
            <a:spLocks noChangeArrowheads="1"/>
          </p:cNvSpPr>
          <p:nvPr/>
        </p:nvSpPr>
        <p:spPr bwMode="auto">
          <a:xfrm>
            <a:off x="1259632" y="1628775"/>
            <a:ext cx="6936267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3600" dirty="0">
                <a:solidFill>
                  <a:srgbClr val="5308E8"/>
                </a:solidFill>
              </a:rPr>
              <a:t>1.Küçük Mutfak </a:t>
            </a:r>
            <a:r>
              <a:rPr lang="tr-TR" sz="3600" dirty="0" smtClean="0">
                <a:solidFill>
                  <a:srgbClr val="5308E8"/>
                </a:solidFill>
              </a:rPr>
              <a:t>Organizasyonu</a:t>
            </a:r>
          </a:p>
          <a:p>
            <a:pPr algn="just"/>
            <a:endParaRPr lang="tr-TR" sz="3600" dirty="0" smtClean="0">
              <a:solidFill>
                <a:srgbClr val="5308E8"/>
              </a:solidFill>
            </a:endParaRPr>
          </a:p>
          <a:p>
            <a:pPr algn="just"/>
            <a:r>
              <a:rPr lang="tr-TR" sz="3600" dirty="0">
                <a:solidFill>
                  <a:srgbClr val="5308E8"/>
                </a:solidFill>
              </a:rPr>
              <a:t>2.Orta Büyüklükte Mutfak </a:t>
            </a:r>
            <a:r>
              <a:rPr lang="tr-TR" sz="3600" dirty="0" smtClean="0">
                <a:solidFill>
                  <a:srgbClr val="5308E8"/>
                </a:solidFill>
              </a:rPr>
              <a:t>Organizasyonu</a:t>
            </a:r>
          </a:p>
          <a:p>
            <a:pPr algn="just"/>
            <a:endParaRPr lang="tr-TR" sz="3600" dirty="0" smtClean="0">
              <a:solidFill>
                <a:srgbClr val="5308E8"/>
              </a:solidFill>
            </a:endParaRPr>
          </a:p>
          <a:p>
            <a:pPr algn="just"/>
            <a:r>
              <a:rPr lang="tr-TR" sz="3600" dirty="0">
                <a:solidFill>
                  <a:srgbClr val="5308E8"/>
                </a:solidFill>
              </a:rPr>
              <a:t>3.Geniş Mutfak Organizasyonu</a:t>
            </a:r>
          </a:p>
          <a:p>
            <a:pPr algn="just"/>
            <a:endParaRPr lang="tr-TR" sz="3600" dirty="0">
              <a:solidFill>
                <a:srgbClr val="5308E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2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003232" cy="5001419"/>
          </a:xfrm>
        </p:spPr>
        <p:txBody>
          <a:bodyPr>
            <a:normAutofit/>
          </a:bodyPr>
          <a:lstStyle/>
          <a:p>
            <a:pPr marL="533400" indent="-533400"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Organizasyon yapısın genişlediği bu durumda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baş aşçının ve çalışanlarının nitelikleri ve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sorumlulukları da aynı oranda artmaktadır.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Çünkü daha büyük organizasyonların aynı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oranda bilgi, beceri, yetenek, eğitim,iletişim,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yönetim, hijyen vb. konularda en üst ve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istenilen standartlarda olması gerekmektedir.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/>
          <a:lstStyle/>
          <a:p>
            <a:pPr algn="ctr" eaLnBrk="1" hangingPunct="1"/>
            <a:r>
              <a:rPr lang="tr-TR" sz="2800" dirty="0" smtClean="0">
                <a:solidFill>
                  <a:srgbClr val="5308E8"/>
                </a:solidFill>
              </a:rPr>
              <a:t>ÇALIŞACAK PERSONEL SAYISININ TESPİT EDİLMESİ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4162"/>
            <a:ext cx="8452048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F.Johnson isimli araştırmacı şöyle bir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formül geliştirmiştir.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3200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 y=2.99 + 0.82 x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 y=Gerekli personel sayısı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X=Bir ayda servis yapılan 1.000 yemek(öğün)sayısı</a:t>
            </a:r>
          </a:p>
          <a:p>
            <a:pPr eaLnBrk="1" hangingPunct="1">
              <a:buFont typeface="Wingdings" pitchFamily="2" charset="2"/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4638"/>
            <a:ext cx="7457256" cy="11430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rgbClr val="5308E8"/>
                </a:solidFill>
              </a:rPr>
              <a:t>ÇALIŞACAK PERSONELİN SEÇİMİ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0888"/>
            <a:ext cx="7467600" cy="3705275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dirty="0" smtClean="0"/>
              <a:t>  </a:t>
            </a:r>
            <a:r>
              <a:rPr lang="tr-TR" sz="4400" dirty="0" smtClean="0"/>
              <a:t>“</a:t>
            </a:r>
            <a:r>
              <a:rPr lang="tr-TR" sz="4400" dirty="0" smtClean="0">
                <a:solidFill>
                  <a:schemeClr val="tx1"/>
                </a:solidFill>
              </a:rPr>
              <a:t>Uygun işe uygun adam” </a:t>
            </a:r>
            <a:endParaRPr lang="tr-TR" sz="4400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sz="4400" dirty="0" smtClean="0">
                <a:solidFill>
                  <a:schemeClr val="tx1"/>
                </a:solidFill>
              </a:rPr>
              <a:t>ilkesi </a:t>
            </a:r>
            <a:r>
              <a:rPr lang="tr-TR" sz="4400" dirty="0" smtClean="0">
                <a:solidFill>
                  <a:schemeClr val="tx1"/>
                </a:solidFill>
              </a:rPr>
              <a:t>benimsenmelidir.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sz="440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tr-TR" dirty="0" smtClean="0">
              <a:solidFill>
                <a:srgbClr val="990099"/>
              </a:solidFill>
              <a:latin typeface="Comic Sans MS" pitchFamily="66" charset="0"/>
            </a:endParaRP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44"/>
          <p:cNvSpPr>
            <a:spLocks noChangeArrowheads="1"/>
          </p:cNvSpPr>
          <p:nvPr/>
        </p:nvSpPr>
        <p:spPr bwMode="auto">
          <a:xfrm>
            <a:off x="304800" y="1066800"/>
            <a:ext cx="2209800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828C9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Başvuruların 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kabulü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16739" name="Rectangle 1047"/>
          <p:cNvSpPr>
            <a:spLocks noChangeArrowheads="1"/>
          </p:cNvSpPr>
          <p:nvPr/>
        </p:nvSpPr>
        <p:spPr bwMode="auto">
          <a:xfrm>
            <a:off x="3505200" y="1066800"/>
            <a:ext cx="2514600" cy="13716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Ön görüşme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16740" name="Rectangle 1048"/>
          <p:cNvSpPr>
            <a:spLocks noChangeArrowheads="1"/>
          </p:cNvSpPr>
          <p:nvPr/>
        </p:nvSpPr>
        <p:spPr bwMode="auto">
          <a:xfrm>
            <a:off x="6553200" y="1066800"/>
            <a:ext cx="2438400" cy="12954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Başvuru formu 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doldurma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16741" name="Rectangle 1049"/>
          <p:cNvSpPr>
            <a:spLocks noChangeArrowheads="1"/>
          </p:cNvSpPr>
          <p:nvPr/>
        </p:nvSpPr>
        <p:spPr bwMode="auto">
          <a:xfrm>
            <a:off x="304800" y="2971800"/>
            <a:ext cx="2133600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Özgeçmiş 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inceleme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16742" name="Rectangle 1050"/>
          <p:cNvSpPr>
            <a:spLocks noChangeArrowheads="1"/>
          </p:cNvSpPr>
          <p:nvPr/>
        </p:nvSpPr>
        <p:spPr bwMode="auto">
          <a:xfrm>
            <a:off x="3563888" y="2996952"/>
            <a:ext cx="2362200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Görüşme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16743" name="Rectangle 1051"/>
          <p:cNvSpPr>
            <a:spLocks noChangeArrowheads="1"/>
          </p:cNvSpPr>
          <p:nvPr/>
        </p:nvSpPr>
        <p:spPr bwMode="auto">
          <a:xfrm>
            <a:off x="6629400" y="2971800"/>
            <a:ext cx="2209800" cy="11430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İşe giriş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 sınavları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16744" name="Rectangle 1052"/>
          <p:cNvSpPr>
            <a:spLocks noChangeArrowheads="1"/>
          </p:cNvSpPr>
          <p:nvPr/>
        </p:nvSpPr>
        <p:spPr bwMode="auto">
          <a:xfrm>
            <a:off x="3131840" y="5157192"/>
            <a:ext cx="2794248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Sağlık muayenesi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16745" name="Rectangle 1053"/>
          <p:cNvSpPr>
            <a:spLocks noChangeArrowheads="1"/>
          </p:cNvSpPr>
          <p:nvPr/>
        </p:nvSpPr>
        <p:spPr bwMode="auto">
          <a:xfrm>
            <a:off x="304800" y="5181600"/>
            <a:ext cx="2394992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Seçim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15079" name="Text Box 1063"/>
          <p:cNvSpPr txBox="1">
            <a:spLocks noChangeArrowheads="1"/>
          </p:cNvSpPr>
          <p:nvPr/>
        </p:nvSpPr>
        <p:spPr bwMode="auto">
          <a:xfrm>
            <a:off x="0" y="304800"/>
            <a:ext cx="944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800" dirty="0" smtClean="0">
                <a:solidFill>
                  <a:srgbClr val="5308E8"/>
                </a:solidFill>
              </a:rPr>
              <a:t>PERSONEL SEÇİM SÜRECİ</a:t>
            </a:r>
            <a:endParaRPr lang="tr-TR" sz="2800" dirty="0">
              <a:solidFill>
                <a:srgbClr val="5308E8"/>
              </a:solidFill>
            </a:endParaRPr>
          </a:p>
        </p:txBody>
      </p:sp>
      <p:sp>
        <p:nvSpPr>
          <p:cNvPr id="116747" name="AutoShape 1066"/>
          <p:cNvSpPr>
            <a:spLocks noChangeArrowheads="1"/>
          </p:cNvSpPr>
          <p:nvPr/>
        </p:nvSpPr>
        <p:spPr bwMode="auto">
          <a:xfrm>
            <a:off x="2667000" y="1828800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48" name="AutoShape 1070"/>
          <p:cNvSpPr>
            <a:spLocks noChangeArrowheads="1"/>
          </p:cNvSpPr>
          <p:nvPr/>
        </p:nvSpPr>
        <p:spPr bwMode="auto">
          <a:xfrm>
            <a:off x="5943600" y="1828800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49" name="AutoShape 1071"/>
          <p:cNvSpPr>
            <a:spLocks noChangeArrowheads="1"/>
          </p:cNvSpPr>
          <p:nvPr/>
        </p:nvSpPr>
        <p:spPr bwMode="auto">
          <a:xfrm>
            <a:off x="2483768" y="5661248"/>
            <a:ext cx="823912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50" name="AutoShape 1073"/>
          <p:cNvSpPr>
            <a:spLocks noChangeArrowheads="1"/>
          </p:cNvSpPr>
          <p:nvPr/>
        </p:nvSpPr>
        <p:spPr bwMode="auto">
          <a:xfrm rot="5400000">
            <a:off x="1126331" y="4588669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51" name="AutoShape 1074"/>
          <p:cNvSpPr>
            <a:spLocks noChangeArrowheads="1"/>
          </p:cNvSpPr>
          <p:nvPr/>
        </p:nvSpPr>
        <p:spPr bwMode="auto">
          <a:xfrm flipH="1">
            <a:off x="5881688" y="3429000"/>
            <a:ext cx="823912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52" name="AutoShape 1075"/>
          <p:cNvSpPr>
            <a:spLocks noChangeArrowheads="1"/>
          </p:cNvSpPr>
          <p:nvPr/>
        </p:nvSpPr>
        <p:spPr bwMode="auto">
          <a:xfrm flipH="1">
            <a:off x="2590800" y="3429000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53" name="AutoShape 1076"/>
          <p:cNvSpPr>
            <a:spLocks noChangeArrowheads="1"/>
          </p:cNvSpPr>
          <p:nvPr/>
        </p:nvSpPr>
        <p:spPr bwMode="auto">
          <a:xfrm rot="5400000">
            <a:off x="8136731" y="2607469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8" name="Rectangle 1052"/>
          <p:cNvSpPr>
            <a:spLocks noChangeArrowheads="1"/>
          </p:cNvSpPr>
          <p:nvPr/>
        </p:nvSpPr>
        <p:spPr bwMode="auto">
          <a:xfrm flipH="1">
            <a:off x="6516216" y="5229200"/>
            <a:ext cx="2160240" cy="1152128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</a:rPr>
              <a:t>Yerleştirme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9" name="AutoShape 1071"/>
          <p:cNvSpPr>
            <a:spLocks noChangeArrowheads="1"/>
          </p:cNvSpPr>
          <p:nvPr/>
        </p:nvSpPr>
        <p:spPr bwMode="auto">
          <a:xfrm>
            <a:off x="5796136" y="5805264"/>
            <a:ext cx="823912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2400" dirty="0" smtClean="0">
                <a:solidFill>
                  <a:srgbClr val="5308E8"/>
                </a:solidFill>
              </a:rPr>
              <a:t>GÖREV ALAN KİŞİLER VE SORUMLULUKLARI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solidFill>
                  <a:srgbClr val="990099"/>
                </a:solidFill>
              </a:rPr>
              <a:t>   </a:t>
            </a:r>
            <a:r>
              <a:rPr lang="tr-TR" sz="2400" dirty="0" smtClean="0">
                <a:solidFill>
                  <a:srgbClr val="5308E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Diyetisyen: </a:t>
            </a:r>
            <a:r>
              <a:rPr lang="tr-TR" sz="2800" dirty="0" smtClean="0">
                <a:solidFill>
                  <a:schemeClr val="tx1"/>
                </a:solidFill>
              </a:rPr>
              <a:t>Beslenme servis şefidir. İşletmenin büyüklüğüne göre birkaç diyetisyen çalışabilir.</a:t>
            </a:r>
          </a:p>
          <a:p>
            <a:pPr algn="just" eaLnBrk="1" hangingPunct="1">
              <a:defRPr/>
            </a:pPr>
            <a:r>
              <a:rPr lang="tr-TR" sz="2800" dirty="0" smtClean="0">
                <a:solidFill>
                  <a:schemeClr val="tx1"/>
                </a:solidFill>
              </a:rPr>
              <a:t>Mutfak ve yemekhane hizmetlerinin düzenli ve verimli şekilde yürütülmesinden sorumludur.</a:t>
            </a:r>
          </a:p>
          <a:p>
            <a:pPr algn="just" eaLnBrk="1" hangingPunct="1">
              <a:defRPr/>
            </a:pPr>
            <a:r>
              <a:rPr lang="tr-TR" sz="2800" dirty="0" smtClean="0">
                <a:solidFill>
                  <a:schemeClr val="tx1"/>
                </a:solidFill>
              </a:rPr>
              <a:t>Satın alınacak ürünlerin teknik şartnamelerinin hazırlanmasında görev alır.</a:t>
            </a:r>
          </a:p>
          <a:p>
            <a:pPr algn="just" eaLnBrk="1" hangingPunct="1">
              <a:defRPr/>
            </a:pPr>
            <a:r>
              <a:rPr lang="tr-TR" sz="2800" dirty="0" smtClean="0">
                <a:solidFill>
                  <a:schemeClr val="tx1"/>
                </a:solidFill>
              </a:rPr>
              <a:t>İaşe çizelgelerini hazırlanmasını ve malzemelerin sipariş edilmesini sağlar.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400" dirty="0" smtClean="0">
              <a:solidFill>
                <a:srgbClr val="990099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tr-TR" sz="1800" dirty="0" smtClean="0">
              <a:solidFill>
                <a:srgbClr val="990099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>
              <a:solidFill>
                <a:srgbClr val="990099"/>
              </a:solidFill>
            </a:endParaRP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v"/>
              <a:defRPr/>
            </a:pPr>
            <a:endParaRPr lang="tr-TR" dirty="0" smtClean="0">
              <a:solidFill>
                <a:srgbClr val="99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>
            <a:noAutofit/>
          </a:bodyPr>
          <a:lstStyle/>
          <a:p>
            <a:pPr algn="just" eaLnBrk="1" hangingPunct="1"/>
            <a:endParaRPr lang="tr-TR" sz="2800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tr-TR" sz="2800" dirty="0" smtClean="0">
                <a:solidFill>
                  <a:schemeClr val="tx1"/>
                </a:solidFill>
              </a:rPr>
              <a:t>Mutfağın temizlik ve düzenini, yiyeceklerin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sanitasyon kurallarına uygun, lezzet ve besin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değerlerinden kayba uğramadan pişirilmesini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sağlar ve dağıtımı kontrol eder.</a:t>
            </a:r>
          </a:p>
          <a:p>
            <a:pPr algn="just" eaLnBrk="1" hangingPunct="1"/>
            <a:r>
              <a:rPr lang="tr-TR" sz="2800" dirty="0" smtClean="0">
                <a:solidFill>
                  <a:schemeClr val="tx1"/>
                </a:solidFill>
              </a:rPr>
              <a:t>Mutfak personelini seçer ve yöneticilerin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onayına sunar</a:t>
            </a:r>
          </a:p>
          <a:p>
            <a:pPr algn="just" eaLnBrk="1" hangingPunct="1"/>
            <a:r>
              <a:rPr lang="tr-TR" sz="2800" dirty="0" smtClean="0">
                <a:solidFill>
                  <a:schemeClr val="tx1"/>
                </a:solidFill>
              </a:rPr>
              <a:t>Beslenme servisi için gerekli araç ve gereçleri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tespit eder ve sağlanması için ilgili bölüme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bildirir.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24744"/>
            <a:ext cx="7632848" cy="4525963"/>
          </a:xfrm>
        </p:spPr>
        <p:txBody>
          <a:bodyPr>
            <a:normAutofit fontScale="92500" lnSpcReduction="20000"/>
          </a:bodyPr>
          <a:lstStyle/>
          <a:p>
            <a:pPr algn="just"/>
            <a:endParaRPr lang="tr-TR" dirty="0" smtClean="0">
              <a:solidFill>
                <a:schemeClr val="tx1"/>
              </a:solidFill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Beslenme servisi ile ilgili, maliyet</a:t>
            </a:r>
          </a:p>
          <a:p>
            <a:pPr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kontrollerini yapar ve kayıtları tutar.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Yemek servisinin düzenli olarak işlemesini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sağlar.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Mutfak personelinin hizmet içi eğitimini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yaptırır.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Beslenme ile ilgili seminer ve konferanslara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katılır.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tr-TR" sz="4000" dirty="0" err="1" smtClean="0">
                <a:solidFill>
                  <a:srgbClr val="5308E8"/>
                </a:solidFill>
              </a:rPr>
              <a:t>Besİn</a:t>
            </a:r>
            <a:r>
              <a:rPr lang="tr-TR" sz="4000" dirty="0" smtClean="0">
                <a:solidFill>
                  <a:srgbClr val="5308E8"/>
                </a:solidFill>
              </a:rPr>
              <a:t> (</a:t>
            </a:r>
            <a:r>
              <a:rPr lang="tr-TR" sz="4000" dirty="0" err="1" smtClean="0">
                <a:solidFill>
                  <a:srgbClr val="5308E8"/>
                </a:solidFill>
              </a:rPr>
              <a:t>GIda</a:t>
            </a:r>
            <a:r>
              <a:rPr lang="tr-TR" sz="4000" dirty="0" smtClean="0">
                <a:solidFill>
                  <a:srgbClr val="5308E8"/>
                </a:solidFill>
              </a:rPr>
              <a:t>)</a:t>
            </a:r>
            <a:r>
              <a:rPr lang="tr-TR" sz="4000" dirty="0" err="1" smtClean="0">
                <a:solidFill>
                  <a:srgbClr val="5308E8"/>
                </a:solidFill>
              </a:rPr>
              <a:t>Teknİsyenİ</a:t>
            </a:r>
            <a:r>
              <a:rPr lang="tr-TR" sz="4000" dirty="0" smtClean="0">
                <a:solidFill>
                  <a:srgbClr val="5308E8"/>
                </a:solidFill>
              </a:rPr>
              <a:t>-</a:t>
            </a:r>
            <a:r>
              <a:rPr lang="tr-TR" sz="4000" dirty="0" err="1" smtClean="0">
                <a:solidFill>
                  <a:srgbClr val="5308E8"/>
                </a:solidFill>
              </a:rPr>
              <a:t>UzmanI</a:t>
            </a:r>
            <a:endParaRPr lang="tr-TR" sz="4000" dirty="0" smtClean="0">
              <a:solidFill>
                <a:srgbClr val="5308E8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Autofit/>
          </a:bodyPr>
          <a:lstStyle/>
          <a:p>
            <a:pPr algn="just" eaLnBrk="1" hangingPunct="1"/>
            <a:r>
              <a:rPr lang="tr-TR" sz="2800" dirty="0" smtClean="0">
                <a:solidFill>
                  <a:schemeClr val="tx1"/>
                </a:solidFill>
              </a:rPr>
              <a:t>Mutfak ve yemekhane hizmetlerinin düzenli ve verimli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şekilde yürütülmesinde diyetisyenle birlikte çalışır ve ona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yardımcı olur.</a:t>
            </a:r>
          </a:p>
          <a:p>
            <a:pPr algn="just" eaLnBrk="1" hangingPunct="1"/>
            <a:r>
              <a:rPr lang="tr-TR" sz="2800" dirty="0" smtClean="0">
                <a:solidFill>
                  <a:schemeClr val="tx1"/>
                </a:solidFill>
              </a:rPr>
              <a:t>Mutfağın temizlik ve düzeninden sorumludur.</a:t>
            </a:r>
          </a:p>
          <a:p>
            <a:pPr algn="just" eaLnBrk="1" hangingPunct="1"/>
            <a:r>
              <a:rPr lang="tr-TR" sz="2800" dirty="0" smtClean="0">
                <a:solidFill>
                  <a:schemeClr val="tx1"/>
                </a:solidFill>
              </a:rPr>
              <a:t>Yemek tarifelerinin standartlaştırılmasında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diyetisyenle birlikte çalışır.</a:t>
            </a:r>
          </a:p>
          <a:p>
            <a:pPr algn="just" eaLnBrk="1" hangingPunct="1"/>
            <a:r>
              <a:rPr lang="tr-TR" sz="2800" dirty="0" smtClean="0">
                <a:solidFill>
                  <a:schemeClr val="tx1"/>
                </a:solidFill>
              </a:rPr>
              <a:t>Günlük iaşe çizelgelerinin hazırlanmasını ve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yiyeceklerin sipariş edilmesini sağlar.</a:t>
            </a:r>
          </a:p>
          <a:p>
            <a:pPr algn="just" eaLnBrk="1" hangingPunct="1"/>
            <a:r>
              <a:rPr lang="tr-TR" sz="2800" dirty="0" smtClean="0">
                <a:solidFill>
                  <a:schemeClr val="tx1"/>
                </a:solidFill>
              </a:rPr>
              <a:t>Mevsimlik,aylık yemek listelerini diyetisyenle birlikte</a:t>
            </a:r>
          </a:p>
          <a:p>
            <a:pPr algn="just" eaLnBrk="1" hangingPunct="1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hazırlar.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5308E8"/>
                </a:solidFill>
              </a:rPr>
              <a:t>Aşçılar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083624" cy="4525963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Yemeğin istenilen saatte ve istenildiği kadar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pişirilmesinden sorumludurlar.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Bu görevlerini yaparken, yiyeceklerin beslenme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ilkelerine uygun olarak hazırlanması ve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pişirilmesine dikkat etmek zorundadır.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Aşçılardan bir tanesi şef aşçı olarak seçilir ve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aşçıların denetimini bu eleman aracılığı ile yapar.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5308E8"/>
                </a:solidFill>
              </a:rPr>
              <a:t>Garsonlar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Kurum beslenme servislerinde görev alan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garsonlar servis sistemine bağlı olarak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yemeklerin masalara veya hasta servislerine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taşınmasından, 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Masaların toplanmasından,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Hasta kat mutfaklarının temizliğinden ve</a:t>
            </a:r>
          </a:p>
          <a:p>
            <a:pPr algn="just" eaLnBrk="1" hangingPunct="1">
              <a:buNone/>
            </a:pPr>
            <a:r>
              <a:rPr lang="tr-TR" dirty="0" smtClean="0">
                <a:solidFill>
                  <a:schemeClr val="tx1"/>
                </a:solidFill>
              </a:rPr>
              <a:t>düzeninden sorumludurlar.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5308E8"/>
                </a:solidFill>
              </a:rPr>
              <a:t>İaşe Sorumluları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4162"/>
            <a:ext cx="7416824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Günlük yemek listesi ve standart yemek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tarifelerine göre tüketilecek yiyecek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maddelerinin dökümünü yapıp çizelgeleri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düzenlemek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Çizelgeye işlenen yiyeceklerin siparişini</a:t>
            </a:r>
          </a:p>
          <a:p>
            <a:pPr algn="just" eaLnBrk="1" hangingPunct="1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vermek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dirty="0" smtClean="0">
                <a:solidFill>
                  <a:srgbClr val="5308E8"/>
                </a:solidFill>
              </a:rPr>
              <a:t>Depo Sorumlusu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4162"/>
            <a:ext cx="8668072" cy="4525963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tx1"/>
                </a:solidFill>
              </a:rPr>
              <a:t>Satın alınan yiyeceklerin kalite ve kontrolünün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tr-TR" dirty="0" smtClean="0">
                <a:solidFill>
                  <a:schemeClr val="tx1"/>
                </a:solidFill>
              </a:rPr>
              <a:t>yapılması için yiyecek kontrol komitesi üyelerine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tr-TR" dirty="0" smtClean="0">
                <a:solidFill>
                  <a:schemeClr val="tx1"/>
                </a:solidFill>
              </a:rPr>
              <a:t>haber verir.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tx1"/>
                </a:solidFill>
              </a:rPr>
              <a:t>Gelen yiyecekleri tartarak depo kartlarına işler.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tx1"/>
                </a:solidFill>
              </a:rPr>
              <a:t>Günlük iaşe çizelgesine göre mutfağa yiyecek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tr-TR" dirty="0" smtClean="0">
                <a:solidFill>
                  <a:schemeClr val="tx1"/>
                </a:solidFill>
              </a:rPr>
              <a:t>çıkışını yapar.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tx1"/>
                </a:solidFill>
              </a:rPr>
              <a:t>Yiyecekleri depoda belirli bir düzen içerisinde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tr-TR" dirty="0" smtClean="0">
                <a:solidFill>
                  <a:schemeClr val="tx1"/>
                </a:solidFill>
              </a:rPr>
              <a:t>yerleştirir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tx1"/>
                </a:solidFill>
              </a:rPr>
              <a:t>Deponun temizlik ve düzenini sağlar.</a:t>
            </a:r>
          </a:p>
          <a:p>
            <a:pPr eaLnBrk="1" hangingPunct="1">
              <a:lnSpc>
                <a:spcPct val="90000"/>
              </a:lnSpc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227</TotalTime>
  <Words>530</Words>
  <Application>Microsoft Office PowerPoint</Application>
  <PresentationFormat>Ekran Gösterisi (4:3)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Calibri</vt:lpstr>
      <vt:lpstr>Comic Sans MS</vt:lpstr>
      <vt:lpstr>Franklin Gothic Book</vt:lpstr>
      <vt:lpstr>Franklin Gothic Medium</vt:lpstr>
      <vt:lpstr>Wingdings</vt:lpstr>
      <vt:lpstr>Wingdings 2</vt:lpstr>
      <vt:lpstr>Gezinti</vt:lpstr>
      <vt:lpstr>TBS’De görev tanımları</vt:lpstr>
      <vt:lpstr>GÖREV ALAN KİŞİLER VE SORUMLULUKLARI</vt:lpstr>
      <vt:lpstr>PowerPoint Sunusu</vt:lpstr>
      <vt:lpstr>PowerPoint Sunusu</vt:lpstr>
      <vt:lpstr>Besİn (GIda)Teknİsyenİ-UzmanI</vt:lpstr>
      <vt:lpstr>Aşçılar</vt:lpstr>
      <vt:lpstr>Garsonlar </vt:lpstr>
      <vt:lpstr>İaşe Sorumluları</vt:lpstr>
      <vt:lpstr>Depo Sorumlusu</vt:lpstr>
      <vt:lpstr>Bulaşıkçı  ve Temİzlİkçİler</vt:lpstr>
      <vt:lpstr>MUTFAK ORGANİZASYONU</vt:lpstr>
      <vt:lpstr>PowerPoint Sunusu</vt:lpstr>
      <vt:lpstr>Mutfak Organizasyon Yapıları </vt:lpstr>
      <vt:lpstr>PowerPoint Sunusu</vt:lpstr>
      <vt:lpstr>ÇALIŞACAK PERSONEL SAYISININ TESPİT EDİLMESİ</vt:lpstr>
      <vt:lpstr>ÇALIŞACAK PERSONELİN SEÇİMİ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 BESLENME SİSTEMLERİ I</dc:title>
  <dc:creator>creaa</dc:creator>
  <cp:lastModifiedBy>exper</cp:lastModifiedBy>
  <cp:revision>42</cp:revision>
  <dcterms:created xsi:type="dcterms:W3CDTF">2013-07-05T13:28:04Z</dcterms:created>
  <dcterms:modified xsi:type="dcterms:W3CDTF">2017-01-27T08:58:41Z</dcterms:modified>
</cp:coreProperties>
</file>