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5" r:id="rId4"/>
    <p:sldId id="279" r:id="rId5"/>
    <p:sldId id="280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6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3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2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9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2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9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2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3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1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4B7CD-E9C8-FB4F-B5CE-3CB56A8E0DB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B5A17-5882-D542-A532-23D41279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0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824"/>
            <a:ext cx="8229600" cy="952419"/>
          </a:xfrm>
        </p:spPr>
        <p:txBody>
          <a:bodyPr>
            <a:normAutofit fontScale="90000"/>
          </a:bodyPr>
          <a:lstStyle/>
          <a:p>
            <a:r>
              <a:rPr lang="tr-TR" sz="4200" b="1" dirty="0" smtClean="0"/>
              <a:t/>
            </a:r>
            <a:br>
              <a:rPr lang="tr-TR" sz="4200" b="1" dirty="0" smtClean="0"/>
            </a:br>
            <a:r>
              <a:rPr lang="tr-TR" sz="4200" b="1" dirty="0" smtClean="0">
                <a:solidFill>
                  <a:srgbClr val="FF0000"/>
                </a:solidFill>
              </a:rPr>
              <a:t>THE </a:t>
            </a:r>
            <a:r>
              <a:rPr lang="tr-TR" sz="4200" b="1" dirty="0">
                <a:solidFill>
                  <a:srgbClr val="FF0000"/>
                </a:solidFill>
              </a:rPr>
              <a:t>SOURCES OF </a:t>
            </a:r>
            <a:r>
              <a:rPr lang="tr-TR" sz="4200" b="1" dirty="0" smtClean="0">
                <a:solidFill>
                  <a:srgbClr val="FF0000"/>
                </a:solidFill>
              </a:rPr>
              <a:t>MUSLIM </a:t>
            </a:r>
            <a:r>
              <a:rPr lang="tr-TR" sz="4200" b="1" dirty="0">
                <a:solidFill>
                  <a:srgbClr val="FF0000"/>
                </a:solidFill>
              </a:rPr>
              <a:t>LEADERSHIP </a:t>
            </a:r>
            <a:r>
              <a:rPr lang="tr-TR" sz="4200" b="1" dirty="0" smtClean="0">
                <a:solidFill>
                  <a:srgbClr val="FF0000"/>
                </a:solidFill>
              </a:rPr>
              <a:t>PRINCIPLES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83" y="1152309"/>
            <a:ext cx="8795643" cy="5467585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1· </a:t>
            </a:r>
            <a:r>
              <a:rPr lang="tr-TR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The</a:t>
            </a:r>
            <a:r>
              <a:rPr lang="tr-T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Holy</a:t>
            </a:r>
            <a:r>
              <a:rPr lang="tr-T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Quran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tr-TR" dirty="0" smtClean="0"/>
              <a:t>a </a:t>
            </a:r>
            <a:r>
              <a:rPr lang="tr-TR" dirty="0" err="1"/>
              <a:t>complete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of Life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contains</a:t>
            </a:r>
            <a:r>
              <a:rPr lang="tr-TR" dirty="0"/>
              <a:t> </a:t>
            </a:r>
            <a:r>
              <a:rPr lang="tr-TR" dirty="0" err="1"/>
              <a:t>guidelines</a:t>
            </a:r>
            <a:r>
              <a:rPr lang="tr-TR" dirty="0"/>
              <a:t> on </a:t>
            </a:r>
            <a:r>
              <a:rPr lang="tr-TR" dirty="0" err="1"/>
              <a:t>spiritual</a:t>
            </a:r>
            <a:r>
              <a:rPr lang="tr-TR" dirty="0"/>
              <a:t>, </a:t>
            </a:r>
            <a:r>
              <a:rPr lang="tr-TR" dirty="0" err="1"/>
              <a:t>social</a:t>
            </a:r>
            <a:r>
              <a:rPr lang="tr-TR" dirty="0"/>
              <a:t>,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aspects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life. </a:t>
            </a:r>
            <a:r>
              <a:rPr lang="tr-TR" dirty="0" smtClean="0"/>
              <a:t> </a:t>
            </a:r>
          </a:p>
          <a:p>
            <a:r>
              <a:rPr lang="tr-TR" b="1" dirty="0" smtClean="0">
                <a:solidFill>
                  <a:srgbClr val="558ED5"/>
                </a:solidFill>
              </a:rPr>
              <a:t>2· </a:t>
            </a:r>
            <a:r>
              <a:rPr lang="tr-TR" b="1" dirty="0" err="1">
                <a:solidFill>
                  <a:srgbClr val="558ED5"/>
                </a:solidFill>
              </a:rPr>
              <a:t>The</a:t>
            </a:r>
            <a:r>
              <a:rPr lang="tr-TR" b="1" dirty="0">
                <a:solidFill>
                  <a:srgbClr val="558ED5"/>
                </a:solidFill>
              </a:rPr>
              <a:t> </a:t>
            </a:r>
            <a:r>
              <a:rPr lang="tr-TR" b="1" dirty="0" err="1">
                <a:solidFill>
                  <a:srgbClr val="558ED5"/>
                </a:solidFill>
              </a:rPr>
              <a:t>Holy</a:t>
            </a:r>
            <a:r>
              <a:rPr lang="tr-TR" b="1" dirty="0">
                <a:solidFill>
                  <a:srgbClr val="558ED5"/>
                </a:solidFill>
              </a:rPr>
              <a:t> </a:t>
            </a:r>
            <a:r>
              <a:rPr lang="tr-TR" b="1" dirty="0" err="1" smtClean="0">
                <a:solidFill>
                  <a:srgbClr val="558ED5"/>
                </a:solidFill>
              </a:rPr>
              <a:t>Prophet</a:t>
            </a:r>
            <a:r>
              <a:rPr lang="tr-TR" b="1" dirty="0" smtClean="0">
                <a:solidFill>
                  <a:srgbClr val="558ED5"/>
                </a:solidFill>
              </a:rPr>
              <a:t>: </a:t>
            </a:r>
            <a:r>
              <a:rPr lang="tr-TR" dirty="0"/>
              <a:t>"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life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Prophet</a:t>
            </a:r>
            <a:r>
              <a:rPr lang="tr-TR" dirty="0"/>
              <a:t> is a </a:t>
            </a:r>
            <a:r>
              <a:rPr lang="tr-TR" dirty="0" err="1"/>
              <a:t>good</a:t>
            </a:r>
            <a:r>
              <a:rPr lang="tr-TR" dirty="0"/>
              <a:t> model of </a:t>
            </a:r>
            <a:r>
              <a:rPr lang="tr-TR" dirty="0" err="1"/>
              <a:t>behaviour</a:t>
            </a:r>
            <a:r>
              <a:rPr lang="tr-TR" dirty="0"/>
              <a:t>" (33:21)</a:t>
            </a:r>
            <a:r>
              <a:rPr lang="tr-TR" dirty="0" smtClean="0"/>
              <a:t>.  </a:t>
            </a:r>
          </a:p>
          <a:p>
            <a:r>
              <a:rPr lang="tr-TR" b="1" dirty="0" smtClean="0">
                <a:solidFill>
                  <a:srgbClr val="558ED5"/>
                </a:solidFill>
              </a:rPr>
              <a:t>3· </a:t>
            </a:r>
            <a:r>
              <a:rPr lang="tr-TR" b="1" dirty="0" err="1">
                <a:solidFill>
                  <a:srgbClr val="558ED5"/>
                </a:solidFill>
              </a:rPr>
              <a:t>The</a:t>
            </a:r>
            <a:r>
              <a:rPr lang="tr-TR" b="1" dirty="0">
                <a:solidFill>
                  <a:srgbClr val="558ED5"/>
                </a:solidFill>
              </a:rPr>
              <a:t> Wise </a:t>
            </a:r>
            <a:r>
              <a:rPr lang="tr-TR" b="1" dirty="0" err="1">
                <a:solidFill>
                  <a:srgbClr val="558ED5"/>
                </a:solidFill>
              </a:rPr>
              <a:t>Caliphs</a:t>
            </a:r>
            <a:r>
              <a:rPr lang="tr-TR" b="1" dirty="0">
                <a:solidFill>
                  <a:srgbClr val="558ED5"/>
                </a:solidFill>
              </a:rPr>
              <a:t> </a:t>
            </a:r>
            <a:r>
              <a:rPr lang="tr-TR" b="1" dirty="0" err="1">
                <a:solidFill>
                  <a:srgbClr val="558ED5"/>
                </a:solidFill>
              </a:rPr>
              <a:t>and</a:t>
            </a:r>
            <a:r>
              <a:rPr lang="tr-TR" b="1" dirty="0">
                <a:solidFill>
                  <a:srgbClr val="558ED5"/>
                </a:solidFill>
              </a:rPr>
              <a:t> </a:t>
            </a:r>
            <a:r>
              <a:rPr lang="tr-TR" b="1" dirty="0" err="1">
                <a:solidFill>
                  <a:srgbClr val="558ED5"/>
                </a:solidFill>
              </a:rPr>
              <a:t>Pious</a:t>
            </a:r>
            <a:r>
              <a:rPr lang="tr-TR" b="1" dirty="0">
                <a:solidFill>
                  <a:srgbClr val="558ED5"/>
                </a:solidFill>
              </a:rPr>
              <a:t> </a:t>
            </a:r>
            <a:r>
              <a:rPr lang="tr-TR" b="1" dirty="0" err="1" smtClean="0">
                <a:solidFill>
                  <a:srgbClr val="558ED5"/>
                </a:solidFill>
              </a:rPr>
              <a:t>Followers</a:t>
            </a:r>
            <a:r>
              <a:rPr lang="tr-TR" b="1" dirty="0" smtClean="0">
                <a:solidFill>
                  <a:srgbClr val="558ED5"/>
                </a:solidFill>
              </a:rPr>
              <a:t>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Caliphs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Sahaba</a:t>
            </a:r>
            <a:r>
              <a:rPr lang="tr-TR" dirty="0"/>
              <a:t> </a:t>
            </a:r>
            <a:r>
              <a:rPr lang="tr-TR" dirty="0" err="1"/>
              <a:t>followed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teachings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Prophet</a:t>
            </a:r>
            <a:r>
              <a:rPr lang="tr-TR" dirty="0"/>
              <a:t> </a:t>
            </a:r>
            <a:r>
              <a:rPr lang="tr-TR" dirty="0" err="1"/>
              <a:t>Muhammad</a:t>
            </a:r>
            <a:r>
              <a:rPr lang="tr-TR" dirty="0"/>
              <a:t> (</a:t>
            </a:r>
            <a:r>
              <a:rPr lang="tr-TR" dirty="0" err="1"/>
              <a:t>pbuh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achieved</a:t>
            </a:r>
            <a:r>
              <a:rPr lang="tr-TR" dirty="0"/>
              <a:t> </a:t>
            </a:r>
            <a:r>
              <a:rPr lang="tr-TR" dirty="0" err="1"/>
              <a:t>extraordinary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.</a:t>
            </a:r>
            <a:r>
              <a:rPr lang="en-US" dirty="0" smtClean="0">
                <a:effectLst/>
              </a:rPr>
              <a:t> </a:t>
            </a:r>
            <a:endParaRPr lang="en-US" b="1" dirty="0">
              <a:solidFill>
                <a:srgbClr val="558E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68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7144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Main </a:t>
            </a:r>
            <a:r>
              <a:rPr lang="tr-TR" sz="3600" b="1" dirty="0" err="1" smtClean="0">
                <a:solidFill>
                  <a:srgbClr val="FF0000"/>
                </a:solidFill>
              </a:rPr>
              <a:t>principles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and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values</a:t>
            </a:r>
            <a:r>
              <a:rPr lang="tr-TR" sz="3600" b="1" dirty="0" smtClean="0">
                <a:solidFill>
                  <a:srgbClr val="FF0000"/>
                </a:solidFill>
              </a:rPr>
              <a:t> of </a:t>
            </a:r>
            <a:r>
              <a:rPr lang="tr-TR" sz="3600" b="1" dirty="0" err="1" smtClean="0">
                <a:solidFill>
                  <a:srgbClr val="FF0000"/>
                </a:solidFill>
              </a:rPr>
              <a:t>Muslim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leadership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07" y="1034726"/>
            <a:ext cx="9002893" cy="5667477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err="1"/>
              <a:t>Faith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belief</a:t>
            </a:r>
            <a:r>
              <a:rPr lang="tr-TR" dirty="0" smtClean="0"/>
              <a:t>. </a:t>
            </a:r>
            <a:r>
              <a:rPr lang="tr-TR" b="1" dirty="0"/>
              <a:t>Iman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itikad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r>
              <a:rPr lang="tr-TR" dirty="0"/>
              <a:t>2. Knowledge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Wisdom</a:t>
            </a:r>
            <a:r>
              <a:rPr lang="tr-TR" dirty="0" smtClean="0"/>
              <a:t>. </a:t>
            </a:r>
            <a:r>
              <a:rPr lang="tr-TR" b="1" dirty="0" err="1"/>
              <a:t>Ilm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Hikmah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r>
              <a:rPr lang="tr-TR" dirty="0"/>
              <a:t>3. </a:t>
            </a:r>
            <a:r>
              <a:rPr lang="tr-TR" dirty="0" err="1"/>
              <a:t>Courage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determination</a:t>
            </a:r>
            <a:r>
              <a:rPr lang="tr-TR" dirty="0" smtClean="0"/>
              <a:t>. </a:t>
            </a:r>
            <a:r>
              <a:rPr lang="tr-TR" b="1" dirty="0" err="1"/>
              <a:t>Casarah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Azimah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r>
              <a:rPr lang="tr-TR" dirty="0"/>
              <a:t>4. </a:t>
            </a:r>
            <a:r>
              <a:rPr lang="tr-TR" dirty="0" err="1"/>
              <a:t>Mutual</a:t>
            </a:r>
            <a:r>
              <a:rPr lang="tr-TR" dirty="0"/>
              <a:t> </a:t>
            </a:r>
            <a:r>
              <a:rPr lang="tr-TR" dirty="0" err="1"/>
              <a:t>consultation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Unity</a:t>
            </a:r>
            <a:r>
              <a:rPr lang="tr-TR" dirty="0"/>
              <a:t>. (</a:t>
            </a:r>
            <a:r>
              <a:rPr lang="tr-TR" dirty="0" err="1"/>
              <a:t>Fraternity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brotherhood</a:t>
            </a:r>
            <a:r>
              <a:rPr lang="tr-TR" dirty="0"/>
              <a:t>.</a:t>
            </a:r>
            <a:r>
              <a:rPr lang="tr-TR" dirty="0" smtClean="0"/>
              <a:t>) </a:t>
            </a:r>
            <a:r>
              <a:rPr lang="tr-TR" b="1" dirty="0" err="1"/>
              <a:t>Shura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 smtClean="0"/>
              <a:t>Ittihad</a:t>
            </a:r>
            <a:endParaRPr lang="en-US" dirty="0"/>
          </a:p>
          <a:p>
            <a:r>
              <a:rPr lang="tr-TR" dirty="0"/>
              <a:t>5. </a:t>
            </a:r>
            <a:r>
              <a:rPr lang="tr-TR" dirty="0" err="1"/>
              <a:t>Morality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Piety</a:t>
            </a:r>
            <a:r>
              <a:rPr lang="tr-TR" dirty="0" smtClean="0"/>
              <a:t>. </a:t>
            </a:r>
            <a:r>
              <a:rPr lang="tr-TR" b="1" dirty="0" err="1" smtClean="0"/>
              <a:t>Ahlaq</a:t>
            </a:r>
            <a:r>
              <a:rPr lang="tr-TR" b="1" dirty="0" smtClean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Taqwa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r>
              <a:rPr lang="tr-TR" dirty="0"/>
              <a:t>6. </a:t>
            </a:r>
            <a:r>
              <a:rPr lang="tr-TR" dirty="0" err="1"/>
              <a:t>Superior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 smtClean="0"/>
              <a:t>. </a:t>
            </a:r>
            <a:endParaRPr lang="en-US" dirty="0"/>
          </a:p>
          <a:p>
            <a:r>
              <a:rPr lang="tr-TR" dirty="0"/>
              <a:t>7. </a:t>
            </a:r>
            <a:r>
              <a:rPr lang="tr-TR" dirty="0" err="1"/>
              <a:t>Justice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compassion</a:t>
            </a:r>
            <a:r>
              <a:rPr lang="tr-TR" dirty="0" smtClean="0"/>
              <a:t>. </a:t>
            </a:r>
            <a:r>
              <a:rPr lang="tr-TR" b="1" dirty="0" err="1"/>
              <a:t>Adalah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Shawkah-Marhamah</a:t>
            </a:r>
            <a:r>
              <a:rPr lang="tr-TR" b="1" dirty="0"/>
              <a:t> </a:t>
            </a:r>
            <a:endParaRPr lang="en-US" dirty="0"/>
          </a:p>
          <a:p>
            <a:r>
              <a:rPr lang="tr-TR" dirty="0"/>
              <a:t>8. </a:t>
            </a:r>
            <a:r>
              <a:rPr lang="tr-TR" dirty="0" err="1"/>
              <a:t>Patience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Endurance</a:t>
            </a:r>
            <a:r>
              <a:rPr lang="tr-TR" dirty="0" smtClean="0"/>
              <a:t>. </a:t>
            </a:r>
            <a:r>
              <a:rPr lang="tr-TR" b="1" dirty="0"/>
              <a:t>Sabır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 smtClean="0"/>
              <a:t>Muqawamah</a:t>
            </a:r>
            <a:endParaRPr lang="en-US" dirty="0"/>
          </a:p>
          <a:p>
            <a:r>
              <a:rPr lang="tr-TR" dirty="0"/>
              <a:t>9. </a:t>
            </a:r>
            <a:r>
              <a:rPr lang="tr-TR" dirty="0" err="1"/>
              <a:t>Commitment</a:t>
            </a:r>
            <a:r>
              <a:rPr lang="tr-TR" dirty="0"/>
              <a:t>, </a:t>
            </a:r>
            <a:r>
              <a:rPr lang="tr-TR" dirty="0" err="1"/>
              <a:t>Sacrifice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Endeavour</a:t>
            </a:r>
            <a:r>
              <a:rPr lang="tr-TR" dirty="0" smtClean="0"/>
              <a:t>. </a:t>
            </a:r>
            <a:r>
              <a:rPr lang="tr-TR" b="1" dirty="0"/>
              <a:t>Kararlılık, </a:t>
            </a:r>
            <a:r>
              <a:rPr lang="tr-TR" b="1" dirty="0" err="1"/>
              <a:t>Fadakarlık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Gayret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r>
              <a:rPr lang="tr-TR" dirty="0"/>
              <a:t>10. </a:t>
            </a:r>
            <a:r>
              <a:rPr lang="tr-TR" dirty="0" err="1"/>
              <a:t>Gratitude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Prayers</a:t>
            </a:r>
            <a:r>
              <a:rPr lang="tr-TR" dirty="0" smtClean="0"/>
              <a:t>. </a:t>
            </a:r>
            <a:r>
              <a:rPr lang="tr-TR" b="1" dirty="0" err="1"/>
              <a:t>Shukur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dua-salah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42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65" y="0"/>
            <a:ext cx="8807401" cy="618091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Response of Muslims to </a:t>
            </a:r>
            <a:r>
              <a:rPr lang="tr-TR" sz="3200" b="1" dirty="0" err="1" smtClean="0">
                <a:solidFill>
                  <a:srgbClr val="FF0000"/>
                </a:solidFill>
              </a:rPr>
              <a:t>Abolition</a:t>
            </a:r>
            <a:r>
              <a:rPr lang="tr-TR" sz="3200" b="1" dirty="0" smtClean="0">
                <a:solidFill>
                  <a:srgbClr val="FF0000"/>
                </a:solidFill>
              </a:rPr>
              <a:t> of </a:t>
            </a:r>
            <a:r>
              <a:rPr lang="tr-TR" sz="3200" b="1" dirty="0" err="1" smtClean="0">
                <a:solidFill>
                  <a:srgbClr val="FF0000"/>
                </a:solidFill>
              </a:rPr>
              <a:t>the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Caliphate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65" y="618091"/>
            <a:ext cx="8807401" cy="6142903"/>
          </a:xfrm>
        </p:spPr>
        <p:txBody>
          <a:bodyPr>
            <a:normAutofit/>
          </a:bodyPr>
          <a:lstStyle/>
          <a:p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title</a:t>
            </a:r>
            <a:r>
              <a:rPr lang="tr-TR" sz="2200" dirty="0" smtClean="0"/>
              <a:t> </a:t>
            </a:r>
            <a:r>
              <a:rPr lang="tr-TR" sz="2200" dirty="0" err="1" smtClean="0"/>
              <a:t>was</a:t>
            </a:r>
            <a:r>
              <a:rPr lang="tr-TR" sz="2200" dirty="0" smtClean="0"/>
              <a:t> </a:t>
            </a:r>
            <a:r>
              <a:rPr lang="tr-TR" sz="2200" dirty="0" err="1" smtClean="0"/>
              <a:t>then</a:t>
            </a:r>
            <a:r>
              <a:rPr lang="tr-TR" sz="2200" dirty="0" smtClean="0"/>
              <a:t> </a:t>
            </a:r>
            <a:r>
              <a:rPr lang="tr-TR" sz="2200" dirty="0" err="1" smtClean="0"/>
              <a:t>claimed</a:t>
            </a:r>
            <a:r>
              <a:rPr lang="tr-TR" sz="2200" dirty="0" smtClean="0"/>
              <a:t> </a:t>
            </a:r>
            <a:r>
              <a:rPr lang="tr-TR" sz="2200" dirty="0" err="1" smtClean="0"/>
              <a:t>by</a:t>
            </a:r>
            <a:r>
              <a:rPr lang="tr-TR" sz="2200" dirty="0" smtClean="0"/>
              <a:t> </a:t>
            </a:r>
            <a:r>
              <a:rPr lang="tr-TR" sz="2200" b="1" dirty="0" err="1" smtClean="0"/>
              <a:t>King</a:t>
            </a:r>
            <a:r>
              <a:rPr lang="tr-TR" sz="2200" b="1" dirty="0" smtClean="0"/>
              <a:t> </a:t>
            </a:r>
            <a:r>
              <a:rPr lang="tr-TR" sz="2200" b="1" i="1" dirty="0" err="1" smtClean="0"/>
              <a:t>Hussein</a:t>
            </a:r>
            <a:r>
              <a:rPr lang="tr-TR" sz="2200" b="1" i="1" dirty="0" smtClean="0"/>
              <a:t> bin Ali</a:t>
            </a:r>
            <a:r>
              <a:rPr lang="tr-TR" sz="2200" b="1" dirty="0" smtClean="0"/>
              <a:t> of </a:t>
            </a:r>
            <a:r>
              <a:rPr lang="tr-TR" sz="2200" b="1" dirty="0" err="1" smtClean="0"/>
              <a:t>Hejaz</a:t>
            </a:r>
            <a:r>
              <a:rPr lang="tr-TR" sz="2200" dirty="0" smtClean="0"/>
              <a:t>, </a:t>
            </a:r>
            <a:r>
              <a:rPr lang="tr-TR" sz="2200" dirty="0" err="1" smtClean="0"/>
              <a:t>leader</a:t>
            </a:r>
            <a:r>
              <a:rPr lang="tr-TR" sz="2200" dirty="0" smtClean="0"/>
              <a:t> of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Arab</a:t>
            </a:r>
            <a:r>
              <a:rPr lang="tr-TR" sz="2200" dirty="0" smtClean="0"/>
              <a:t> </a:t>
            </a:r>
            <a:r>
              <a:rPr lang="tr-TR" sz="2200" dirty="0" err="1" smtClean="0"/>
              <a:t>Revolt</a:t>
            </a:r>
            <a:r>
              <a:rPr lang="tr-TR" sz="2200" dirty="0" smtClean="0"/>
              <a:t>, but his </a:t>
            </a:r>
            <a:r>
              <a:rPr lang="tr-TR" sz="2200" dirty="0" err="1" smtClean="0"/>
              <a:t>kingdom</a:t>
            </a:r>
            <a:r>
              <a:rPr lang="tr-TR" sz="2200" dirty="0" smtClean="0"/>
              <a:t> </a:t>
            </a:r>
            <a:r>
              <a:rPr lang="tr-TR" sz="2200" dirty="0" err="1" smtClean="0"/>
              <a:t>was</a:t>
            </a:r>
            <a:r>
              <a:rPr lang="tr-TR" sz="2200" dirty="0" smtClean="0"/>
              <a:t> </a:t>
            </a:r>
            <a:r>
              <a:rPr lang="tr-TR" sz="2200" dirty="0" err="1" smtClean="0"/>
              <a:t>defeated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annexed</a:t>
            </a:r>
            <a:r>
              <a:rPr lang="tr-TR" sz="2200" dirty="0" smtClean="0"/>
              <a:t> </a:t>
            </a:r>
            <a:r>
              <a:rPr lang="tr-TR" sz="2200" dirty="0" err="1" smtClean="0"/>
              <a:t>by</a:t>
            </a:r>
            <a:r>
              <a:rPr lang="tr-TR" sz="2200" dirty="0" smtClean="0"/>
              <a:t> </a:t>
            </a:r>
            <a:r>
              <a:rPr lang="tr-TR" sz="2200" dirty="0" err="1" smtClean="0"/>
              <a:t>Ibn</a:t>
            </a:r>
            <a:r>
              <a:rPr lang="tr-TR" sz="2200" dirty="0" smtClean="0"/>
              <a:t> </a:t>
            </a:r>
            <a:r>
              <a:rPr lang="tr-TR" sz="2200" dirty="0" err="1" smtClean="0"/>
              <a:t>Saud</a:t>
            </a:r>
            <a:r>
              <a:rPr lang="tr-TR" sz="2200" dirty="0" smtClean="0"/>
              <a:t> in 1925. </a:t>
            </a:r>
          </a:p>
          <a:p>
            <a:r>
              <a:rPr lang="tr-TR" sz="2200" dirty="0" smtClean="0"/>
              <a:t>A </a:t>
            </a:r>
            <a:r>
              <a:rPr lang="tr-TR" sz="2200" dirty="0" err="1" smtClean="0"/>
              <a:t>summit</a:t>
            </a:r>
            <a:r>
              <a:rPr lang="tr-TR" sz="2200" dirty="0" smtClean="0"/>
              <a:t> </a:t>
            </a:r>
            <a:r>
              <a:rPr lang="tr-TR" sz="2200" dirty="0" err="1" smtClean="0"/>
              <a:t>was</a:t>
            </a:r>
            <a:r>
              <a:rPr lang="tr-TR" sz="2200" dirty="0" smtClean="0"/>
              <a:t> </a:t>
            </a:r>
            <a:r>
              <a:rPr lang="tr-TR" sz="2200" dirty="0" err="1" smtClean="0"/>
              <a:t>convened</a:t>
            </a:r>
            <a:r>
              <a:rPr lang="tr-TR" sz="2200" dirty="0" smtClean="0"/>
              <a:t> at </a:t>
            </a:r>
            <a:r>
              <a:rPr lang="tr-TR" sz="2200" dirty="0" err="1" smtClean="0"/>
              <a:t>Cairo</a:t>
            </a:r>
            <a:r>
              <a:rPr lang="tr-TR" sz="2200" dirty="0" smtClean="0"/>
              <a:t> in 1926 </a:t>
            </a:r>
            <a:r>
              <a:rPr lang="tr-TR" sz="2200" dirty="0" err="1" smtClean="0"/>
              <a:t>to</a:t>
            </a:r>
            <a:r>
              <a:rPr lang="tr-TR" sz="2200" dirty="0" smtClean="0"/>
              <a:t> </a:t>
            </a:r>
            <a:r>
              <a:rPr lang="tr-TR" sz="2200" dirty="0" err="1" smtClean="0"/>
              <a:t>discuss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revival</a:t>
            </a:r>
            <a:r>
              <a:rPr lang="tr-TR" sz="2200" dirty="0" smtClean="0"/>
              <a:t> of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Caliphate</a:t>
            </a:r>
            <a:r>
              <a:rPr lang="tr-TR" sz="2200" dirty="0" smtClean="0"/>
              <a:t>, but </a:t>
            </a:r>
            <a:r>
              <a:rPr lang="tr-TR" sz="2200" dirty="0" err="1" smtClean="0"/>
              <a:t>most</a:t>
            </a:r>
            <a:r>
              <a:rPr lang="tr-TR" sz="2200" dirty="0" smtClean="0"/>
              <a:t> </a:t>
            </a:r>
            <a:r>
              <a:rPr lang="tr-TR" sz="2200" dirty="0" err="1" smtClean="0"/>
              <a:t>Muslim</a:t>
            </a:r>
            <a:r>
              <a:rPr lang="tr-TR" sz="2200" dirty="0" smtClean="0"/>
              <a:t> </a:t>
            </a:r>
            <a:r>
              <a:rPr lang="tr-TR" sz="2200" dirty="0" err="1" smtClean="0"/>
              <a:t>countries</a:t>
            </a:r>
            <a:r>
              <a:rPr lang="tr-TR" sz="2200" dirty="0" smtClean="0"/>
              <a:t> </a:t>
            </a:r>
            <a:r>
              <a:rPr lang="tr-TR" sz="2200" dirty="0" err="1" smtClean="0"/>
              <a:t>did</a:t>
            </a:r>
            <a:r>
              <a:rPr lang="tr-TR" sz="2200" dirty="0" smtClean="0"/>
              <a:t> not </a:t>
            </a:r>
            <a:r>
              <a:rPr lang="tr-TR" sz="2200" dirty="0" err="1" smtClean="0"/>
              <a:t>participate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no</a:t>
            </a:r>
            <a:r>
              <a:rPr lang="tr-TR" sz="2200" dirty="0" smtClean="0"/>
              <a:t> </a:t>
            </a:r>
            <a:r>
              <a:rPr lang="tr-TR" sz="2200" dirty="0" err="1" smtClean="0"/>
              <a:t>action</a:t>
            </a:r>
            <a:r>
              <a:rPr lang="tr-TR" sz="2200" dirty="0" smtClean="0"/>
              <a:t> </a:t>
            </a:r>
            <a:r>
              <a:rPr lang="tr-TR" sz="2200" dirty="0" err="1" smtClean="0"/>
              <a:t>was</a:t>
            </a:r>
            <a:r>
              <a:rPr lang="tr-TR" sz="2200" dirty="0" smtClean="0"/>
              <a:t> </a:t>
            </a:r>
            <a:r>
              <a:rPr lang="tr-TR" sz="2200" dirty="0" err="1" smtClean="0"/>
              <a:t>taken</a:t>
            </a:r>
            <a:r>
              <a:rPr lang="tr-TR" sz="2200" dirty="0" smtClean="0"/>
              <a:t> </a:t>
            </a:r>
            <a:r>
              <a:rPr lang="tr-TR" sz="2200" dirty="0" err="1" smtClean="0"/>
              <a:t>to</a:t>
            </a:r>
            <a:r>
              <a:rPr lang="tr-TR" sz="2200" dirty="0" smtClean="0"/>
              <a:t> </a:t>
            </a:r>
            <a:r>
              <a:rPr lang="tr-TR" sz="2200" dirty="0" err="1" smtClean="0"/>
              <a:t>implement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summit's</a:t>
            </a:r>
            <a:r>
              <a:rPr lang="tr-TR" sz="2200" dirty="0" smtClean="0"/>
              <a:t> </a:t>
            </a:r>
            <a:r>
              <a:rPr lang="tr-TR" sz="2200" dirty="0" err="1" smtClean="0"/>
              <a:t>resolutions</a:t>
            </a:r>
            <a:r>
              <a:rPr lang="tr-TR" sz="2200" dirty="0" smtClean="0"/>
              <a:t>. </a:t>
            </a:r>
            <a:endParaRPr lang="en-US" sz="2200" dirty="0" smtClean="0"/>
          </a:p>
          <a:p>
            <a:r>
              <a:rPr lang="tr-TR" sz="2200" dirty="0" err="1"/>
              <a:t>T</a:t>
            </a:r>
            <a:r>
              <a:rPr lang="tr-TR" sz="2200" dirty="0" err="1" smtClean="0"/>
              <a:t>he</a:t>
            </a:r>
            <a:r>
              <a:rPr lang="tr-TR" sz="2200" dirty="0" smtClean="0"/>
              <a:t> </a:t>
            </a:r>
            <a:r>
              <a:rPr lang="tr-TR" sz="2200" dirty="0" err="1" smtClean="0"/>
              <a:t>title</a:t>
            </a:r>
            <a:r>
              <a:rPr lang="tr-TR" sz="2200" dirty="0" smtClean="0"/>
              <a:t> </a:t>
            </a:r>
            <a:r>
              <a:rPr lang="tr-TR" sz="2200" i="1" dirty="0" smtClean="0"/>
              <a:t>Amer al-</a:t>
            </a:r>
            <a:r>
              <a:rPr lang="tr-TR" sz="2200" i="1" dirty="0" err="1" smtClean="0"/>
              <a:t>Mumineen</a:t>
            </a:r>
            <a:r>
              <a:rPr lang="tr-TR" sz="2200" dirty="0" smtClean="0"/>
              <a:t> </a:t>
            </a:r>
            <a:r>
              <a:rPr lang="tr-TR" sz="2200" dirty="0" err="1" smtClean="0"/>
              <a:t>adopted</a:t>
            </a:r>
            <a:r>
              <a:rPr lang="tr-TR" sz="2200" dirty="0" smtClean="0"/>
              <a:t> </a:t>
            </a:r>
            <a:r>
              <a:rPr lang="tr-TR" sz="2200" dirty="0" err="1" smtClean="0"/>
              <a:t>by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King</a:t>
            </a:r>
            <a:r>
              <a:rPr lang="tr-TR" sz="2200" dirty="0" smtClean="0"/>
              <a:t> of </a:t>
            </a:r>
            <a:r>
              <a:rPr lang="tr-TR" sz="2200" dirty="0" err="1" smtClean="0"/>
              <a:t>Morocco</a:t>
            </a:r>
            <a:r>
              <a:rPr lang="tr-TR" sz="2200" dirty="0" smtClean="0"/>
              <a:t> </a:t>
            </a:r>
          </a:p>
          <a:p>
            <a:r>
              <a:rPr lang="tr-TR" sz="2200" dirty="0" err="1" smtClean="0"/>
              <a:t>Recently</a:t>
            </a:r>
            <a:r>
              <a:rPr lang="tr-TR" sz="2200" dirty="0" smtClean="0"/>
              <a:t> </a:t>
            </a:r>
            <a:r>
              <a:rPr lang="tr-TR" sz="2200" dirty="0" err="1" smtClean="0"/>
              <a:t>by</a:t>
            </a:r>
            <a:r>
              <a:rPr lang="tr-TR" sz="2200" dirty="0" smtClean="0"/>
              <a:t> </a:t>
            </a:r>
            <a:r>
              <a:rPr lang="tr-TR" sz="2200" i="1" dirty="0" err="1" smtClean="0"/>
              <a:t>Mullah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Mohammed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Omar</a:t>
            </a:r>
            <a:r>
              <a:rPr lang="tr-TR" sz="2200" i="1" dirty="0" smtClean="0"/>
              <a:t>, </a:t>
            </a:r>
            <a:r>
              <a:rPr lang="tr-TR" sz="2200" dirty="0" err="1" smtClean="0"/>
              <a:t>former</a:t>
            </a:r>
            <a:r>
              <a:rPr lang="tr-TR" sz="2200" dirty="0" smtClean="0"/>
              <a:t> </a:t>
            </a:r>
            <a:r>
              <a:rPr lang="tr-TR" sz="2200" dirty="0" err="1" smtClean="0"/>
              <a:t>head</a:t>
            </a:r>
            <a:r>
              <a:rPr lang="tr-TR" sz="2200" dirty="0" smtClean="0"/>
              <a:t> of </a:t>
            </a:r>
            <a:r>
              <a:rPr lang="tr-TR" sz="2200" dirty="0" err="1" smtClean="0"/>
              <a:t>the</a:t>
            </a:r>
            <a:r>
              <a:rPr lang="tr-TR" sz="2200" dirty="0" smtClean="0"/>
              <a:t> Taliban </a:t>
            </a:r>
            <a:r>
              <a:rPr lang="tr-TR" sz="2200" dirty="0" err="1" smtClean="0"/>
              <a:t>regime</a:t>
            </a:r>
            <a:r>
              <a:rPr lang="tr-TR" sz="2200" dirty="0" smtClean="0"/>
              <a:t> of </a:t>
            </a:r>
            <a:r>
              <a:rPr lang="tr-TR" sz="2200" dirty="0" err="1" smtClean="0"/>
              <a:t>Afghanistan</a:t>
            </a:r>
            <a:r>
              <a:rPr lang="tr-TR" sz="2200" dirty="0" smtClean="0"/>
              <a:t> </a:t>
            </a:r>
            <a:r>
              <a:rPr lang="tr-TR" sz="2200" dirty="0" err="1" smtClean="0"/>
              <a:t>used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same</a:t>
            </a:r>
            <a:r>
              <a:rPr lang="tr-TR" sz="2200" dirty="0" smtClean="0"/>
              <a:t> </a:t>
            </a:r>
            <a:r>
              <a:rPr lang="tr-TR" sz="2200" dirty="0" err="1" smtClean="0"/>
              <a:t>title</a:t>
            </a:r>
            <a:r>
              <a:rPr lang="tr-TR" sz="2200" dirty="0" smtClean="0"/>
              <a:t> as </a:t>
            </a:r>
            <a:r>
              <a:rPr lang="tr-TR" sz="2200" dirty="0" err="1" smtClean="0"/>
              <a:t>well</a:t>
            </a:r>
            <a:r>
              <a:rPr lang="tr-TR" sz="2200" dirty="0" smtClean="0"/>
              <a:t>. </a:t>
            </a:r>
          </a:p>
          <a:p>
            <a:r>
              <a:rPr lang="en-US" sz="2200" dirty="0" smtClean="0"/>
              <a:t>A g</a:t>
            </a:r>
            <a:r>
              <a:rPr lang="tr-TR" sz="2200" dirty="0" err="1" smtClean="0"/>
              <a:t>roup</a:t>
            </a:r>
            <a:r>
              <a:rPr lang="tr-TR" sz="2200" dirty="0" smtClean="0"/>
              <a:t> in </a:t>
            </a:r>
            <a:r>
              <a:rPr lang="tr-TR" sz="2200" dirty="0" err="1" smtClean="0"/>
              <a:t>Iraq</a:t>
            </a:r>
            <a:r>
              <a:rPr lang="tr-TR" sz="2200" dirty="0" smtClean="0"/>
              <a:t> </a:t>
            </a:r>
            <a:r>
              <a:rPr lang="tr-TR" sz="2200" dirty="0" err="1" smtClean="0"/>
              <a:t>formed</a:t>
            </a:r>
            <a:r>
              <a:rPr lang="tr-TR" sz="2200" dirty="0" smtClean="0"/>
              <a:t> as an </a:t>
            </a:r>
            <a:r>
              <a:rPr lang="tr-TR" sz="2200" dirty="0" err="1" smtClean="0"/>
              <a:t>affiliate</a:t>
            </a:r>
            <a:r>
              <a:rPr lang="tr-TR" sz="2200" dirty="0" smtClean="0"/>
              <a:t> of </a:t>
            </a:r>
            <a:r>
              <a:rPr lang="tr-TR" sz="2200" dirty="0" err="1" smtClean="0"/>
              <a:t>the</a:t>
            </a:r>
            <a:r>
              <a:rPr lang="tr-TR" sz="2200" dirty="0" smtClean="0"/>
              <a:t> al </a:t>
            </a:r>
            <a:r>
              <a:rPr lang="tr-TR" sz="2200" dirty="0" err="1" smtClean="0"/>
              <a:t>Qaeda</a:t>
            </a:r>
            <a:r>
              <a:rPr lang="tr-TR" sz="2200" dirty="0" smtClean="0"/>
              <a:t> of </a:t>
            </a:r>
            <a:r>
              <a:rPr lang="tr-TR" sz="2200" dirty="0" err="1" smtClean="0"/>
              <a:t>militants</a:t>
            </a:r>
            <a:r>
              <a:rPr lang="tr-TR" sz="2200" dirty="0" smtClean="0"/>
              <a:t> </a:t>
            </a:r>
            <a:r>
              <a:rPr lang="tr-TR" sz="2200" dirty="0" err="1" smtClean="0"/>
              <a:t>during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Iraq</a:t>
            </a:r>
            <a:r>
              <a:rPr lang="tr-TR" sz="2200" dirty="0" smtClean="0"/>
              <a:t> </a:t>
            </a:r>
            <a:r>
              <a:rPr lang="tr-TR" sz="2200" dirty="0" err="1" smtClean="0"/>
              <a:t>War</a:t>
            </a:r>
            <a:r>
              <a:rPr lang="tr-TR" sz="2200" dirty="0" smtClean="0"/>
              <a:t>.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group</a:t>
            </a:r>
            <a:r>
              <a:rPr lang="tr-TR" sz="2200" dirty="0" smtClean="0"/>
              <a:t> </a:t>
            </a:r>
            <a:r>
              <a:rPr lang="tr-TR" sz="2200" dirty="0" err="1" smtClean="0"/>
              <a:t>eventually</a:t>
            </a:r>
            <a:r>
              <a:rPr lang="tr-TR" sz="2200" dirty="0" smtClean="0"/>
              <a:t> </a:t>
            </a:r>
            <a:r>
              <a:rPr lang="tr-TR" sz="2200" dirty="0" err="1" smtClean="0"/>
              <a:t>expanded</a:t>
            </a:r>
            <a:r>
              <a:rPr lang="tr-TR" sz="2200" dirty="0" smtClean="0"/>
              <a:t> </a:t>
            </a:r>
            <a:r>
              <a:rPr lang="tr-TR" sz="2200" dirty="0" err="1" smtClean="0"/>
              <a:t>into</a:t>
            </a:r>
            <a:r>
              <a:rPr lang="tr-TR" sz="2200" dirty="0" smtClean="0"/>
              <a:t> </a:t>
            </a:r>
            <a:r>
              <a:rPr lang="tr-TR" sz="2200" dirty="0" err="1" smtClean="0"/>
              <a:t>Syria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claimed</a:t>
            </a:r>
            <a:r>
              <a:rPr lang="tr-TR" sz="2200" dirty="0" smtClean="0"/>
              <a:t> as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b="1" i="1" dirty="0" err="1" smtClean="0"/>
              <a:t>Islamic</a:t>
            </a:r>
            <a:r>
              <a:rPr lang="tr-TR" sz="2200" b="1" i="1" dirty="0" smtClean="0"/>
              <a:t> </a:t>
            </a:r>
            <a:r>
              <a:rPr lang="tr-TR" sz="2200" b="1" i="1" dirty="0" err="1" smtClean="0"/>
              <a:t>State</a:t>
            </a:r>
            <a:r>
              <a:rPr lang="tr-TR" sz="2200" b="1" i="1" dirty="0" smtClean="0"/>
              <a:t> of </a:t>
            </a:r>
            <a:r>
              <a:rPr lang="tr-TR" sz="2200" b="1" i="1" dirty="0" err="1" smtClean="0"/>
              <a:t>Iraq</a:t>
            </a:r>
            <a:r>
              <a:rPr lang="tr-TR" sz="2200" b="1" i="1" dirty="0" smtClean="0"/>
              <a:t> </a:t>
            </a:r>
            <a:r>
              <a:rPr lang="tr-TR" sz="2200" b="1" i="1" dirty="0" err="1" smtClean="0"/>
              <a:t>and</a:t>
            </a:r>
            <a:r>
              <a:rPr lang="tr-TR" sz="2200" b="1" i="1" dirty="0" smtClean="0"/>
              <a:t> </a:t>
            </a:r>
            <a:r>
              <a:rPr lang="tr-TR" sz="2200" b="1" i="1" dirty="0" err="1" smtClean="0"/>
              <a:t>the</a:t>
            </a:r>
            <a:r>
              <a:rPr lang="tr-TR" sz="2200" b="1" i="1" dirty="0" smtClean="0"/>
              <a:t> </a:t>
            </a:r>
            <a:r>
              <a:rPr lang="tr-TR" sz="2200" b="1" i="1" dirty="0" err="1" smtClean="0"/>
              <a:t>Levant</a:t>
            </a:r>
            <a:r>
              <a:rPr lang="tr-TR" sz="2200" b="1" i="1" dirty="0" smtClean="0"/>
              <a:t> (ISIL)</a:t>
            </a:r>
            <a:r>
              <a:rPr lang="tr-TR" sz="2200" dirty="0" smtClean="0"/>
              <a:t> </a:t>
            </a:r>
          </a:p>
          <a:p>
            <a:r>
              <a:rPr lang="tr-TR" sz="2200" dirty="0" err="1" smtClean="0"/>
              <a:t>In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summer</a:t>
            </a:r>
            <a:r>
              <a:rPr lang="tr-TR" sz="2200" dirty="0" smtClean="0"/>
              <a:t> of 2014,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group</a:t>
            </a:r>
            <a:r>
              <a:rPr lang="tr-TR" sz="2200" dirty="0" smtClean="0"/>
              <a:t> </a:t>
            </a:r>
            <a:r>
              <a:rPr lang="tr-TR" sz="2200" dirty="0" err="1" smtClean="0"/>
              <a:t>captured</a:t>
            </a:r>
            <a:r>
              <a:rPr lang="tr-TR" sz="2200" dirty="0" smtClean="0"/>
              <a:t> </a:t>
            </a:r>
            <a:r>
              <a:rPr lang="tr-TR" sz="2200" dirty="0" err="1" smtClean="0"/>
              <a:t>Mosul</a:t>
            </a:r>
            <a:r>
              <a:rPr lang="tr-TR" sz="2200" dirty="0" smtClean="0"/>
              <a:t>.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group</a:t>
            </a:r>
            <a:r>
              <a:rPr lang="tr-TR" sz="2200" dirty="0" smtClean="0"/>
              <a:t> </a:t>
            </a:r>
            <a:r>
              <a:rPr lang="tr-TR" sz="2200" dirty="0" err="1" smtClean="0"/>
              <a:t>declared</a:t>
            </a:r>
            <a:r>
              <a:rPr lang="tr-TR" sz="2200" dirty="0" smtClean="0"/>
              <a:t> </a:t>
            </a:r>
            <a:r>
              <a:rPr lang="tr-TR" sz="2200" dirty="0" err="1" smtClean="0"/>
              <a:t>itself</a:t>
            </a:r>
            <a:r>
              <a:rPr lang="tr-TR" sz="2200" dirty="0" smtClean="0"/>
              <a:t> a "</a:t>
            </a:r>
            <a:r>
              <a:rPr lang="tr-TR" sz="2200" dirty="0" err="1" smtClean="0"/>
              <a:t>caliphate</a:t>
            </a:r>
            <a:r>
              <a:rPr lang="tr-TR" sz="2200" dirty="0" smtClean="0"/>
              <a:t>" </a:t>
            </a:r>
            <a:r>
              <a:rPr lang="tr-TR" sz="2200" dirty="0" err="1" smtClean="0"/>
              <a:t>under</a:t>
            </a:r>
            <a:r>
              <a:rPr lang="tr-TR" sz="2200" dirty="0" smtClean="0"/>
              <a:t> Abu </a:t>
            </a:r>
            <a:r>
              <a:rPr lang="tr-TR" sz="2200" dirty="0" err="1" smtClean="0"/>
              <a:t>Bakr</a:t>
            </a:r>
            <a:r>
              <a:rPr lang="tr-TR" sz="2200" dirty="0" smtClean="0"/>
              <a:t> al­-</a:t>
            </a:r>
            <a:r>
              <a:rPr lang="tr-TR" sz="2200" dirty="0" err="1" smtClean="0"/>
              <a:t>Baghdadi</a:t>
            </a:r>
            <a:r>
              <a:rPr lang="tr-TR" sz="2200" dirty="0" smtClean="0"/>
              <a:t>, </a:t>
            </a:r>
            <a:r>
              <a:rPr lang="tr-TR" sz="2200" dirty="0" err="1" smtClean="0"/>
              <a:t>who</a:t>
            </a:r>
            <a:r>
              <a:rPr lang="tr-TR" sz="2200" dirty="0" smtClean="0"/>
              <a:t> </a:t>
            </a:r>
            <a:r>
              <a:rPr lang="tr-TR" sz="2200" dirty="0" err="1" smtClean="0"/>
              <a:t>took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name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title</a:t>
            </a:r>
            <a:r>
              <a:rPr lang="tr-TR" sz="2200" dirty="0" smtClean="0"/>
              <a:t> of </a:t>
            </a:r>
            <a:r>
              <a:rPr lang="tr-TR" sz="2200" i="1" dirty="0" smtClean="0"/>
              <a:t>"</a:t>
            </a:r>
            <a:r>
              <a:rPr lang="tr-TR" sz="2200" i="1" dirty="0" err="1" smtClean="0"/>
              <a:t>Caliph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Ibrahim</a:t>
            </a:r>
            <a:r>
              <a:rPr lang="tr-TR" sz="2200" i="1" dirty="0" smtClean="0"/>
              <a:t>"</a:t>
            </a:r>
            <a:r>
              <a:rPr lang="tr-TR" sz="2200" dirty="0" smtClean="0"/>
              <a:t>,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renamed</a:t>
            </a:r>
            <a:r>
              <a:rPr lang="tr-TR" sz="2200" dirty="0" smtClean="0"/>
              <a:t> </a:t>
            </a:r>
            <a:r>
              <a:rPr lang="tr-TR" sz="2200" dirty="0" err="1" smtClean="0"/>
              <a:t>itself</a:t>
            </a:r>
            <a:r>
              <a:rPr lang="tr-TR" sz="2200" dirty="0" smtClean="0"/>
              <a:t> as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i="1" dirty="0" smtClean="0"/>
              <a:t>"</a:t>
            </a:r>
            <a:r>
              <a:rPr lang="tr-TR" sz="2200" i="1" dirty="0" err="1" smtClean="0"/>
              <a:t>Islamic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State</a:t>
            </a:r>
            <a:r>
              <a:rPr lang="tr-TR" sz="2200" i="1" dirty="0" smtClean="0"/>
              <a:t>".</a:t>
            </a:r>
            <a:r>
              <a:rPr lang="tr-TR" sz="2200" dirty="0" smtClean="0"/>
              <a:t> 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110482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342"/>
            <a:ext cx="8229600" cy="76428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Diwans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r>
              <a:rPr lang="tr-TR" b="1" dirty="0" err="1" smtClean="0">
                <a:solidFill>
                  <a:srgbClr val="FF0000"/>
                </a:solidFill>
              </a:rPr>
              <a:t>the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State</a:t>
            </a:r>
            <a:r>
              <a:rPr lang="tr-TR" b="1" dirty="0" smtClean="0">
                <a:solidFill>
                  <a:srgbClr val="FF0000"/>
                </a:solidFill>
              </a:rPr>
              <a:t> Administration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937" y="1058244"/>
            <a:ext cx="8736847" cy="5799756"/>
          </a:xfrm>
        </p:spPr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administration</a:t>
            </a:r>
            <a:r>
              <a:rPr lang="tr-TR" dirty="0"/>
              <a:t> as a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Diwan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Al</a:t>
            </a:r>
            <a:r>
              <a:rPr lang="tr-TR" dirty="0"/>
              <a:t>-</a:t>
            </a:r>
            <a:r>
              <a:rPr lang="tr-TR" dirty="0" err="1"/>
              <a:t>Mawardi</a:t>
            </a:r>
            <a:r>
              <a:rPr lang="tr-TR" dirty="0"/>
              <a:t> </a:t>
            </a:r>
            <a:r>
              <a:rPr lang="tr-TR" dirty="0" err="1"/>
              <a:t>enumerated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chief</a:t>
            </a:r>
            <a:r>
              <a:rPr lang="tr-TR" dirty="0"/>
              <a:t> </a:t>
            </a:r>
            <a:r>
              <a:rPr lang="tr-TR" dirty="0" err="1"/>
              <a:t>offices</a:t>
            </a:r>
            <a:r>
              <a:rPr lang="tr-TR" dirty="0"/>
              <a:t> of </a:t>
            </a:r>
            <a:r>
              <a:rPr lang="tr-TR" dirty="0" err="1"/>
              <a:t>Government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: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Board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The</a:t>
            </a:r>
            <a:r>
              <a:rPr lang="tr-TR" dirty="0"/>
              <a:t> Board of </a:t>
            </a:r>
            <a:r>
              <a:rPr lang="tr-TR" dirty="0" err="1"/>
              <a:t>Provincial</a:t>
            </a:r>
            <a:r>
              <a:rPr lang="tr-TR" dirty="0"/>
              <a:t> </a:t>
            </a:r>
            <a:r>
              <a:rPr lang="tr-TR" dirty="0" err="1"/>
              <a:t>Boundaries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Treasury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Board of </a:t>
            </a:r>
            <a:r>
              <a:rPr lang="tr-TR" dirty="0" err="1"/>
              <a:t>Appointment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Dismissal</a:t>
            </a:r>
            <a:r>
              <a:rPr lang="tr-TR" dirty="0"/>
              <a:t> of </a:t>
            </a:r>
            <a:r>
              <a:rPr lang="tr-TR" dirty="0" err="1"/>
              <a:t>Officers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90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539"/>
            <a:ext cx="8229600" cy="61898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Judiciary</a:t>
            </a:r>
            <a:r>
              <a:rPr lang="tr-TR" b="1" dirty="0" smtClean="0">
                <a:solidFill>
                  <a:srgbClr val="FF0000"/>
                </a:solidFill>
              </a:rPr>
              <a:t>/</a:t>
            </a:r>
            <a:r>
              <a:rPr lang="tr-TR" b="1" dirty="0" err="1" smtClean="0">
                <a:solidFill>
                  <a:srgbClr val="FF0000"/>
                </a:solidFill>
              </a:rPr>
              <a:t>the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Qaziyat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95" y="905386"/>
            <a:ext cx="8713331" cy="58203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Mawardi</a:t>
            </a:r>
            <a:r>
              <a:rPr lang="tr-TR" dirty="0" smtClean="0"/>
              <a:t> </a:t>
            </a:r>
            <a:r>
              <a:rPr lang="tr-TR" dirty="0" err="1"/>
              <a:t>stresses</a:t>
            </a:r>
            <a:r>
              <a:rPr lang="tr-TR" dirty="0"/>
              <a:t> on </a:t>
            </a:r>
            <a:r>
              <a:rPr lang="tr-TR" dirty="0" err="1"/>
              <a:t>justice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qaza</a:t>
            </a:r>
            <a:r>
              <a:rPr lang="tr-TR" dirty="0"/>
              <a:t>. </a:t>
            </a:r>
            <a:r>
              <a:rPr lang="tr-TR" dirty="0" err="1"/>
              <a:t>A</a:t>
            </a:r>
            <a:r>
              <a:rPr lang="tr-TR" dirty="0" err="1" smtClean="0"/>
              <a:t>fter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imam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ministers</a:t>
            </a:r>
            <a:r>
              <a:rPr lang="tr-TR" dirty="0"/>
              <a:t>, </a:t>
            </a:r>
            <a:r>
              <a:rPr lang="tr-TR" dirty="0" err="1"/>
              <a:t>qaza</a:t>
            </a:r>
            <a:r>
              <a:rPr lang="tr-TR" dirty="0"/>
              <a:t> is a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branch</a:t>
            </a:r>
            <a:r>
              <a:rPr lang="tr-TR" dirty="0"/>
              <a:t> of </a:t>
            </a:r>
            <a:r>
              <a:rPr lang="tr-TR" dirty="0" err="1" smtClean="0"/>
              <a:t>government</a:t>
            </a:r>
            <a:r>
              <a:rPr lang="tr-TR" dirty="0" smtClean="0"/>
              <a:t>. </a:t>
            </a:r>
            <a:r>
              <a:rPr lang="tr-TR" dirty="0"/>
              <a:t>A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justice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 ever </a:t>
            </a:r>
            <a:r>
              <a:rPr lang="tr-TR" dirty="0" err="1"/>
              <a:t>fall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qualities</a:t>
            </a:r>
            <a:r>
              <a:rPr lang="tr-TR" dirty="0"/>
              <a:t>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</a:t>
            </a:r>
            <a:r>
              <a:rPr lang="tr-TR" dirty="0" err="1" smtClean="0"/>
              <a:t>intelligent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clever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, </a:t>
            </a:r>
            <a:r>
              <a:rPr lang="tr-TR" dirty="0" smtClean="0"/>
              <a:t>be </a:t>
            </a:r>
            <a:r>
              <a:rPr lang="tr-TR" dirty="0"/>
              <a:t>in </a:t>
            </a:r>
            <a:r>
              <a:rPr lang="tr-TR" dirty="0" err="1"/>
              <a:t>position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grass</a:t>
            </a:r>
            <a:r>
              <a:rPr lang="tr-TR" dirty="0"/>
              <a:t> </a:t>
            </a:r>
            <a:r>
              <a:rPr lang="tr-TR" dirty="0" err="1"/>
              <a:t>roots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issues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dirty="0" err="1" smtClean="0"/>
              <a:t>male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Hanafis</a:t>
            </a:r>
            <a:r>
              <a:rPr lang="tr-TR" dirty="0" smtClean="0"/>
              <a:t>, </a:t>
            </a:r>
            <a:r>
              <a:rPr lang="tr-TR" dirty="0"/>
              <a:t>a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appointed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bears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required</a:t>
            </a:r>
            <a:r>
              <a:rPr lang="tr-TR" dirty="0"/>
              <a:t> </a:t>
            </a:r>
            <a:r>
              <a:rPr lang="tr-TR" dirty="0" err="1"/>
              <a:t>qualities</a:t>
            </a:r>
            <a:r>
              <a:rPr lang="tr-TR" dirty="0"/>
              <a:t>)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3. </a:t>
            </a:r>
            <a:r>
              <a:rPr lang="tr-TR" dirty="0" err="1" smtClean="0"/>
              <a:t>Free</a:t>
            </a:r>
            <a:r>
              <a:rPr lang="tr-TR" dirty="0" smtClean="0"/>
              <a:t> not </a:t>
            </a:r>
            <a:r>
              <a:rPr lang="tr-TR" dirty="0"/>
              <a:t>be </a:t>
            </a:r>
            <a:r>
              <a:rPr lang="tr-TR" dirty="0" err="1"/>
              <a:t>slave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4.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/>
              <a:t>(Abu </a:t>
            </a:r>
            <a:r>
              <a:rPr lang="tr-TR" dirty="0" err="1"/>
              <a:t>Hanifa</a:t>
            </a:r>
            <a:r>
              <a:rPr lang="tr-TR" dirty="0"/>
              <a:t> </a:t>
            </a:r>
            <a:r>
              <a:rPr lang="tr-TR" dirty="0" err="1"/>
              <a:t>allows</a:t>
            </a:r>
            <a:r>
              <a:rPr lang="tr-TR" dirty="0"/>
              <a:t> a </a:t>
            </a:r>
            <a:r>
              <a:rPr lang="tr-TR" dirty="0" err="1"/>
              <a:t>non-Muslim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he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handle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involvement</a:t>
            </a:r>
            <a:r>
              <a:rPr lang="tr-TR" dirty="0"/>
              <a:t> of </a:t>
            </a:r>
            <a:r>
              <a:rPr lang="tr-TR" dirty="0" err="1"/>
              <a:t>shariah</a:t>
            </a:r>
            <a:r>
              <a:rPr lang="tr-TR" dirty="0"/>
              <a:t>).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5. </a:t>
            </a:r>
            <a:r>
              <a:rPr lang="tr-TR" dirty="0" err="1" smtClean="0"/>
              <a:t>honest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temperate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6. </a:t>
            </a:r>
            <a:r>
              <a:rPr lang="tr-TR" dirty="0" err="1" smtClean="0"/>
              <a:t>having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holy</a:t>
            </a:r>
            <a:r>
              <a:rPr lang="tr-TR" dirty="0"/>
              <a:t> </a:t>
            </a:r>
            <a:r>
              <a:rPr lang="tr-TR" dirty="0" err="1"/>
              <a:t>Quran</a:t>
            </a:r>
            <a:r>
              <a:rPr lang="tr-TR" dirty="0"/>
              <a:t> </a:t>
            </a:r>
            <a:r>
              <a:rPr lang="tr-TR" dirty="0" err="1"/>
              <a:t>hadiths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fiqh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smtClean="0"/>
              <a:t>7.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perfect</a:t>
            </a:r>
            <a:r>
              <a:rPr lang="tr-TR" dirty="0"/>
              <a:t> </a:t>
            </a:r>
            <a:r>
              <a:rPr lang="tr-TR" dirty="0" err="1" smtClean="0"/>
              <a:t>hearing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seeing</a:t>
            </a:r>
            <a:r>
              <a:rPr lang="tr-TR" dirty="0"/>
              <a:t> </a:t>
            </a:r>
            <a:r>
              <a:rPr lang="tr-TR" dirty="0" err="1"/>
              <a:t>capabilities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041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308"/>
            <a:ext cx="8229600" cy="67022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>
                <a:solidFill>
                  <a:srgbClr val="FF0000"/>
                </a:solidFill>
              </a:rPr>
              <a:t>F</a:t>
            </a:r>
            <a:r>
              <a:rPr lang="tr-TR" b="1" dirty="0" err="1" smtClean="0">
                <a:solidFill>
                  <a:srgbClr val="FF0000"/>
                </a:solidFill>
              </a:rPr>
              <a:t>unctions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</a:rPr>
              <a:t>the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Qazi</a:t>
            </a:r>
            <a:r>
              <a:rPr lang="tr-TR" b="1" dirty="0" smtClean="0">
                <a:solidFill>
                  <a:srgbClr val="FF0000"/>
                </a:solidFill>
              </a:rPr>
              <a:t>/</a:t>
            </a:r>
            <a:r>
              <a:rPr lang="tr-TR" b="1" dirty="0" err="1" smtClean="0">
                <a:solidFill>
                  <a:srgbClr val="FF0000"/>
                </a:solidFill>
              </a:rPr>
              <a:t>Judge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07" y="752528"/>
            <a:ext cx="8877955" cy="5902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 smtClean="0"/>
              <a:t>1</a:t>
            </a:r>
            <a:r>
              <a:rPr lang="tr-TR" i="1" dirty="0"/>
              <a:t>.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secure</a:t>
            </a:r>
            <a:r>
              <a:rPr lang="tr-TR" i="1" dirty="0"/>
              <a:t> </a:t>
            </a:r>
            <a:r>
              <a:rPr lang="tr-TR" i="1" dirty="0" err="1" smtClean="0"/>
              <a:t>rights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/>
              <a:t>2. </a:t>
            </a:r>
            <a:r>
              <a:rPr lang="tr-TR" i="1" dirty="0" err="1"/>
              <a:t>Supervision</a:t>
            </a:r>
            <a:r>
              <a:rPr lang="tr-TR" i="1" dirty="0"/>
              <a:t> of </a:t>
            </a:r>
            <a:r>
              <a:rPr lang="tr-TR" i="1" dirty="0" err="1"/>
              <a:t>awqaaf</a:t>
            </a:r>
            <a:r>
              <a:rPr lang="en-US" dirty="0"/>
              <a:t> 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3</a:t>
            </a:r>
            <a:r>
              <a:rPr lang="tr-TR" i="1" dirty="0"/>
              <a:t>. </a:t>
            </a:r>
            <a:r>
              <a:rPr lang="tr-TR" i="1" dirty="0" err="1"/>
              <a:t>Protection</a:t>
            </a:r>
            <a:r>
              <a:rPr lang="tr-TR" i="1" dirty="0"/>
              <a:t> of </a:t>
            </a:r>
            <a:r>
              <a:rPr lang="tr-TR" i="1" dirty="0" err="1"/>
              <a:t>children</a:t>
            </a:r>
            <a:r>
              <a:rPr lang="tr-TR" i="1" dirty="0"/>
              <a:t>,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mental</a:t>
            </a:r>
            <a:r>
              <a:rPr lang="tr-TR" i="1" dirty="0"/>
              <a:t>’ </a:t>
            </a:r>
            <a:r>
              <a:rPr lang="tr-TR" i="1" dirty="0" err="1" smtClean="0"/>
              <a:t>properties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i="1" dirty="0" smtClean="0"/>
              <a:t>4</a:t>
            </a:r>
            <a:r>
              <a:rPr lang="tr-TR" i="1" dirty="0"/>
              <a:t>. </a:t>
            </a:r>
            <a:r>
              <a:rPr lang="tr-TR" i="1" dirty="0" err="1"/>
              <a:t>Widow’s</a:t>
            </a:r>
            <a:r>
              <a:rPr lang="tr-TR" i="1" dirty="0"/>
              <a:t> </a:t>
            </a:r>
            <a:r>
              <a:rPr lang="tr-TR" i="1" dirty="0" err="1" smtClean="0"/>
              <a:t>marriage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5</a:t>
            </a:r>
            <a:r>
              <a:rPr lang="tr-TR" dirty="0"/>
              <a:t>. </a:t>
            </a:r>
            <a:r>
              <a:rPr lang="tr-TR" dirty="0" err="1"/>
              <a:t>Execution</a:t>
            </a:r>
            <a:r>
              <a:rPr lang="tr-TR" dirty="0"/>
              <a:t> of </a:t>
            </a:r>
            <a:r>
              <a:rPr lang="tr-TR" dirty="0" err="1" smtClean="0"/>
              <a:t>wasiah</a:t>
            </a:r>
            <a:endParaRPr lang="tr-TR" dirty="0" smtClean="0"/>
          </a:p>
          <a:p>
            <a:pPr marL="0" indent="0">
              <a:buNone/>
            </a:pPr>
            <a:r>
              <a:rPr lang="tr-TR" i="1" dirty="0" smtClean="0"/>
              <a:t>6</a:t>
            </a:r>
            <a:r>
              <a:rPr lang="tr-TR" i="1" dirty="0"/>
              <a:t>. </a:t>
            </a:r>
            <a:r>
              <a:rPr lang="tr-TR" i="1" dirty="0" err="1"/>
              <a:t>Supervision</a:t>
            </a:r>
            <a:r>
              <a:rPr lang="tr-TR" i="1" dirty="0"/>
              <a:t> of </a:t>
            </a:r>
            <a:r>
              <a:rPr lang="tr-TR" i="1" dirty="0" err="1" smtClean="0"/>
              <a:t>subordinates</a:t>
            </a:r>
            <a:r>
              <a:rPr lang="tr-TR" i="1" dirty="0" smtClean="0"/>
              <a:t> </a:t>
            </a:r>
            <a:r>
              <a:rPr lang="tr-TR" dirty="0" err="1" smtClean="0"/>
              <a:t>staff</a:t>
            </a:r>
            <a:r>
              <a:rPr lang="tr-TR" dirty="0" smtClean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assist</a:t>
            </a:r>
            <a:r>
              <a:rPr lang="tr-TR" i="1" dirty="0"/>
              <a:t> </a:t>
            </a:r>
            <a:r>
              <a:rPr lang="tr-TR" i="1" dirty="0" err="1"/>
              <a:t>him</a:t>
            </a:r>
            <a:r>
              <a:rPr lang="tr-TR" i="1" dirty="0"/>
              <a:t>. 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7</a:t>
            </a:r>
            <a:r>
              <a:rPr lang="tr-TR" i="1" dirty="0"/>
              <a:t>. </a:t>
            </a:r>
            <a:r>
              <a:rPr lang="tr-TR" i="1" dirty="0" err="1"/>
              <a:t>Imposition</a:t>
            </a:r>
            <a:r>
              <a:rPr lang="tr-TR" i="1" dirty="0"/>
              <a:t> of </a:t>
            </a:r>
            <a:r>
              <a:rPr lang="tr-TR" i="1" dirty="0" err="1" smtClean="0"/>
              <a:t>Hadoods</a:t>
            </a:r>
            <a:r>
              <a:rPr lang="tr-TR" i="1" dirty="0" smtClean="0"/>
              <a:t>/</a:t>
            </a:r>
            <a:r>
              <a:rPr lang="tr-TR" i="1" dirty="0" err="1" smtClean="0"/>
              <a:t>limits</a:t>
            </a:r>
            <a:r>
              <a:rPr lang="tr-TR" i="1" dirty="0" smtClean="0"/>
              <a:t> of </a:t>
            </a:r>
            <a:r>
              <a:rPr lang="tr-TR" i="1" dirty="0" err="1" smtClean="0"/>
              <a:t>Sharia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8</a:t>
            </a:r>
            <a:r>
              <a:rPr lang="tr-TR" i="1" dirty="0"/>
              <a:t>. </a:t>
            </a:r>
            <a:r>
              <a:rPr lang="tr-TR" i="1" dirty="0" err="1"/>
              <a:t>Maintaining</a:t>
            </a:r>
            <a:r>
              <a:rPr lang="tr-TR" i="1" dirty="0"/>
              <a:t> </a:t>
            </a:r>
            <a:r>
              <a:rPr lang="tr-TR" i="1" dirty="0" err="1" smtClean="0"/>
              <a:t>balance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9</a:t>
            </a:r>
            <a:r>
              <a:rPr lang="tr-TR" i="1" dirty="0"/>
              <a:t>. </a:t>
            </a:r>
            <a:r>
              <a:rPr lang="tr-TR" i="1" dirty="0" err="1"/>
              <a:t>Appointment</a:t>
            </a:r>
            <a:r>
              <a:rPr lang="tr-TR" i="1" dirty="0"/>
              <a:t> of </a:t>
            </a:r>
            <a:r>
              <a:rPr lang="tr-TR" i="1" dirty="0" err="1" smtClean="0"/>
              <a:t>Amins</a:t>
            </a:r>
            <a:endParaRPr lang="tr-TR" i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4053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066"/>
            <a:ext cx="8229600" cy="529121"/>
          </a:xfrm>
        </p:spPr>
        <p:txBody>
          <a:bodyPr>
            <a:normAutofit fontScale="90000"/>
          </a:bodyPr>
          <a:lstStyle/>
          <a:p>
            <a:r>
              <a:rPr lang="tr-TR" sz="3800" b="1" dirty="0" err="1" smtClean="0">
                <a:solidFill>
                  <a:srgbClr val="FF0000"/>
                </a:solidFill>
              </a:rPr>
              <a:t>Sipahsalar</a:t>
            </a:r>
            <a:r>
              <a:rPr lang="tr-TR" sz="3800" b="1" dirty="0" smtClean="0">
                <a:solidFill>
                  <a:srgbClr val="FF0000"/>
                </a:solidFill>
              </a:rPr>
              <a:t> (</a:t>
            </a:r>
            <a:r>
              <a:rPr lang="tr-TR" sz="3800" b="1" dirty="0" err="1" smtClean="0">
                <a:solidFill>
                  <a:srgbClr val="FF0000"/>
                </a:solidFill>
              </a:rPr>
              <a:t>commander</a:t>
            </a:r>
            <a:r>
              <a:rPr lang="tr-TR" sz="3800" b="1" dirty="0" smtClean="0">
                <a:solidFill>
                  <a:srgbClr val="FF0000"/>
                </a:solidFill>
              </a:rPr>
              <a:t> in </a:t>
            </a:r>
            <a:r>
              <a:rPr lang="tr-TR" sz="3800" b="1" dirty="0" err="1" smtClean="0">
                <a:solidFill>
                  <a:srgbClr val="FF0000"/>
                </a:solidFill>
              </a:rPr>
              <a:t>chief</a:t>
            </a:r>
            <a:r>
              <a:rPr lang="tr-TR" sz="3800" b="1" dirty="0" smtClean="0">
                <a:solidFill>
                  <a:srgbClr val="FF0000"/>
                </a:solidFill>
              </a:rPr>
              <a:t>) </a:t>
            </a:r>
            <a:r>
              <a:rPr lang="tr-TR" b="1" dirty="0" smtClean="0"/>
              <a:t> 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43" y="717253"/>
            <a:ext cx="8772124" cy="5949675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/>
              <a:t>  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military</a:t>
            </a:r>
            <a:r>
              <a:rPr lang="tr-TR" dirty="0"/>
              <a:t> </a:t>
            </a:r>
            <a:r>
              <a:rPr lang="tr-TR" dirty="0" err="1"/>
              <a:t>forces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forces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qualities</a:t>
            </a:r>
            <a:r>
              <a:rPr lang="tr-TR" dirty="0" smtClean="0"/>
              <a:t>, </a:t>
            </a:r>
            <a:r>
              <a:rPr lang="tr-TR" dirty="0" err="1" smtClean="0"/>
              <a:t>attitude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his </a:t>
            </a:r>
            <a:r>
              <a:rPr lang="tr-TR" dirty="0" err="1"/>
              <a:t>juniors</a:t>
            </a:r>
            <a:r>
              <a:rPr lang="tr-TR" dirty="0"/>
              <a:t>, </a:t>
            </a:r>
            <a:r>
              <a:rPr lang="tr-TR" dirty="0" err="1"/>
              <a:t>behavior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prisoners</a:t>
            </a:r>
            <a:r>
              <a:rPr lang="tr-TR" dirty="0"/>
              <a:t> of </a:t>
            </a:r>
            <a:r>
              <a:rPr lang="tr-TR" dirty="0" err="1"/>
              <a:t>war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attitude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his </a:t>
            </a:r>
            <a:r>
              <a:rPr lang="tr-TR" dirty="0" err="1"/>
              <a:t>enemies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He </a:t>
            </a:r>
            <a:r>
              <a:rPr lang="tr-TR" dirty="0" err="1"/>
              <a:t>counts</a:t>
            </a:r>
            <a:r>
              <a:rPr lang="tr-TR" dirty="0"/>
              <a:t> </a:t>
            </a:r>
            <a:r>
              <a:rPr lang="tr-TR" dirty="0" err="1"/>
              <a:t>five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responsibilities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commander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smtClean="0"/>
              <a:t>1. Not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allow</a:t>
            </a:r>
            <a:r>
              <a:rPr lang="tr-TR" dirty="0"/>
              <a:t> </a:t>
            </a:r>
            <a:r>
              <a:rPr lang="tr-TR" dirty="0" err="1"/>
              <a:t>military</a:t>
            </a:r>
            <a:r>
              <a:rPr lang="tr-TR" dirty="0"/>
              <a:t> </a:t>
            </a:r>
            <a:r>
              <a:rPr lang="tr-TR" dirty="0" err="1"/>
              <a:t>personnel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adopt</a:t>
            </a:r>
            <a:r>
              <a:rPr lang="tr-TR" dirty="0"/>
              <a:t> </a:t>
            </a:r>
            <a:r>
              <a:rPr lang="tr-TR" dirty="0" err="1"/>
              <a:t>professions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agriculture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business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smtClean="0"/>
              <a:t>2.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train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in </a:t>
            </a:r>
            <a:r>
              <a:rPr lang="tr-TR" dirty="0" err="1"/>
              <a:t>such</a:t>
            </a:r>
            <a:r>
              <a:rPr lang="tr-TR" dirty="0"/>
              <a:t> a </a:t>
            </a:r>
            <a:r>
              <a:rPr lang="tr-TR" dirty="0" err="1"/>
              <a:t>way</a:t>
            </a:r>
            <a:r>
              <a:rPr lang="tr-TR" dirty="0"/>
              <a:t> as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professional</a:t>
            </a:r>
            <a:r>
              <a:rPr lang="tr-TR" dirty="0"/>
              <a:t> </a:t>
            </a:r>
            <a:r>
              <a:rPr lang="tr-TR" dirty="0" err="1"/>
              <a:t>skill</a:t>
            </a:r>
            <a:r>
              <a:rPr lang="tr-TR" dirty="0"/>
              <a:t> </a:t>
            </a:r>
            <a:r>
              <a:rPr lang="tr-TR" dirty="0" err="1"/>
              <a:t>especially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guard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attack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enemy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attack</a:t>
            </a:r>
            <a:r>
              <a:rPr lang="tr-TR" dirty="0"/>
              <a:t> </a:t>
            </a:r>
            <a:r>
              <a:rPr lang="tr-TR" dirty="0" err="1"/>
              <a:t>enemy.to</a:t>
            </a:r>
            <a:r>
              <a:rPr lang="tr-TR" dirty="0"/>
              <a:t> </a:t>
            </a:r>
            <a:r>
              <a:rPr lang="tr-TR" dirty="0" err="1"/>
              <a:t>destroy</a:t>
            </a:r>
            <a:r>
              <a:rPr lang="tr-TR" dirty="0"/>
              <a:t> </a:t>
            </a:r>
            <a:r>
              <a:rPr lang="tr-TR" dirty="0" err="1"/>
              <a:t>enemy’s</a:t>
            </a:r>
            <a:r>
              <a:rPr lang="tr-TR" dirty="0"/>
              <a:t> </a:t>
            </a:r>
            <a:r>
              <a:rPr lang="tr-TR" dirty="0" err="1"/>
              <a:t>potential</a:t>
            </a:r>
            <a:endParaRPr lang="en-US" dirty="0"/>
          </a:p>
          <a:p>
            <a:r>
              <a:rPr lang="tr-TR" dirty="0" smtClean="0"/>
              <a:t>3. </a:t>
            </a:r>
            <a:r>
              <a:rPr lang="tr-TR" dirty="0" err="1" smtClean="0"/>
              <a:t>Selection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battlefield</a:t>
            </a:r>
            <a:r>
              <a:rPr lang="tr-TR" dirty="0"/>
              <a:t>, </a:t>
            </a:r>
            <a:r>
              <a:rPr lang="tr-TR" dirty="0" err="1"/>
              <a:t>especially</a:t>
            </a:r>
            <a:r>
              <a:rPr lang="tr-TR" dirty="0"/>
              <a:t> in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places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supply</a:t>
            </a:r>
            <a:r>
              <a:rPr lang="tr-TR" dirty="0"/>
              <a:t> is </a:t>
            </a:r>
            <a:r>
              <a:rPr lang="tr-TR" dirty="0" err="1"/>
              <a:t>easy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his </a:t>
            </a:r>
            <a:r>
              <a:rPr lang="tr-TR" dirty="0" err="1"/>
              <a:t>army</a:t>
            </a:r>
            <a:r>
              <a:rPr lang="tr-TR" dirty="0"/>
              <a:t> is </a:t>
            </a:r>
            <a:r>
              <a:rPr lang="tr-TR" dirty="0" err="1"/>
              <a:t>well</a:t>
            </a:r>
            <a:r>
              <a:rPr lang="tr-TR" dirty="0"/>
              <a:t> </a:t>
            </a:r>
            <a:r>
              <a:rPr lang="tr-TR" dirty="0" err="1"/>
              <a:t>protected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smtClean="0"/>
              <a:t>4.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facilitate</a:t>
            </a:r>
            <a:r>
              <a:rPr lang="tr-TR" dirty="0"/>
              <a:t> </a:t>
            </a:r>
            <a:r>
              <a:rPr lang="tr-TR" dirty="0" err="1"/>
              <a:t>animals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smtClean="0"/>
              <a:t>5.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encourage</a:t>
            </a:r>
            <a:r>
              <a:rPr lang="tr-TR" dirty="0"/>
              <a:t> his </a:t>
            </a:r>
            <a:r>
              <a:rPr lang="tr-TR" dirty="0" err="1"/>
              <a:t>forces</a:t>
            </a:r>
            <a:r>
              <a:rPr lang="tr-TR" dirty="0"/>
              <a:t>;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meet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acknowledge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advantages</a:t>
            </a:r>
            <a:r>
              <a:rPr lang="tr-TR" dirty="0"/>
              <a:t> of </a:t>
            </a:r>
            <a:r>
              <a:rPr lang="tr-TR" dirty="0" err="1"/>
              <a:t>war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51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33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Muhtasib</a:t>
            </a:r>
            <a:r>
              <a:rPr lang="tr-TR" b="1" dirty="0" smtClean="0">
                <a:solidFill>
                  <a:srgbClr val="FF0000"/>
                </a:solidFill>
              </a:rPr>
              <a:t> (</a:t>
            </a:r>
            <a:r>
              <a:rPr lang="tr-TR" b="1" dirty="0" err="1" smtClean="0">
                <a:solidFill>
                  <a:srgbClr val="FF0000"/>
                </a:solidFill>
              </a:rPr>
              <a:t>Police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or</a:t>
            </a:r>
            <a:r>
              <a:rPr lang="tr-TR" b="1" dirty="0" smtClean="0">
                <a:solidFill>
                  <a:srgbClr val="FF0000"/>
                </a:solidFill>
              </a:rPr>
              <a:t> ombudsman)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07" y="729012"/>
            <a:ext cx="8842677" cy="5867367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Al-</a:t>
            </a:r>
            <a:r>
              <a:rPr lang="tr-TR" dirty="0" err="1" smtClean="0"/>
              <a:t>Mawardi</a:t>
            </a:r>
            <a:r>
              <a:rPr lang="tr-TR" dirty="0" smtClean="0"/>
              <a:t> has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err="1" smtClean="0"/>
              <a:t>powers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functions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muhtasib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categorizes</a:t>
            </a:r>
            <a:r>
              <a:rPr lang="tr-TR" dirty="0"/>
              <a:t> his </a:t>
            </a:r>
            <a:r>
              <a:rPr lang="tr-TR" dirty="0" err="1"/>
              <a:t>duties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categories</a:t>
            </a:r>
            <a:r>
              <a:rPr lang="tr-TR" dirty="0"/>
              <a:t>: </a:t>
            </a:r>
            <a:endParaRPr lang="tr-TR" dirty="0" smtClean="0"/>
          </a:p>
          <a:p>
            <a:pPr lvl="1">
              <a:buFont typeface="Wingdings" charset="2"/>
              <a:buChar char="Ø"/>
            </a:pPr>
            <a:r>
              <a:rPr lang="tr-TR" dirty="0" err="1" smtClean="0"/>
              <a:t>Paid</a:t>
            </a:r>
            <a:r>
              <a:rPr lang="tr-TR" dirty="0" smtClean="0"/>
              <a:t>,</a:t>
            </a:r>
          </a:p>
          <a:p>
            <a:pPr lvl="1">
              <a:buFont typeface="Wingdings" charset="2"/>
              <a:buChar char="Ø"/>
            </a:pPr>
            <a:r>
              <a:rPr lang="tr-TR" dirty="0" err="1" smtClean="0"/>
              <a:t>volunteer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He </a:t>
            </a:r>
            <a:r>
              <a:rPr lang="tr-TR" dirty="0"/>
              <a:t>is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1.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maintain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  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,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stability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2.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guard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3.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compel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obey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, on </a:t>
            </a:r>
            <a:r>
              <a:rPr lang="tr-TR" dirty="0" err="1"/>
              <a:t>the</a:t>
            </a:r>
            <a:r>
              <a:rPr lang="tr-TR" dirty="0"/>
              <a:t> spor </a:t>
            </a:r>
            <a:r>
              <a:rPr lang="tr-TR" dirty="0" err="1"/>
              <a:t>sentences</a:t>
            </a:r>
            <a:r>
              <a:rPr lang="tr-TR" dirty="0"/>
              <a:t> </a:t>
            </a:r>
            <a:r>
              <a:rPr lang="tr-TR" dirty="0" err="1"/>
              <a:t>especially</a:t>
            </a:r>
            <a:r>
              <a:rPr lang="tr-TR" dirty="0"/>
              <a:t> in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crimes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committed</a:t>
            </a:r>
            <a:r>
              <a:rPr lang="tr-TR" dirty="0"/>
              <a:t> </a:t>
            </a:r>
            <a:r>
              <a:rPr lang="tr-TR" dirty="0" err="1"/>
              <a:t>openly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4. </a:t>
            </a:r>
            <a:r>
              <a:rPr lang="tr-TR" dirty="0" err="1" smtClean="0"/>
              <a:t>to</a:t>
            </a:r>
            <a:r>
              <a:rPr lang="tr-TR" dirty="0"/>
              <a:t>  </a:t>
            </a:r>
            <a:r>
              <a:rPr lang="tr-TR" dirty="0" err="1"/>
              <a:t>send</a:t>
            </a:r>
            <a:r>
              <a:rPr lang="tr-TR" dirty="0"/>
              <a:t> </a:t>
            </a:r>
            <a:r>
              <a:rPr lang="tr-TR" dirty="0" err="1"/>
              <a:t>criminals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courts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44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659</Words>
  <Application>Microsoft Office PowerPoint</Application>
  <PresentationFormat>Ekran Gösterisi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 THE SOURCES OF MUSLIM LEADERSHIP PRINCIPLES </vt:lpstr>
      <vt:lpstr>Main principles and values of Muslim leadership </vt:lpstr>
      <vt:lpstr>Response of Muslims to Abolition of the Caliphate</vt:lpstr>
      <vt:lpstr> Diwans: the State Administration </vt:lpstr>
      <vt:lpstr> Judiciary/the Qaziyat </vt:lpstr>
      <vt:lpstr> Functions of the Qazi/Judge </vt:lpstr>
      <vt:lpstr>Sipahsalar (commander in chief)   </vt:lpstr>
      <vt:lpstr>Muhtasib (Police or ombudsman)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Administration in Islamic Civilisation</dc:title>
  <dc:creator>Seyfettin Ersahin</dc:creator>
  <cp:lastModifiedBy>canan</cp:lastModifiedBy>
  <cp:revision>27</cp:revision>
  <dcterms:created xsi:type="dcterms:W3CDTF">2015-03-16T16:56:38Z</dcterms:created>
  <dcterms:modified xsi:type="dcterms:W3CDTF">2018-02-12T18:48:26Z</dcterms:modified>
</cp:coreProperties>
</file>