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64" r:id="rId3"/>
    <p:sldId id="265" r:id="rId4"/>
    <p:sldId id="257" r:id="rId5"/>
    <p:sldId id="259" r:id="rId6"/>
    <p:sldId id="266" r:id="rId7"/>
    <p:sldId id="267" r:id="rId8"/>
    <p:sldId id="268" r:id="rId9"/>
    <p:sldId id="269" r:id="rId10"/>
    <p:sldId id="260" r:id="rId11"/>
    <p:sldId id="271" r:id="rId12"/>
    <p:sldId id="272" r:id="rId13"/>
    <p:sldId id="273" r:id="rId14"/>
    <p:sldId id="261" r:id="rId15"/>
    <p:sldId id="274" r:id="rId16"/>
    <p:sldId id="275" r:id="rId17"/>
    <p:sldId id="276" r:id="rId18"/>
    <p:sldId id="277" r:id="rId19"/>
    <p:sldId id="278" r:id="rId20"/>
    <p:sldId id="279" r:id="rId21"/>
    <p:sldId id="285" r:id="rId22"/>
    <p:sldId id="262" r:id="rId23"/>
    <p:sldId id="263" r:id="rId2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00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3173FE-E071-4B6C-BB4F-82C004C8F205}" type="datetimeFigureOut">
              <a:rPr lang="tr-TR" smtClean="0"/>
              <a:pPr/>
              <a:t>19.03.2018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298771-FD6B-4DCA-AB89-0E8FC9D9259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2101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19.03.2018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19.03.2018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19.03.2018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19.03.2018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19.03.2018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19.03.2018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  <a:alpha val="5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19.03.2018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1257232" y="908720"/>
            <a:ext cx="6851556" cy="52322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tr-TR" sz="28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Georgia" panose="02040502050405020303" pitchFamily="18" charset="0"/>
              </a:rPr>
              <a:t>ETİK DÜŞÜNCENİN TEMELLERİ</a:t>
            </a:r>
          </a:p>
        </p:txBody>
      </p:sp>
      <p:sp>
        <p:nvSpPr>
          <p:cNvPr id="7" name="6 Metin kutusu"/>
          <p:cNvSpPr txBox="1"/>
          <p:nvPr/>
        </p:nvSpPr>
        <p:spPr>
          <a:xfrm>
            <a:off x="2544384" y="5381246"/>
            <a:ext cx="3355406" cy="120032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tr-TR" sz="3600" b="1" spc="15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Georgia" panose="02040502050405020303" pitchFamily="18" charset="0"/>
              </a:rPr>
              <a:t>KANT ETİĞİ</a:t>
            </a:r>
            <a:endParaRPr lang="tr-TR" sz="3600" b="1" spc="150" dirty="0" smtClean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endParaRPr lang="tr-TR" sz="3600" b="1" spc="150" dirty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pic>
        <p:nvPicPr>
          <p:cNvPr id="9218" name="Picture 2" descr="http://l.yimg.com/ck/image/A2473/2473960/300_24739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1628800"/>
            <a:ext cx="3240360" cy="37444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l.yimg.com/ck/image/A2473/2473960/300_2473960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  <a:lum contrast="-30000"/>
          </a:blip>
          <a:srcRect/>
          <a:stretch>
            <a:fillRect/>
          </a:stretch>
        </p:blipFill>
        <p:spPr bwMode="auto">
          <a:xfrm>
            <a:off x="5436096" y="2204864"/>
            <a:ext cx="2880320" cy="33283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2 Metin kutusu"/>
          <p:cNvSpPr txBox="1"/>
          <p:nvPr/>
        </p:nvSpPr>
        <p:spPr>
          <a:xfrm>
            <a:off x="899592" y="1700808"/>
            <a:ext cx="388843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spc="5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Georgia" panose="02040502050405020303" pitchFamily="18" charset="0"/>
              </a:rPr>
              <a:t>İyi Niyet / İyi İsteme</a:t>
            </a:r>
          </a:p>
          <a:p>
            <a:pPr algn="ctr"/>
            <a:endParaRPr lang="tr-TR" sz="2800" spc="5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Georgia" panose="02040502050405020303" pitchFamily="18" charset="0"/>
            </a:endParaRPr>
          </a:p>
          <a:p>
            <a:pPr algn="ctr"/>
            <a:endParaRPr lang="tr-TR" sz="2800" spc="5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Georgia" panose="02040502050405020303" pitchFamily="18" charset="0"/>
            </a:endParaRPr>
          </a:p>
          <a:p>
            <a:pPr algn="ctr"/>
            <a:r>
              <a:rPr lang="tr-TR" sz="2800" spc="5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Georgia" panose="02040502050405020303" pitchFamily="18" charset="0"/>
              </a:rPr>
              <a:t>Ödev</a:t>
            </a:r>
          </a:p>
          <a:p>
            <a:pPr algn="ctr"/>
            <a:endParaRPr lang="tr-TR" sz="2800" spc="5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Georgia" panose="02040502050405020303" pitchFamily="18" charset="0"/>
            </a:endParaRPr>
          </a:p>
          <a:p>
            <a:pPr algn="ctr"/>
            <a:endParaRPr lang="tr-TR" sz="2800" spc="5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Georgia" panose="02040502050405020303" pitchFamily="18" charset="0"/>
            </a:endParaRPr>
          </a:p>
          <a:p>
            <a:pPr algn="ctr"/>
            <a:r>
              <a:rPr lang="tr-TR" sz="2800" spc="5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Georgia" panose="02040502050405020303" pitchFamily="18" charset="0"/>
              </a:rPr>
              <a:t>Evrenselleştirebilirlik</a:t>
            </a:r>
          </a:p>
          <a:p>
            <a:pPr algn="ctr"/>
            <a:endParaRPr lang="tr-TR" sz="2800" spc="5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Georgia" panose="02040502050405020303" pitchFamily="18" charset="0"/>
            </a:endParaRPr>
          </a:p>
          <a:p>
            <a:pPr algn="ctr"/>
            <a:endParaRPr lang="tr-TR" sz="2800" spc="5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Georgia" panose="02040502050405020303" pitchFamily="18" charset="0"/>
            </a:endParaRPr>
          </a:p>
          <a:p>
            <a:pPr algn="ctr"/>
            <a:r>
              <a:rPr lang="tr-TR" sz="2800" spc="5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Georgia" panose="02040502050405020303" pitchFamily="18" charset="0"/>
              </a:rPr>
              <a:t>Koşulsuz Buyruk</a:t>
            </a:r>
          </a:p>
          <a:p>
            <a:pPr algn="ctr"/>
            <a:endParaRPr lang="tr-TR" sz="2800" spc="5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Georgia" panose="02040502050405020303" pitchFamily="18" charset="0"/>
            </a:endParaRPr>
          </a:p>
          <a:p>
            <a:pPr algn="ctr"/>
            <a:endParaRPr lang="tr-TR" sz="2800" spc="5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Georgia" panose="02040502050405020303" pitchFamily="18" charset="0"/>
            </a:endParaRPr>
          </a:p>
          <a:p>
            <a:pPr algn="ctr"/>
            <a:endParaRPr lang="tr-TR" sz="2800" spc="5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Georgia" panose="02040502050405020303" pitchFamily="18" charset="0"/>
            </a:endParaRPr>
          </a:p>
          <a:p>
            <a:pPr algn="ctr"/>
            <a:endParaRPr lang="tr-TR" sz="2800" spc="5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Georgia" panose="02040502050405020303" pitchFamily="18" charset="0"/>
            </a:endParaRPr>
          </a:p>
          <a:p>
            <a:pPr algn="ctr"/>
            <a:endParaRPr lang="tr-TR" sz="2800" spc="5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Georgia" panose="02040502050405020303" pitchFamily="18" charset="0"/>
            </a:endParaRPr>
          </a:p>
        </p:txBody>
      </p:sp>
      <p:sp>
        <p:nvSpPr>
          <p:cNvPr id="4" name="3 Metin kutusu"/>
          <p:cNvSpPr txBox="1"/>
          <p:nvPr/>
        </p:nvSpPr>
        <p:spPr>
          <a:xfrm>
            <a:off x="815701" y="548680"/>
            <a:ext cx="75969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600" smtClean="0">
                <a:latin typeface="Georgia" panose="02040502050405020303" pitchFamily="18" charset="0"/>
              </a:rPr>
              <a:t>Kant Etiğinin Kavramsal </a:t>
            </a:r>
            <a:r>
              <a:rPr lang="tr-TR" sz="3400" smtClean="0">
                <a:latin typeface="Georgia" panose="02040502050405020303" pitchFamily="18" charset="0"/>
              </a:rPr>
              <a:t>Sistematiği</a:t>
            </a:r>
            <a:endParaRPr lang="tr-TR" sz="3400">
              <a:latin typeface="Georgia" panose="02040502050405020303" pitchFamily="18" charset="0"/>
            </a:endParaRPr>
          </a:p>
        </p:txBody>
      </p:sp>
      <p:sp>
        <p:nvSpPr>
          <p:cNvPr id="7" name="6 Aşağı Ok"/>
          <p:cNvSpPr/>
          <p:nvPr/>
        </p:nvSpPr>
        <p:spPr>
          <a:xfrm>
            <a:off x="2555776" y="2420888"/>
            <a:ext cx="504056" cy="36004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7 Aşağı Ok"/>
          <p:cNvSpPr/>
          <p:nvPr/>
        </p:nvSpPr>
        <p:spPr>
          <a:xfrm>
            <a:off x="2555776" y="3789040"/>
            <a:ext cx="504056" cy="36004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8 Aşağı Ok"/>
          <p:cNvSpPr/>
          <p:nvPr/>
        </p:nvSpPr>
        <p:spPr>
          <a:xfrm>
            <a:off x="2555776" y="5013176"/>
            <a:ext cx="504056" cy="36004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2501604" y="1196752"/>
            <a:ext cx="36182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2800" spc="5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Georgia" panose="02040502050405020303" pitchFamily="18" charset="0"/>
              </a:rPr>
              <a:t>İyi Niyet / İyi İsteme</a:t>
            </a:r>
            <a:endParaRPr lang="tr-TR" sz="2800" spc="5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Georgia" panose="02040502050405020303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539551" y="2348880"/>
            <a:ext cx="7542405" cy="2292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385" marR="107950" algn="ct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2600" smtClean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İnsan şu </a:t>
            </a:r>
            <a:r>
              <a:rPr lang="tr-TR" sz="260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veya bu isteme için rastgele kullanılacak sırf bir araç olarak değil, kendisi amaç olarak vardır; ve gerek kendine gerekse başka akıl sahibi varlıklara yönelen bütün eylemlerinde </a:t>
            </a:r>
            <a:r>
              <a:rPr lang="tr-TR" sz="2600" smtClean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amaç </a:t>
            </a:r>
            <a:r>
              <a:rPr lang="tr-TR" sz="260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olarak </a:t>
            </a:r>
            <a:r>
              <a:rPr lang="tr-TR" sz="2600" smtClean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görülmelidir. </a:t>
            </a:r>
            <a:endParaRPr lang="tr-TR" sz="2600"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1713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1187624" y="2348880"/>
            <a:ext cx="7056784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600" smtClean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Sonuçta </a:t>
            </a:r>
            <a:r>
              <a:rPr lang="tr-TR" sz="260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elde edilecek faydayı hesaba katarak yapılan bir eylemde iyi niyetten söz edilemez</a:t>
            </a:r>
            <a:r>
              <a:rPr lang="tr-TR" sz="2600" smtClean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tr-TR" sz="2600" smtClean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tr-TR" sz="2600" smtClean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Kant </a:t>
            </a:r>
            <a:r>
              <a:rPr lang="tr-TR" sz="260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için belirleyici olan doğru eylemlerde bulunmaktır, planlı ya da tesadüfen doğru sonuçlara ulaşmak değil. </a:t>
            </a:r>
            <a:endParaRPr lang="tr-TR" sz="2600"/>
          </a:p>
        </p:txBody>
      </p:sp>
    </p:spTree>
    <p:extLst>
      <p:ext uri="{BB962C8B-B14F-4D97-AF65-F5344CB8AC3E}">
        <p14:creationId xmlns:p14="http://schemas.microsoft.com/office/powerpoint/2010/main" val="40191680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79512" y="1484784"/>
            <a:ext cx="8496944" cy="405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385" marR="107950" algn="ct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260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İyi isteme, etkilerinden ve başardıklarından değil, herhangi bir amaca ulaşamaya uygunluğundan değil </a:t>
            </a:r>
            <a:r>
              <a:rPr lang="tr-TR" sz="2600" smtClean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kendi </a:t>
            </a:r>
            <a:r>
              <a:rPr lang="tr-TR" sz="260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başına iyidir. Bu isteme, harcadığı en büyük çabaya rağmen hiçbir şeyi başaramıyor ve yalnızca iyi isteme </a:t>
            </a:r>
            <a:r>
              <a:rPr lang="tr-TR" sz="2600" smtClean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olarak kalıyorsa</a:t>
            </a:r>
            <a:r>
              <a:rPr lang="tr-TR" sz="260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yine de bir mücevher gibi, kendi tüm değerini kendinde taşıyan bir şey olarak, kendi başına parıldar. Yararlılık veya verimsizlik bu değere ne bir şey ekleyebilir, ne de ondan bir şey </a:t>
            </a:r>
            <a:r>
              <a:rPr lang="tr-TR" sz="2600" smtClean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eksiltebilir. </a:t>
            </a:r>
            <a:endParaRPr lang="tr-TR" sz="2600"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51339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899592" y="1124744"/>
            <a:ext cx="7130478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4400" spc="5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Georgia" panose="02040502050405020303" pitchFamily="18" charset="0"/>
              </a:rPr>
              <a:t>“</a:t>
            </a:r>
            <a:r>
              <a:rPr lang="tr-TR" sz="2800" spc="5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Georgia" panose="02040502050405020303" pitchFamily="18" charset="0"/>
              </a:rPr>
              <a:t>Yalnızca evrensel bir yasa olmasını </a:t>
            </a:r>
          </a:p>
          <a:p>
            <a:pPr algn="ctr"/>
            <a:r>
              <a:rPr lang="tr-TR" sz="2800" spc="5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Georgia" panose="02040502050405020303" pitchFamily="18" charset="0"/>
              </a:rPr>
              <a:t>   isteyebileceğin bir düstura göre davran</a:t>
            </a:r>
            <a:r>
              <a:rPr lang="tr-TR" sz="4400" spc="5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Georgia" panose="02040502050405020303" pitchFamily="18" charset="0"/>
              </a:rPr>
              <a:t>”</a:t>
            </a:r>
          </a:p>
          <a:p>
            <a:pPr algn="ctr"/>
            <a:endParaRPr lang="tr-TR" sz="2400" spc="5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Georgia" panose="02040502050405020303" pitchFamily="18" charset="0"/>
            </a:endParaRPr>
          </a:p>
          <a:p>
            <a:pPr algn="ctr"/>
            <a:r>
              <a:rPr lang="tr-TR" sz="2400" spc="5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Georgia" panose="02040502050405020303" pitchFamily="18" charset="0"/>
              </a:rPr>
              <a:t>    düstur: öznel eylem ilkesi</a:t>
            </a:r>
          </a:p>
          <a:p>
            <a:pPr algn="ctr"/>
            <a:endParaRPr lang="tr-TR" sz="2400" spc="5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Georgia" panose="02040502050405020303" pitchFamily="18" charset="0"/>
            </a:endParaRPr>
          </a:p>
          <a:p>
            <a:pPr algn="ctr"/>
            <a:r>
              <a:rPr lang="tr-TR" sz="2400" spc="5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Georgia" panose="02040502050405020303" pitchFamily="18" charset="0"/>
              </a:rPr>
              <a:t>    koşulsuz/kategorik buyruk </a:t>
            </a:r>
          </a:p>
          <a:p>
            <a:pPr algn="ctr"/>
            <a:r>
              <a:rPr lang="tr-TR" sz="2400" spc="5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Georgia" panose="02040502050405020303" pitchFamily="18" charset="0"/>
              </a:rPr>
              <a:t>    (categorical imperative)</a:t>
            </a:r>
          </a:p>
          <a:p>
            <a:pPr algn="ctr"/>
            <a:endParaRPr lang="tr-TR" sz="2400" spc="5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Georgia" panose="02040502050405020303" pitchFamily="18" charset="0"/>
            </a:endParaRPr>
          </a:p>
          <a:p>
            <a:pPr algn="ctr"/>
            <a:r>
              <a:rPr lang="tr-TR" sz="2400" spc="5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Georgia" panose="02040502050405020303" pitchFamily="18" charset="0"/>
              </a:rPr>
              <a:t>    koşullu/hipotetik buyruk </a:t>
            </a:r>
          </a:p>
          <a:p>
            <a:pPr algn="ctr"/>
            <a:r>
              <a:rPr lang="tr-TR" sz="2400" spc="5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Georgia" panose="02040502050405020303" pitchFamily="18" charset="0"/>
              </a:rPr>
              <a:t>    (hypothetical imperative)</a:t>
            </a:r>
            <a:endParaRPr lang="tr-TR" sz="2400" spc="5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Georgia" panose="02040502050405020303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763688" y="2780928"/>
            <a:ext cx="5688632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600" smtClean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Kişinin </a:t>
            </a:r>
            <a:r>
              <a:rPr lang="tr-TR" sz="260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davranışlarına temel oluşturan güdünün </a:t>
            </a:r>
            <a:r>
              <a:rPr lang="tr-TR" sz="2600" smtClean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«iyi niyet» </a:t>
            </a:r>
            <a:r>
              <a:rPr lang="tr-TR" sz="260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olduğundan nasıl emin olabiliriz?</a:t>
            </a:r>
            <a:endParaRPr lang="tr-TR" sz="2600"/>
          </a:p>
        </p:txBody>
      </p:sp>
    </p:spTree>
    <p:extLst>
      <p:ext uri="{BB962C8B-B14F-4D97-AF65-F5344CB8AC3E}">
        <p14:creationId xmlns:p14="http://schemas.microsoft.com/office/powerpoint/2010/main" val="8441907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635895" y="1124744"/>
            <a:ext cx="11544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3200" spc="5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Georgia" panose="02040502050405020303" pitchFamily="18" charset="0"/>
              </a:rPr>
              <a:t>Ödev</a:t>
            </a:r>
            <a:endParaRPr lang="tr-TR" sz="3200" spc="5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1368821" y="2276872"/>
            <a:ext cx="5688632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600" smtClean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Kant’a </a:t>
            </a:r>
            <a:r>
              <a:rPr lang="tr-TR" sz="260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göre ödev duygusuyla yapılan eylemler iyi niyetle güdülenir; iyi niyet kendini ödevden dolayı hareket etmede gösterir, ödeve uygun eylemde tezahür </a:t>
            </a:r>
            <a:r>
              <a:rPr lang="tr-TR" sz="2600" smtClean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eder.</a:t>
            </a:r>
            <a:endParaRPr lang="tr-TR" sz="2600"/>
          </a:p>
        </p:txBody>
      </p:sp>
    </p:spTree>
    <p:extLst>
      <p:ext uri="{BB962C8B-B14F-4D97-AF65-F5344CB8AC3E}">
        <p14:creationId xmlns:p14="http://schemas.microsoft.com/office/powerpoint/2010/main" val="9911020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331640" y="1412776"/>
            <a:ext cx="685800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60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İnsanın kendisinin de dâhil olduğu bütün fiziki varlıklar doğa yasalarına bilinçsizce ve zorunlulukla uyarken sadece insan ahlâk yasasına uyarak onu ödevi haline getirir.</a:t>
            </a:r>
            <a:endParaRPr lang="tr-TR" sz="2600"/>
          </a:p>
        </p:txBody>
      </p:sp>
      <p:sp>
        <p:nvSpPr>
          <p:cNvPr id="3" name="Dikdörtgen 2"/>
          <p:cNvSpPr/>
          <p:nvPr/>
        </p:nvSpPr>
        <p:spPr>
          <a:xfrm>
            <a:off x="656184" y="3717032"/>
            <a:ext cx="8208912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60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Ödev, “bize </a:t>
            </a:r>
            <a:r>
              <a:rPr lang="tr-TR" sz="2600" smtClean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çatışan </a:t>
            </a:r>
            <a:r>
              <a:rPr lang="tr-TR" sz="260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duyguların </a:t>
            </a:r>
            <a:endParaRPr lang="tr-TR" sz="2600" smtClean="0"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tr-TR" sz="2600" smtClean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ortasında </a:t>
            </a:r>
            <a:r>
              <a:rPr lang="tr-TR" sz="260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açık bir hat, </a:t>
            </a:r>
            <a:endParaRPr lang="tr-TR" sz="2600" smtClean="0"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tr-TR" sz="2600" smtClean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güdüler karmaşası </a:t>
            </a:r>
            <a:r>
              <a:rPr lang="tr-TR" sz="260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karşısında bir </a:t>
            </a:r>
            <a:r>
              <a:rPr lang="tr-TR" sz="2600" smtClean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tutarlılık” </a:t>
            </a:r>
          </a:p>
          <a:p>
            <a:pPr algn="ctr"/>
            <a:r>
              <a:rPr lang="tr-TR" sz="2600" smtClean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verir.</a:t>
            </a:r>
            <a:endParaRPr lang="tr-TR" sz="2600"/>
          </a:p>
        </p:txBody>
      </p:sp>
    </p:spTree>
    <p:extLst>
      <p:ext uri="{BB962C8B-B14F-4D97-AF65-F5344CB8AC3E}">
        <p14:creationId xmlns:p14="http://schemas.microsoft.com/office/powerpoint/2010/main" val="2577892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827584" y="2276872"/>
            <a:ext cx="7632848" cy="2232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ctr">
              <a:lnSpc>
                <a:spcPct val="107000"/>
              </a:lnSpc>
              <a:spcAft>
                <a:spcPts val="800"/>
              </a:spcAft>
            </a:pPr>
            <a:r>
              <a:rPr lang="tr-TR" sz="2600" smtClean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 </a:t>
            </a:r>
            <a:r>
              <a:rPr lang="tr-TR" sz="260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eylemi ahlâken doğru kılan şeyin iyi niyet olduğunu ve bunu kavramanın görev bilincimizle gerçekleştiğini biliyoruz. Ancak ödevler çatıştığında “herkes için” doğru olanı seçtiğimizi kesin şekilde bilmemizin bir yolu var mıdır?</a:t>
            </a:r>
            <a:endParaRPr lang="tr-TR" sz="2600"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1002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691679" y="3429000"/>
            <a:ext cx="610242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60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“Eylemime temel oluşturan düstur herkesin uyacağı evrensel bir ahlâk yasası olabilir mi?” </a:t>
            </a:r>
            <a:endParaRPr lang="tr-TR" sz="260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6108" y="1052736"/>
            <a:ext cx="1993565" cy="2213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310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1605681" y="620688"/>
            <a:ext cx="61302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200">
                <a:latin typeface="Georgia" panose="02040502050405020303" pitchFamily="18" charset="0"/>
              </a:rPr>
              <a:t>Amaçlar Araçları Haklı Kılar mı?</a:t>
            </a:r>
          </a:p>
        </p:txBody>
      </p:sp>
      <p:sp>
        <p:nvSpPr>
          <p:cNvPr id="6" name="Dikdörtgen 5"/>
          <p:cNvSpPr/>
          <p:nvPr/>
        </p:nvSpPr>
        <p:spPr>
          <a:xfrm>
            <a:off x="755576" y="2636912"/>
            <a:ext cx="7830414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60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Kant, ahlâki sorunlara araç-amaç formülasyonuyla yaklaşmanın bizi etiğe değil, ölçüp biçen, </a:t>
            </a:r>
            <a:endParaRPr lang="tr-TR" sz="2600" smtClean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tr-TR" sz="260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hesaplamacı </a:t>
            </a:r>
            <a:r>
              <a:rPr lang="tr-TR" sz="260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 araçsal akla yaklaştıracağını </a:t>
            </a:r>
            <a:endParaRPr lang="tr-TR" sz="2600" smtClean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tr-TR" sz="260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savunarak </a:t>
            </a:r>
            <a:r>
              <a:rPr lang="tr-TR" sz="260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faydacılığı </a:t>
            </a:r>
            <a:r>
              <a:rPr lang="tr-TR" sz="260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reddeder.</a:t>
            </a:r>
            <a:endParaRPr lang="tr-TR" sz="260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64162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122240" y="3861048"/>
            <a:ext cx="4572000" cy="89255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tr-TR" sz="2600" smtClean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60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“koşulsuz buyruk</a:t>
            </a:r>
            <a:r>
              <a:rPr lang="tr-TR" sz="2600" smtClean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 </a:t>
            </a:r>
            <a:r>
              <a:rPr lang="tr-TR" sz="260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tr-TR" sz="2600" i="1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categorical imperative</a:t>
            </a:r>
            <a:r>
              <a:rPr lang="tr-TR" sz="260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tr-TR" sz="2600"/>
          </a:p>
        </p:txBody>
      </p:sp>
      <p:sp>
        <p:nvSpPr>
          <p:cNvPr id="4" name="Dikdörtgen 3"/>
          <p:cNvSpPr/>
          <p:nvPr/>
        </p:nvSpPr>
        <p:spPr>
          <a:xfrm>
            <a:off x="2195736" y="1268760"/>
            <a:ext cx="4572000" cy="89255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tr-TR" sz="260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“koşullu </a:t>
            </a:r>
            <a:r>
              <a:rPr lang="tr-TR" sz="2600" smtClean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buyruk”</a:t>
            </a:r>
          </a:p>
          <a:p>
            <a:pPr algn="ctr"/>
            <a:r>
              <a:rPr lang="tr-TR" sz="2600" smtClean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tr-TR" sz="2600" i="1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hypothetical imperative</a:t>
            </a:r>
            <a:r>
              <a:rPr lang="tr-TR" sz="260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tr-TR" sz="2600"/>
          </a:p>
        </p:txBody>
      </p:sp>
      <p:sp>
        <p:nvSpPr>
          <p:cNvPr id="5" name="Dikdörtgen 4"/>
          <p:cNvSpPr/>
          <p:nvPr/>
        </p:nvSpPr>
        <p:spPr>
          <a:xfrm>
            <a:off x="1205372" y="4753600"/>
            <a:ext cx="65527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>
              <a:buAutoNum type="arabicParenBoth"/>
            </a:pPr>
            <a:r>
              <a:rPr lang="tr-TR" sz="240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kendi </a:t>
            </a:r>
            <a:r>
              <a:rPr lang="tr-TR" sz="240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kendisiyle tutarlı </a:t>
            </a:r>
            <a:r>
              <a:rPr lang="tr-TR" sz="240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olmalı</a:t>
            </a:r>
          </a:p>
          <a:p>
            <a:pPr marL="457200" indent="-457200" algn="ctr">
              <a:buAutoNum type="arabicParenBoth"/>
            </a:pPr>
            <a:r>
              <a:rPr lang="tr-TR" sz="240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evrensellik </a:t>
            </a:r>
            <a:r>
              <a:rPr lang="tr-TR" sz="240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iddiası </a:t>
            </a:r>
            <a:r>
              <a:rPr lang="tr-TR" sz="240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barındırmalı </a:t>
            </a:r>
            <a:endParaRPr lang="tr-TR" sz="2400">
              <a:latin typeface="Georgia" panose="02040502050405020303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989348" y="2157877"/>
            <a:ext cx="69847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400" smtClean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tasarlanan </a:t>
            </a:r>
            <a:r>
              <a:rPr lang="tr-TR" sz="240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 sonuca ulaşmak için </a:t>
            </a:r>
            <a:endParaRPr lang="tr-TR" sz="2400" smtClean="0"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tr-TR" sz="2400" smtClean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gerekli kabul </a:t>
            </a:r>
            <a:r>
              <a:rPr lang="tr-TR" sz="240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edilen eylem </a:t>
            </a:r>
            <a:r>
              <a:rPr lang="tr-TR" sz="2400" smtClean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ilkesi </a:t>
            </a:r>
            <a:endParaRPr lang="tr-TR" sz="2400"/>
          </a:p>
        </p:txBody>
      </p:sp>
    </p:spTree>
    <p:extLst>
      <p:ext uri="{BB962C8B-B14F-4D97-AF65-F5344CB8AC3E}">
        <p14:creationId xmlns:p14="http://schemas.microsoft.com/office/powerpoint/2010/main" val="8504329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979712" y="4182403"/>
            <a:ext cx="4572000" cy="89255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tr-TR" sz="2600" smtClean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60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“koşulsuz buyruk</a:t>
            </a:r>
            <a:r>
              <a:rPr lang="tr-TR" sz="2600" smtClean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 </a:t>
            </a:r>
            <a:r>
              <a:rPr lang="tr-TR" sz="260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tr-TR" sz="2600" i="1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categorical imperative</a:t>
            </a:r>
            <a:r>
              <a:rPr lang="tr-TR" sz="260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tr-TR" sz="2600"/>
          </a:p>
        </p:txBody>
      </p:sp>
      <p:sp>
        <p:nvSpPr>
          <p:cNvPr id="4" name="Dikdörtgen 3"/>
          <p:cNvSpPr/>
          <p:nvPr/>
        </p:nvSpPr>
        <p:spPr>
          <a:xfrm>
            <a:off x="1979712" y="644783"/>
            <a:ext cx="4572000" cy="89255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tr-TR" sz="260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“koşullu </a:t>
            </a:r>
            <a:r>
              <a:rPr lang="tr-TR" sz="2600" smtClean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buyruk”</a:t>
            </a:r>
          </a:p>
          <a:p>
            <a:pPr algn="ctr"/>
            <a:r>
              <a:rPr lang="tr-TR" sz="2600" smtClean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tr-TR" sz="2600" i="1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hypothetical imperative</a:t>
            </a:r>
            <a:r>
              <a:rPr lang="tr-TR" sz="260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tr-TR" sz="2600"/>
          </a:p>
        </p:txBody>
      </p:sp>
      <p:sp>
        <p:nvSpPr>
          <p:cNvPr id="5" name="Dikdörtgen 4"/>
          <p:cNvSpPr/>
          <p:nvPr/>
        </p:nvSpPr>
        <p:spPr>
          <a:xfrm>
            <a:off x="1133364" y="5074955"/>
            <a:ext cx="65527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200">
                <a:latin typeface="Georgia" panose="02040502050405020303" pitchFamily="18" charset="0"/>
              </a:rPr>
              <a:t>“Soykırım bir insanlık suçudur.” </a:t>
            </a:r>
            <a:r>
              <a:rPr lang="tr-TR" sz="3200" smtClean="0">
                <a:latin typeface="Georgia" panose="02040502050405020303" pitchFamily="18" charset="0"/>
              </a:rPr>
              <a:t> </a:t>
            </a:r>
            <a:endParaRPr lang="tr-TR" sz="3200">
              <a:latin typeface="Georgia" panose="02040502050405020303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917340" y="1564493"/>
            <a:ext cx="698477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200" smtClean="0">
                <a:latin typeface="Georgia" panose="02040502050405020303" pitchFamily="18" charset="0"/>
              </a:rPr>
              <a:t>“Savaş </a:t>
            </a:r>
            <a:r>
              <a:rPr lang="tr-TR" sz="3200">
                <a:latin typeface="Georgia" panose="02040502050405020303" pitchFamily="18" charset="0"/>
              </a:rPr>
              <a:t>koşulları dışında, devletlerin egemenlik sınırları içindeki etnik gruplara soykırım uygulamaları insanlık suçudur” </a:t>
            </a:r>
          </a:p>
        </p:txBody>
      </p:sp>
    </p:spTree>
    <p:extLst>
      <p:ext uri="{BB962C8B-B14F-4D97-AF65-F5344CB8AC3E}">
        <p14:creationId xmlns:p14="http://schemas.microsoft.com/office/powerpoint/2010/main" val="3108234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8" name="Picture 4" descr="http://blu.stb.s-msn.com/i/E7/2772F581602A73758E3997CE3B1C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3" y="476672"/>
            <a:ext cx="2664296" cy="2459350"/>
          </a:xfrm>
          <a:prstGeom prst="rect">
            <a:avLst/>
          </a:prstGeom>
          <a:noFill/>
        </p:spPr>
      </p:pic>
      <p:pic>
        <p:nvPicPr>
          <p:cNvPr id="26630" name="Picture 6" descr="http://www.nieman.harvard.edu/assets/Image/Nieman%20Reports/Images%20by%20Issue/winter1999/mollenhoff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3608826"/>
            <a:ext cx="5112568" cy="2897122"/>
          </a:xfrm>
          <a:prstGeom prst="rect">
            <a:avLst/>
          </a:prstGeom>
          <a:noFill/>
        </p:spPr>
      </p:pic>
      <p:sp>
        <p:nvSpPr>
          <p:cNvPr id="5" name="4 Metin kutusu"/>
          <p:cNvSpPr txBox="1"/>
          <p:nvPr/>
        </p:nvSpPr>
        <p:spPr>
          <a:xfrm>
            <a:off x="3642913" y="2967335"/>
            <a:ext cx="17931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spc="5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Janet Cooke</a:t>
            </a:r>
            <a:endParaRPr lang="tr-TR" sz="2400" b="1" spc="5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683568" y="836713"/>
            <a:ext cx="5956054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spc="5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Koşulsuz Buyruk</a:t>
            </a:r>
          </a:p>
          <a:p>
            <a:endParaRPr lang="tr-TR" sz="2800" spc="5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>
              <a:lnSpc>
                <a:spcPct val="150000"/>
              </a:lnSpc>
            </a:pPr>
            <a:r>
              <a:rPr lang="tr-TR" sz="2800" spc="5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* “eğer” içermez</a:t>
            </a:r>
          </a:p>
          <a:p>
            <a:pPr>
              <a:lnSpc>
                <a:spcPct val="150000"/>
              </a:lnSpc>
            </a:pPr>
            <a:r>
              <a:rPr lang="tr-TR" sz="2800" spc="5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* mutlaktır</a:t>
            </a:r>
          </a:p>
          <a:p>
            <a:pPr>
              <a:lnSpc>
                <a:spcPct val="150000"/>
              </a:lnSpc>
            </a:pPr>
            <a:r>
              <a:rPr lang="tr-TR" sz="2800" spc="5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* evrenseldir</a:t>
            </a:r>
          </a:p>
          <a:p>
            <a:pPr>
              <a:lnSpc>
                <a:spcPct val="150000"/>
              </a:lnSpc>
            </a:pPr>
            <a:r>
              <a:rPr lang="tr-TR" sz="2800" spc="5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* kaynağı akıldır</a:t>
            </a:r>
          </a:p>
          <a:p>
            <a:pPr>
              <a:lnSpc>
                <a:spcPct val="150000"/>
              </a:lnSpc>
            </a:pPr>
            <a:r>
              <a:rPr lang="tr-TR" sz="2800" i="1" spc="5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* a priori</a:t>
            </a:r>
            <a:r>
              <a:rPr lang="tr-TR" sz="2800" spc="5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dir, deneyimden bağımsızdır</a:t>
            </a:r>
          </a:p>
          <a:p>
            <a:endParaRPr lang="tr-TR" sz="3200" spc="5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endParaRPr lang="tr-TR" sz="3200" spc="5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1506898" y="764704"/>
            <a:ext cx="61302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200">
                <a:latin typeface="Georgia" panose="02040502050405020303" pitchFamily="18" charset="0"/>
              </a:rPr>
              <a:t>Amaçlar Araçları Haklı Kılar mı?</a:t>
            </a:r>
          </a:p>
        </p:txBody>
      </p:sp>
      <p:sp>
        <p:nvSpPr>
          <p:cNvPr id="2" name="Dikdörtgen 1"/>
          <p:cNvSpPr/>
          <p:nvPr/>
        </p:nvSpPr>
        <p:spPr>
          <a:xfrm>
            <a:off x="611560" y="2276872"/>
            <a:ext cx="7920880" cy="2866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ctr">
              <a:lnSpc>
                <a:spcPct val="107000"/>
              </a:lnSpc>
              <a:spcAft>
                <a:spcPts val="800"/>
              </a:spcAft>
            </a:pPr>
            <a:r>
              <a:rPr lang="tr-TR" sz="260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tr-TR" sz="260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utluluğu </a:t>
            </a:r>
            <a:r>
              <a:rPr lang="tr-TR" sz="260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arayacağımız alanı, ahlâkın alanından kesin biçimde </a:t>
            </a:r>
            <a:r>
              <a:rPr lang="tr-TR" sz="260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ayırır. </a:t>
            </a:r>
          </a:p>
          <a:p>
            <a:pPr indent="180340" algn="ctr">
              <a:lnSpc>
                <a:spcPct val="107000"/>
              </a:lnSpc>
              <a:spcAft>
                <a:spcPts val="800"/>
              </a:spcAft>
            </a:pPr>
            <a:r>
              <a:rPr lang="tr-TR" sz="260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Ona </a:t>
            </a:r>
            <a:r>
              <a:rPr lang="tr-TR" sz="260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göre ahlâk, arzu, istek ve tercih gibi ampirik varsayımlara dayandırılamaz. </a:t>
            </a:r>
            <a:endParaRPr lang="tr-TR" sz="2600" smtClean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ctr">
              <a:lnSpc>
                <a:spcPct val="107000"/>
              </a:lnSpc>
              <a:spcAft>
                <a:spcPts val="800"/>
              </a:spcAft>
            </a:pPr>
            <a:r>
              <a:rPr lang="tr-TR" sz="260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 </a:t>
            </a:r>
            <a:r>
              <a:rPr lang="tr-TR" sz="260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etkenler değişkendir ve bu nedenle evrensel </a:t>
            </a:r>
            <a:r>
              <a:rPr lang="tr-TR" sz="260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ahlâk ilkeleri </a:t>
            </a:r>
            <a:r>
              <a:rPr lang="tr-TR" sz="260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için temel olamazlar. </a:t>
            </a:r>
            <a:endParaRPr lang="tr-TR" sz="260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547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899592" y="1772816"/>
            <a:ext cx="5275803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spc="5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Georgia" panose="02040502050405020303" pitchFamily="18" charset="0"/>
              </a:rPr>
              <a:t>İyi Niyet /İyi İsteme</a:t>
            </a:r>
          </a:p>
          <a:p>
            <a:endParaRPr lang="tr-TR" sz="3200" spc="5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Georgia" panose="02040502050405020303" pitchFamily="18" charset="0"/>
            </a:endParaRPr>
          </a:p>
          <a:p>
            <a:r>
              <a:rPr lang="tr-TR" sz="3200" spc="5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Georgia" panose="02040502050405020303" pitchFamily="18" charset="0"/>
              </a:rPr>
              <a:t>Deontoloji (Deontology)</a:t>
            </a:r>
          </a:p>
          <a:p>
            <a:endParaRPr lang="tr-TR" sz="3200" spc="5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Georgia" panose="02040502050405020303" pitchFamily="18" charset="0"/>
            </a:endParaRPr>
          </a:p>
          <a:p>
            <a:r>
              <a:rPr lang="tr-TR" sz="3200" spc="5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Georgia" panose="02040502050405020303" pitchFamily="18" charset="0"/>
              </a:rPr>
              <a:t>deon+logos</a:t>
            </a:r>
            <a:r>
              <a:rPr lang="tr-TR" sz="3200" spc="5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Georgia" panose="02040502050405020303" pitchFamily="18" charset="0"/>
                <a:sym typeface="Symbol"/>
              </a:rPr>
              <a:t> ödev bilgisi</a:t>
            </a:r>
          </a:p>
          <a:p>
            <a:r>
              <a:rPr lang="tr-TR" sz="3200" spc="5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Georgia" panose="02040502050405020303" pitchFamily="18" charset="0"/>
                <a:sym typeface="Symbol"/>
              </a:rPr>
              <a:t>		         ödev etiği</a:t>
            </a:r>
          </a:p>
          <a:p>
            <a:r>
              <a:rPr lang="tr-TR" sz="3200" spc="5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Georgia" panose="02040502050405020303" pitchFamily="18" charset="0"/>
                <a:sym typeface="Symbol"/>
              </a:rPr>
              <a:t>                          görevselcilik</a:t>
            </a:r>
            <a:endParaRPr lang="tr-TR" sz="3200" spc="5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Georgia" panose="02040502050405020303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467544" y="260648"/>
            <a:ext cx="5051383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spc="5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Georgia" panose="02040502050405020303" pitchFamily="18" charset="0"/>
              </a:rPr>
              <a:t>Akıl Çağı</a:t>
            </a:r>
          </a:p>
          <a:p>
            <a:endParaRPr lang="tr-TR" sz="3200" spc="5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Georgia" panose="02040502050405020303" pitchFamily="18" charset="0"/>
            </a:endParaRPr>
          </a:p>
          <a:p>
            <a:endParaRPr lang="tr-TR" sz="3200" spc="5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Georgia" panose="02040502050405020303" pitchFamily="18" charset="0"/>
            </a:endParaRPr>
          </a:p>
          <a:p>
            <a:r>
              <a:rPr lang="tr-TR" sz="2800" spc="5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Georgia" panose="02040502050405020303" pitchFamily="18" charset="0"/>
              </a:rPr>
              <a:t>Descartes – </a:t>
            </a:r>
            <a:r>
              <a:rPr lang="tr-TR" sz="2800" i="1" spc="5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Georgia" panose="02040502050405020303" pitchFamily="18" charset="0"/>
              </a:rPr>
              <a:t>Cogito Ergo Sum</a:t>
            </a:r>
          </a:p>
          <a:p>
            <a:r>
              <a:rPr lang="tr-TR" sz="2800" i="1" spc="5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Georgia" panose="02040502050405020303" pitchFamily="18" charset="0"/>
              </a:rPr>
              <a:t>	            Kartezyen Özne</a:t>
            </a:r>
          </a:p>
          <a:p>
            <a:endParaRPr lang="tr-TR" sz="2800" i="1" spc="5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Georgia" panose="02040502050405020303" pitchFamily="18" charset="0"/>
            </a:endParaRPr>
          </a:p>
          <a:p>
            <a:endParaRPr lang="tr-TR" sz="2800" i="1" spc="5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Georgia" panose="02040502050405020303" pitchFamily="18" charset="0"/>
            </a:endParaRPr>
          </a:p>
          <a:p>
            <a:endParaRPr lang="tr-TR" sz="2800" i="1" spc="5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Georgia" panose="02040502050405020303" pitchFamily="18" charset="0"/>
            </a:endParaRPr>
          </a:p>
          <a:p>
            <a:endParaRPr lang="tr-TR" sz="2800" i="1" spc="5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Georgia" panose="02040502050405020303" pitchFamily="18" charset="0"/>
            </a:endParaRPr>
          </a:p>
          <a:p>
            <a:r>
              <a:rPr lang="tr-TR" sz="2800" i="1" spc="5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Georgia" panose="02040502050405020303" pitchFamily="18" charset="0"/>
              </a:rPr>
              <a:t>Hume  - Amprisizm</a:t>
            </a:r>
          </a:p>
          <a:p>
            <a:r>
              <a:rPr lang="tr-TR" sz="2800" i="1" spc="5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Georgia" panose="02040502050405020303" pitchFamily="18" charset="0"/>
              </a:rPr>
              <a:t>               Akla Duyulan Güven</a:t>
            </a:r>
            <a:endParaRPr lang="tr-TR" sz="2800" spc="5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Georgia" panose="02040502050405020303" pitchFamily="18" charset="0"/>
            </a:endParaRPr>
          </a:p>
        </p:txBody>
      </p:sp>
      <p:pic>
        <p:nvPicPr>
          <p:cNvPr id="24578" name="Picture 2" descr="http://i.telegraph.co.uk/multimedia/archive/01214/Rene-Descartes_1214990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304" y="1268760"/>
            <a:ext cx="3024336" cy="1893498"/>
          </a:xfrm>
          <a:prstGeom prst="rect">
            <a:avLst/>
          </a:prstGeom>
          <a:noFill/>
        </p:spPr>
      </p:pic>
      <p:pic>
        <p:nvPicPr>
          <p:cNvPr id="24580" name="Picture 4" descr="http://img.kimdir.com/kimdir/d/a/27d386048f2de3351fa8b3e8b3c202e0e219a3e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6538" y="3429000"/>
            <a:ext cx="2095500" cy="285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187624" y="2852936"/>
            <a:ext cx="7038528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60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İnsan biyolojik ihtiyaçları bakımından doğanın belirlenimi altındadır, ki bu doğanın özgürlüklerin değil, zorunlulukların alanı olduğu anlamına gelir.</a:t>
            </a:r>
            <a:endParaRPr lang="tr-TR" sz="2600">
              <a:latin typeface="Georgia" panose="02040502050405020303" pitchFamily="18" charset="0"/>
            </a:endParaRPr>
          </a:p>
        </p:txBody>
      </p:sp>
      <p:pic>
        <p:nvPicPr>
          <p:cNvPr id="3" name="Picture 2" descr="http://l.yimg.com/ck/image/A2473/2473960/300_2473960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  <a:lum contrast="-30000"/>
          </a:blip>
          <a:srcRect/>
          <a:stretch>
            <a:fillRect/>
          </a:stretch>
        </p:blipFill>
        <p:spPr bwMode="auto">
          <a:xfrm>
            <a:off x="3851920" y="692696"/>
            <a:ext cx="1401574" cy="16195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14480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961435" y="2780928"/>
            <a:ext cx="7038528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60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Kant’ın düşüncesinde insan, doğal eğilimlerini iradesiyle </a:t>
            </a:r>
            <a:r>
              <a:rPr lang="tr-TR" sz="260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şekillendirebilme </a:t>
            </a:r>
            <a:r>
              <a:rPr lang="tr-TR" sz="260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yeteneğine sahiptir. </a:t>
            </a:r>
            <a:endParaRPr lang="tr-TR" sz="2600" smtClean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tr-TR" sz="260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tr-TR" sz="260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İrade </a:t>
            </a:r>
            <a:r>
              <a:rPr lang="tr-TR" sz="260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özgürdür ve insan akıl yoluyla eğilimleri üzerine düşünüp, iradesini harekete geçirerek bunlara direnebilir. </a:t>
            </a:r>
            <a:endParaRPr lang="tr-TR" sz="2600">
              <a:latin typeface="Georgia" panose="02040502050405020303" pitchFamily="18" charset="0"/>
            </a:endParaRPr>
          </a:p>
        </p:txBody>
      </p:sp>
      <p:pic>
        <p:nvPicPr>
          <p:cNvPr id="3" name="Picture 2" descr="http://l.yimg.com/ck/image/A2473/2473960/300_2473960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  <a:lum contrast="-30000"/>
          </a:blip>
          <a:srcRect/>
          <a:stretch>
            <a:fillRect/>
          </a:stretch>
        </p:blipFill>
        <p:spPr bwMode="auto">
          <a:xfrm>
            <a:off x="3779912" y="764704"/>
            <a:ext cx="1401574" cy="16195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81906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115616" y="2852936"/>
            <a:ext cx="7038528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60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Özerk </a:t>
            </a:r>
            <a:r>
              <a:rPr lang="tr-TR" sz="260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olarak eylemek, biyolojik ihtiyaçların ve toplumsal adetlerin emirlerine göre değil, kendi içselleştirdiğimiz yasaya göre </a:t>
            </a:r>
            <a:r>
              <a:rPr lang="tr-TR" sz="260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eylemektir</a:t>
            </a:r>
            <a:r>
              <a:rPr lang="tr-TR" sz="260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Çünkü özerkliğin olmadığı yerde ahlâki sorumluluktan söz </a:t>
            </a:r>
            <a:r>
              <a:rPr lang="tr-TR" sz="260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edilemez. </a:t>
            </a:r>
            <a:endParaRPr lang="tr-TR" sz="2600">
              <a:latin typeface="Georgia" panose="02040502050405020303" pitchFamily="18" charset="0"/>
            </a:endParaRPr>
          </a:p>
        </p:txBody>
      </p:sp>
      <p:pic>
        <p:nvPicPr>
          <p:cNvPr id="3" name="Picture 2" descr="http://l.yimg.com/ck/image/A2473/2473960/300_2473960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  <a:lum contrast="-30000"/>
          </a:blip>
          <a:srcRect/>
          <a:stretch>
            <a:fillRect/>
          </a:stretch>
        </p:blipFill>
        <p:spPr bwMode="auto">
          <a:xfrm>
            <a:off x="3934093" y="908720"/>
            <a:ext cx="1401574" cy="16195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706942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043608" y="2204864"/>
            <a:ext cx="7200800" cy="27269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ctr">
              <a:lnSpc>
                <a:spcPct val="107000"/>
              </a:lnSpc>
              <a:spcAft>
                <a:spcPts val="800"/>
              </a:spcAft>
            </a:pPr>
            <a:r>
              <a:rPr lang="tr-TR" sz="400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Kant’a göre </a:t>
            </a:r>
            <a:r>
              <a:rPr lang="tr-TR" sz="400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özgürlük, </a:t>
            </a:r>
            <a:r>
              <a:rPr lang="tr-TR" sz="400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insanın </a:t>
            </a:r>
            <a:r>
              <a:rPr lang="tr-TR" sz="400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isteyerek yani iradesini harekete geçirerek kendisine </a:t>
            </a:r>
            <a:r>
              <a:rPr lang="tr-TR" sz="400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yasa </a:t>
            </a:r>
            <a:r>
              <a:rPr lang="tr-TR" sz="400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koymasıdır.</a:t>
            </a:r>
            <a:endParaRPr lang="tr-TR" sz="400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4086942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</TotalTime>
  <Words>604</Words>
  <Application>Microsoft Office PowerPoint</Application>
  <PresentationFormat>Ekran Gösterisi (4:3)</PresentationFormat>
  <Paragraphs>94</Paragraphs>
  <Slides>23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23</vt:i4>
      </vt:variant>
    </vt:vector>
  </HeadingPairs>
  <TitlesOfParts>
    <vt:vector size="30" baseType="lpstr">
      <vt:lpstr>Arial</vt:lpstr>
      <vt:lpstr>Book Antiqua</vt:lpstr>
      <vt:lpstr>Calibri</vt:lpstr>
      <vt:lpstr>Georgia</vt:lpstr>
      <vt:lpstr>Symbol</vt:lpstr>
      <vt:lpstr>Times New Roman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OGUZHAN TAS</dc:creator>
  <cp:lastModifiedBy>OGUZHANTAS</cp:lastModifiedBy>
  <cp:revision>69</cp:revision>
  <dcterms:created xsi:type="dcterms:W3CDTF">2014-03-11T10:11:39Z</dcterms:created>
  <dcterms:modified xsi:type="dcterms:W3CDTF">2018-03-19T12:08:53Z</dcterms:modified>
</cp:coreProperties>
</file>