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FED8FF0-C635-4818-89E1-BB2DE31C262D}" type="datetimeFigureOut">
              <a:rPr lang="tr-TR" smtClean="0"/>
              <a:t>28.5.2019</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A1BF3FAD-79AC-4321-A1B9-AAF6CD256C50}"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FED8FF0-C635-4818-89E1-BB2DE31C262D}" type="datetimeFigureOut">
              <a:rPr lang="tr-TR" smtClean="0"/>
              <a:t>28.5.2019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BF3FAD-79AC-4321-A1B9-AAF6CD256C5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FED8FF0-C635-4818-89E1-BB2DE31C262D}" type="datetimeFigureOut">
              <a:rPr lang="tr-TR" smtClean="0"/>
              <a:t>28.5.2019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BF3FAD-79AC-4321-A1B9-AAF6CD256C5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FED8FF0-C635-4818-89E1-BB2DE31C262D}" type="datetimeFigureOut">
              <a:rPr lang="tr-TR" smtClean="0"/>
              <a:t>28.5.2019</a:t>
            </a:fld>
            <a:endParaRPr lang="tr-TR"/>
          </a:p>
        </p:txBody>
      </p:sp>
      <p:sp>
        <p:nvSpPr>
          <p:cNvPr id="9" name="Slayt Numarası Yer Tutucusu 8"/>
          <p:cNvSpPr>
            <a:spLocks noGrp="1"/>
          </p:cNvSpPr>
          <p:nvPr>
            <p:ph type="sldNum" sz="quarter" idx="15"/>
          </p:nvPr>
        </p:nvSpPr>
        <p:spPr/>
        <p:txBody>
          <a:bodyPr rtlCol="0"/>
          <a:lstStyle/>
          <a:p>
            <a:fld id="{A1BF3FAD-79AC-4321-A1B9-AAF6CD256C50}"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FED8FF0-C635-4818-89E1-BB2DE31C262D}" type="datetimeFigureOut">
              <a:rPr lang="tr-TR" smtClean="0"/>
              <a:t>28.5.2019</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A1BF3FAD-79AC-4321-A1B9-AAF6CD256C5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FED8FF0-C635-4818-89E1-BB2DE31C262D}" type="datetimeFigureOut">
              <a:rPr lang="tr-TR" smtClean="0"/>
              <a:t>28.5.2019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BF3FAD-79AC-4321-A1B9-AAF6CD256C50}"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FED8FF0-C635-4818-89E1-BB2DE31C262D}" type="datetimeFigureOut">
              <a:rPr lang="tr-TR" smtClean="0"/>
              <a:t>28.5.2019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1BF3FAD-79AC-4321-A1B9-AAF6CD256C50}"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FED8FF0-C635-4818-89E1-BB2DE31C262D}" type="datetimeFigureOut">
              <a:rPr lang="tr-TR" smtClean="0"/>
              <a:t>28.5.2019</a:t>
            </a:fld>
            <a:endParaRPr lang="tr-TR"/>
          </a:p>
        </p:txBody>
      </p:sp>
      <p:sp>
        <p:nvSpPr>
          <p:cNvPr id="7" name="Slayt Numarası Yer Tutucusu 6"/>
          <p:cNvSpPr>
            <a:spLocks noGrp="1"/>
          </p:cNvSpPr>
          <p:nvPr>
            <p:ph type="sldNum" sz="quarter" idx="11"/>
          </p:nvPr>
        </p:nvSpPr>
        <p:spPr/>
        <p:txBody>
          <a:bodyPr rtlCol="0"/>
          <a:lstStyle/>
          <a:p>
            <a:fld id="{A1BF3FAD-79AC-4321-A1B9-AAF6CD256C50}"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FED8FF0-C635-4818-89E1-BB2DE31C262D}" type="datetimeFigureOut">
              <a:rPr lang="tr-TR" smtClean="0"/>
              <a:t>28.5.2019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1BF3FAD-79AC-4321-A1B9-AAF6CD256C5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FED8FF0-C635-4818-89E1-BB2DE31C262D}" type="datetimeFigureOut">
              <a:rPr lang="tr-TR" smtClean="0"/>
              <a:t>28.5.2019</a:t>
            </a:fld>
            <a:endParaRPr lang="tr-TR"/>
          </a:p>
        </p:txBody>
      </p:sp>
      <p:sp>
        <p:nvSpPr>
          <p:cNvPr id="22" name="Slayt Numarası Yer Tutucusu 21"/>
          <p:cNvSpPr>
            <a:spLocks noGrp="1"/>
          </p:cNvSpPr>
          <p:nvPr>
            <p:ph type="sldNum" sz="quarter" idx="15"/>
          </p:nvPr>
        </p:nvSpPr>
        <p:spPr/>
        <p:txBody>
          <a:bodyPr rtlCol="0"/>
          <a:lstStyle/>
          <a:p>
            <a:fld id="{A1BF3FAD-79AC-4321-A1B9-AAF6CD256C50}"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FED8FF0-C635-4818-89E1-BB2DE31C262D}" type="datetimeFigureOut">
              <a:rPr lang="tr-TR" smtClean="0"/>
              <a:t>28.5.2019</a:t>
            </a:fld>
            <a:endParaRPr lang="tr-TR"/>
          </a:p>
        </p:txBody>
      </p:sp>
      <p:sp>
        <p:nvSpPr>
          <p:cNvPr id="18" name="Slayt Numarası Yer Tutucusu 17"/>
          <p:cNvSpPr>
            <a:spLocks noGrp="1"/>
          </p:cNvSpPr>
          <p:nvPr>
            <p:ph type="sldNum" sz="quarter" idx="11"/>
          </p:nvPr>
        </p:nvSpPr>
        <p:spPr/>
        <p:txBody>
          <a:bodyPr rtlCol="0"/>
          <a:lstStyle/>
          <a:p>
            <a:fld id="{A1BF3FAD-79AC-4321-A1B9-AAF6CD256C50}"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FED8FF0-C635-4818-89E1-BB2DE31C262D}" type="datetimeFigureOut">
              <a:rPr lang="tr-TR" smtClean="0"/>
              <a:t>28.5.2019</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1BF3FAD-79AC-4321-A1B9-AAF6CD256C5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700808"/>
            <a:ext cx="7772400" cy="2160239"/>
          </a:xfrm>
        </p:spPr>
        <p:txBody>
          <a:bodyPr>
            <a:normAutofit/>
          </a:bodyPr>
          <a:lstStyle/>
          <a:p>
            <a:r>
              <a:rPr lang="tr-TR" sz="5400" b="1" dirty="0" smtClean="0"/>
              <a:t>EKRAN OKUMA VE YAZMA</a:t>
            </a:r>
            <a:endParaRPr lang="tr-TR" sz="5400" b="1" dirty="0"/>
          </a:p>
        </p:txBody>
      </p:sp>
    </p:spTree>
    <p:extLst>
      <p:ext uri="{BB962C8B-B14F-4D97-AF65-F5344CB8AC3E}">
        <p14:creationId xmlns:p14="http://schemas.microsoft.com/office/powerpoint/2010/main" val="2346304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04664"/>
            <a:ext cx="7467600" cy="6069288"/>
          </a:xfrm>
        </p:spPr>
        <p:txBody>
          <a:bodyPr/>
          <a:lstStyle/>
          <a:p>
            <a:pPr>
              <a:lnSpc>
                <a:spcPct val="150000"/>
              </a:lnSpc>
            </a:pPr>
            <a:r>
              <a:rPr lang="tr-TR" b="1" dirty="0" smtClean="0"/>
              <a:t>ANLAMA BECERİLERİ: </a:t>
            </a:r>
            <a:r>
              <a:rPr lang="tr-TR" dirty="0" smtClean="0"/>
              <a:t>Okuma sırasında toplanan bilgilerin zihinde işlenmesine anlama denilmektedir.</a:t>
            </a:r>
          </a:p>
          <a:p>
            <a:pPr marL="0" indent="0">
              <a:lnSpc>
                <a:spcPct val="150000"/>
              </a:lnSpc>
              <a:buNone/>
            </a:pPr>
            <a:r>
              <a:rPr lang="tr-TR" dirty="0" smtClean="0"/>
              <a:t>Kağıt okumada metnin genel yapısını ve göreselleri izleme,başlık ve alt başlıklara göz atma,metnin tamamına hakim olma  ve genel bir anlama ulaşma kolay olmaktadır.Oysa ekran metinleri hareketli ve değişkendir.Okuma sırasıda ekran penceresinden metnin belirli yerleri görünürken diğer yerleri  göz önünden kaybolmaktadır.</a:t>
            </a:r>
          </a:p>
        </p:txBody>
      </p:sp>
    </p:spTree>
    <p:extLst>
      <p:ext uri="{BB962C8B-B14F-4D97-AF65-F5344CB8AC3E}">
        <p14:creationId xmlns:p14="http://schemas.microsoft.com/office/powerpoint/2010/main" val="548111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7467600" cy="5997280"/>
          </a:xfrm>
        </p:spPr>
        <p:txBody>
          <a:bodyPr/>
          <a:lstStyle/>
          <a:p>
            <a:pPr>
              <a:lnSpc>
                <a:spcPct val="150000"/>
              </a:lnSpc>
            </a:pPr>
            <a:r>
              <a:rPr lang="tr-TR" b="1" dirty="0" smtClean="0"/>
              <a:t>ZİHİNSEL BECERİLER:</a:t>
            </a:r>
            <a:r>
              <a:rPr lang="tr-TR" dirty="0" smtClean="0"/>
              <a:t>Zihnimiz çok biçimli bi yapıya sahiptir.Okuma yoluyla alınan bilgiler bu çok biçimli yapıya şemalar halinde yerleştirilmektedir.</a:t>
            </a:r>
          </a:p>
          <a:p>
            <a:pPr marL="0" indent="0">
              <a:lnSpc>
                <a:spcPct val="150000"/>
              </a:lnSpc>
              <a:buNone/>
            </a:pPr>
            <a:r>
              <a:rPr lang="tr-TR" dirty="0" smtClean="0"/>
              <a:t>Kağıt okuma düzenli ve sistemli bir zihin yapısı oluşturmaya katkı sağlar.Ekran okumada ise bilgiyi yapılandırma daha yoğun,karmaşık ve düzensiz olmaktadır fakat bir yandanda yeni bilgi ve düşüncelerle etkileşimi sağlamakta bireyin çok yönlü düşünmesini kolaylaştırmaktadır.</a:t>
            </a:r>
            <a:endParaRPr lang="tr-TR" dirty="0"/>
          </a:p>
        </p:txBody>
      </p:sp>
    </p:spTree>
    <p:extLst>
      <p:ext uri="{BB962C8B-B14F-4D97-AF65-F5344CB8AC3E}">
        <p14:creationId xmlns:p14="http://schemas.microsoft.com/office/powerpoint/2010/main" val="1187578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7467600" cy="5997280"/>
          </a:xfrm>
        </p:spPr>
        <p:txBody>
          <a:bodyPr/>
          <a:lstStyle/>
          <a:p>
            <a:pPr>
              <a:lnSpc>
                <a:spcPct val="150000"/>
              </a:lnSpc>
            </a:pPr>
            <a:r>
              <a:rPr lang="tr-TR" b="1" dirty="0" smtClean="0"/>
              <a:t>DÜŞÜNME BECERİLERİ:</a:t>
            </a:r>
            <a:r>
              <a:rPr lang="tr-TR" dirty="0" smtClean="0"/>
              <a:t>Düşünme;bilgi edinme,anlama ve öğrenme sürecinin en önemli bileşenidir.Ekran okuma, beynimizin çeşitli bölgelerini harekete geçirmekte,dikkat etme,karmaşık düşünceleri izleme,kontrol etme,hızlı kara verme gibi süreç ve becerileri geliştirmektedir.Cerquiglini’ye göre  ekran okuma düşünme biçimimizi etkilemekte,basılı ürünlerle geliştirilen düşünme biçimi hızla yok olmaktadır.</a:t>
            </a:r>
            <a:endParaRPr lang="tr-TR" b="1" dirty="0"/>
          </a:p>
        </p:txBody>
      </p:sp>
    </p:spTree>
    <p:extLst>
      <p:ext uri="{BB962C8B-B14F-4D97-AF65-F5344CB8AC3E}">
        <p14:creationId xmlns:p14="http://schemas.microsoft.com/office/powerpoint/2010/main" val="34504066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7467600" cy="5997280"/>
          </a:xfrm>
        </p:spPr>
        <p:txBody>
          <a:bodyPr/>
          <a:lstStyle/>
          <a:p>
            <a:pPr>
              <a:lnSpc>
                <a:spcPct val="150000"/>
              </a:lnSpc>
            </a:pPr>
            <a:r>
              <a:rPr lang="tr-TR" b="1" dirty="0" smtClean="0"/>
              <a:t>HATIRLAMA:</a:t>
            </a:r>
            <a:r>
              <a:rPr lang="tr-TR" dirty="0" smtClean="0"/>
              <a:t>Basılı metinlerde yazılar sabit,kesin ve hareketsizdir.Bu yapı okumanı temelinde yer alan bilgiyi sayfadaki yerine göre kodlama işlemi kolaylaştırmaktadır.Bu işlem hatırlama sürecinde etkili olmaktadır.Oysa ekran okumada metinlerin bilginin yerini hatırlamak ve bulmak zordur çünkü metinler  ekranda sürekli gidip gelmektedir.</a:t>
            </a:r>
            <a:endParaRPr lang="tr-TR" b="1" dirty="0"/>
          </a:p>
        </p:txBody>
      </p:sp>
    </p:spTree>
    <p:extLst>
      <p:ext uri="{BB962C8B-B14F-4D97-AF65-F5344CB8AC3E}">
        <p14:creationId xmlns:p14="http://schemas.microsoft.com/office/powerpoint/2010/main" val="3939637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3.Okuma sürecindeki değişmeler:</a:t>
            </a:r>
            <a:endParaRPr lang="tr-TR" dirty="0"/>
          </a:p>
        </p:txBody>
      </p:sp>
      <p:sp>
        <p:nvSpPr>
          <p:cNvPr id="3" name="İçerik Yer Tutucusu 2"/>
          <p:cNvSpPr>
            <a:spLocks noGrp="1"/>
          </p:cNvSpPr>
          <p:nvPr>
            <p:ph sz="quarter" idx="1"/>
          </p:nvPr>
        </p:nvSpPr>
        <p:spPr/>
        <p:txBody>
          <a:bodyPr/>
          <a:lstStyle/>
          <a:p>
            <a:r>
              <a:rPr lang="tr-TR" b="1" dirty="0" smtClean="0"/>
              <a:t>Okuma yöntem ve teknikleri:</a:t>
            </a:r>
            <a:r>
              <a:rPr lang="tr-TR" dirty="0" smtClean="0"/>
              <a:t>Kağıt ve ekran okumada aynı yöntem ve tekniklerle okumuyoruz.Kağıt kitabın statik ve sabit bir sunumu vardır.Oysa ekran daha dinamik bir sunuma sahiptir.Kağıt okumada ilk sayfadan başlanmakta,sayfa sayfa ilerlenmekte,tam ve derinlemesine okunmaktadır.Ekran okumada ise bilgiyi hızlı alma amaçlı seçmeli okuma,atlayarak okuma yöntemi kullanılmaktadır.Ayrıca ekran okumada okuyucunun dikkati renk,çizgi,imleç,fare vb.nedenlerle sık sık bozulmaktadır.(Baccino,2012)</a:t>
            </a:r>
            <a:endParaRPr lang="tr-TR" b="1" dirty="0"/>
          </a:p>
        </p:txBody>
      </p:sp>
    </p:spTree>
    <p:extLst>
      <p:ext uri="{BB962C8B-B14F-4D97-AF65-F5344CB8AC3E}">
        <p14:creationId xmlns:p14="http://schemas.microsoft.com/office/powerpoint/2010/main" val="15570126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r>
              <a:rPr lang="tr-TR" b="1" dirty="0" smtClean="0"/>
              <a:t>Okuma hızı:</a:t>
            </a:r>
            <a:r>
              <a:rPr lang="tr-TR" dirty="0" smtClean="0"/>
              <a:t>Kağıt ve ekran okuma hızı arasında fark var mıdır?Bu durumu saptama için çeşitli araştırmalar yapılmıştır.ilk araştırma sonucunda ekran okumanın oldukça yavaş olduğunu göstermektedir.Bu oran %25’tir.</a:t>
            </a:r>
          </a:p>
          <a:p>
            <a:pPr marL="0" indent="0">
              <a:buNone/>
            </a:pPr>
            <a:r>
              <a:rPr lang="tr-TR" dirty="0" smtClean="0"/>
              <a:t>       Birinci neden  ekran metinlerinin dikey olması fakat okuyucunun yatay gidip gelen göz hareketlerini etkilemekte ve hızı düşürmektedir.</a:t>
            </a:r>
          </a:p>
          <a:p>
            <a:pPr marL="0" indent="0">
              <a:buNone/>
            </a:pPr>
            <a:r>
              <a:rPr lang="tr-TR" dirty="0" smtClean="0"/>
              <a:t>        İkincisi ekrandan parça parça alına bilgilerin anlama düzeyini düşürmesi ve okuyucunun ilerlemesini engellemisidir.(Baccino,2009)</a:t>
            </a:r>
            <a:endParaRPr lang="tr-TR" dirty="0"/>
          </a:p>
        </p:txBody>
      </p:sp>
    </p:spTree>
    <p:extLst>
      <p:ext uri="{BB962C8B-B14F-4D97-AF65-F5344CB8AC3E}">
        <p14:creationId xmlns:p14="http://schemas.microsoft.com/office/powerpoint/2010/main" val="951550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20688"/>
            <a:ext cx="7467600" cy="5853264"/>
          </a:xfrm>
        </p:spPr>
        <p:txBody>
          <a:bodyPr/>
          <a:lstStyle/>
          <a:p>
            <a:pPr>
              <a:lnSpc>
                <a:spcPct val="150000"/>
              </a:lnSpc>
            </a:pPr>
            <a:r>
              <a:rPr lang="tr-TR" b="1" dirty="0" smtClean="0"/>
              <a:t>Okuma rahatlığı</a:t>
            </a:r>
            <a:r>
              <a:rPr lang="tr-TR" dirty="0" smtClean="0"/>
              <a:t>:Ekran okumanın görsel rahatlığı konusunda da çeşitli araştırmalar yapılmıştır.Baccino’nun Nice Üniversitesi’nde yaptığı araştırmalara göre ekranın görsel rahatlığı giderek iyileştirilmesine rağmen yine de kağıt sayfaları okurken ya da düzeltirken ulaştığımız rahatlıktan uzak olduğu sonucuna varılmıştır.</a:t>
            </a:r>
            <a:endParaRPr lang="tr-TR" dirty="0"/>
          </a:p>
        </p:txBody>
      </p:sp>
    </p:spTree>
    <p:extLst>
      <p:ext uri="{BB962C8B-B14F-4D97-AF65-F5344CB8AC3E}">
        <p14:creationId xmlns:p14="http://schemas.microsoft.com/office/powerpoint/2010/main" val="1776324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476672"/>
            <a:ext cx="7467600" cy="5997280"/>
          </a:xfrm>
        </p:spPr>
        <p:txBody>
          <a:bodyPr/>
          <a:lstStyle/>
          <a:p>
            <a:pPr>
              <a:lnSpc>
                <a:spcPct val="150000"/>
              </a:lnSpc>
            </a:pPr>
            <a:r>
              <a:rPr lang="tr-TR" b="1" dirty="0" smtClean="0"/>
              <a:t>Yorgunluk:</a:t>
            </a:r>
            <a:r>
              <a:rPr lang="tr-TR" dirty="0" smtClean="0"/>
              <a:t>Ekran okumada ekran yüzeyinin ışığı yansıtması,sürekli parıltıların olması,gözün seçerek okuması,zihnin parça parça bilgileri birleştirmesi gibi nedenler göz ve zihni yormakta giderek genel bir yorgunluğa neden olamktadır.Ekran başındada oturuş biçiminin uygun olmaması da beden yorgunluğunu arttırmaktadır.</a:t>
            </a:r>
            <a:endParaRPr lang="tr-TR" b="1" dirty="0"/>
          </a:p>
        </p:txBody>
      </p:sp>
    </p:spTree>
    <p:extLst>
      <p:ext uri="{BB962C8B-B14F-4D97-AF65-F5344CB8AC3E}">
        <p14:creationId xmlns:p14="http://schemas.microsoft.com/office/powerpoint/2010/main" val="84700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4.Okuma kültürü ve alışkanlığındaki değişmeler</a:t>
            </a:r>
            <a:endParaRPr lang="tr-TR" dirty="0"/>
          </a:p>
        </p:txBody>
      </p:sp>
      <p:sp>
        <p:nvSpPr>
          <p:cNvPr id="3" name="İçerik Yer Tutucusu 2"/>
          <p:cNvSpPr>
            <a:spLocks noGrp="1"/>
          </p:cNvSpPr>
          <p:nvPr>
            <p:ph sz="quarter" idx="1"/>
          </p:nvPr>
        </p:nvSpPr>
        <p:spPr/>
        <p:txBody>
          <a:bodyPr/>
          <a:lstStyle/>
          <a:p>
            <a:pPr>
              <a:lnSpc>
                <a:spcPct val="150000"/>
              </a:lnSpc>
            </a:pPr>
            <a:r>
              <a:rPr lang="tr-TR" i="1" dirty="0" smtClean="0"/>
              <a:t>Bilgiyle ilişkiler değişiyor.</a:t>
            </a:r>
          </a:p>
          <a:p>
            <a:r>
              <a:rPr lang="tr-TR" i="1" dirty="0" smtClean="0"/>
              <a:t>Okuma kültürü değişiyor.</a:t>
            </a:r>
          </a:p>
          <a:p>
            <a:r>
              <a:rPr lang="tr-TR" i="1" dirty="0" smtClean="0"/>
              <a:t>Okuma alışkanlığı değişiyor.</a:t>
            </a:r>
          </a:p>
          <a:p>
            <a:pPr marL="0" indent="0">
              <a:buNone/>
            </a:pPr>
            <a:endParaRPr lang="tr-TR" i="1" dirty="0"/>
          </a:p>
        </p:txBody>
      </p:sp>
    </p:spTree>
    <p:extLst>
      <p:ext uri="{BB962C8B-B14F-4D97-AF65-F5344CB8AC3E}">
        <p14:creationId xmlns:p14="http://schemas.microsoft.com/office/powerpoint/2010/main" val="4199027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5.METİN BOYUTUNDAKİ DEĞİŞMELER</a:t>
            </a:r>
            <a:endParaRPr lang="tr-TR" dirty="0"/>
          </a:p>
        </p:txBody>
      </p:sp>
      <p:sp>
        <p:nvSpPr>
          <p:cNvPr id="3" name="İçerik Yer Tutucusu 2"/>
          <p:cNvSpPr>
            <a:spLocks noGrp="1"/>
          </p:cNvSpPr>
          <p:nvPr>
            <p:ph sz="quarter" idx="1"/>
          </p:nvPr>
        </p:nvSpPr>
        <p:spPr/>
        <p:txBody>
          <a:bodyPr/>
          <a:lstStyle/>
          <a:p>
            <a:pPr marL="0" indent="0">
              <a:buNone/>
            </a:pPr>
            <a:r>
              <a:rPr lang="tr-TR" dirty="0" smtClean="0"/>
              <a:t>     Kağıt kitaplarda çeşitli basım özellikleri kullanılmaktadır.Özellikle forma sayısı,cilt tipi,kapak düzenleme vb.üzerinde önemle durulmaktadır.Kağıt kaliteside önemlidir.Kelime ve cümleleri etkinleştirmek için italik karakterle yazma,tırnak içine alma,büyük harflerle yazma ve büyük puntolarla yazmaktır.Ekran metinlerinde ise okuyucunun bilgileri kolayca alabileceği ve kağıttan alıştığı biçimde okuyacağı şekilde düzenlenmektedir.</a:t>
            </a:r>
          </a:p>
        </p:txBody>
      </p:sp>
    </p:spTree>
    <p:extLst>
      <p:ext uri="{BB962C8B-B14F-4D97-AF65-F5344CB8AC3E}">
        <p14:creationId xmlns:p14="http://schemas.microsoft.com/office/powerpoint/2010/main" val="1519871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1.EKRAN OKUMA VE ÖZELLİKLERİ</a:t>
            </a:r>
            <a:endParaRPr lang="tr-TR" dirty="0"/>
          </a:p>
        </p:txBody>
      </p:sp>
      <p:sp>
        <p:nvSpPr>
          <p:cNvPr id="3" name="İçerik Yer Tutucusu 2"/>
          <p:cNvSpPr>
            <a:spLocks noGrp="1"/>
          </p:cNvSpPr>
          <p:nvPr>
            <p:ph sz="quarter" idx="1"/>
          </p:nvPr>
        </p:nvSpPr>
        <p:spPr/>
        <p:txBody>
          <a:bodyPr/>
          <a:lstStyle/>
          <a:p>
            <a:pPr marL="0" indent="0">
              <a:buNone/>
            </a:pPr>
            <a:r>
              <a:rPr lang="tr-TR" b="1" dirty="0" smtClean="0"/>
              <a:t>a.Ekran okuma nedir?</a:t>
            </a:r>
          </a:p>
          <a:p>
            <a:pPr marL="0" indent="0">
              <a:lnSpc>
                <a:spcPct val="150000"/>
              </a:lnSpc>
              <a:buNone/>
            </a:pPr>
            <a:r>
              <a:rPr lang="tr-TR" dirty="0" smtClean="0"/>
              <a:t>Bilgisayar,TV,cep telefonu ve tablet bilgisayar ekranından okumaya denilmektedir.Ekran okuma, bireyin ekranda sunulan bilgilerden yeni anlamlar oluşturduğu ve zihninde yapılandırdığı aktif bir süreçtir.</a:t>
            </a:r>
            <a:endParaRPr lang="tr-TR" dirty="0"/>
          </a:p>
        </p:txBody>
      </p:sp>
    </p:spTree>
    <p:extLst>
      <p:ext uri="{BB962C8B-B14F-4D97-AF65-F5344CB8AC3E}">
        <p14:creationId xmlns:p14="http://schemas.microsoft.com/office/powerpoint/2010/main" val="30952343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6.ORTAM BOYUTUNDAKİ DEĞİŞMELER</a:t>
            </a:r>
            <a:endParaRPr lang="tr-TR" dirty="0"/>
          </a:p>
        </p:txBody>
      </p:sp>
      <p:sp>
        <p:nvSpPr>
          <p:cNvPr id="3" name="İçerik Yer Tutucusu 2"/>
          <p:cNvSpPr>
            <a:spLocks noGrp="1"/>
          </p:cNvSpPr>
          <p:nvPr>
            <p:ph sz="quarter" idx="1"/>
          </p:nvPr>
        </p:nvSpPr>
        <p:spPr/>
        <p:txBody>
          <a:bodyPr/>
          <a:lstStyle/>
          <a:p>
            <a:pPr marL="0" indent="0">
              <a:buNone/>
            </a:pPr>
            <a:r>
              <a:rPr lang="tr-TR" dirty="0" smtClean="0"/>
              <a:t>    Ekran okumada okuma duruş ve ortamıda değişmektedir.Okuma ortamını iyi düzenlemek gerekmektedir.Kağıt kitap okurken dik duruş istiyoruz ama çoğu zaman kitabın üzerine eğilerek okuyoruz.Ancak bu duruşun ergonomi açısından uygun olması için bilgisayar ekranının çok iyi yerleştirilmesi gerekmektedir.Okuma ortamında önce ışık düzenine önem verilmektedir.Ekranın renk ve parlaklık ayarına dikkat edilmelidir.Ekran okumada gözler sık sık kırpılmalıdır.</a:t>
            </a:r>
            <a:endParaRPr lang="tr-TR" dirty="0"/>
          </a:p>
        </p:txBody>
      </p:sp>
    </p:spTree>
    <p:extLst>
      <p:ext uri="{BB962C8B-B14F-4D97-AF65-F5344CB8AC3E}">
        <p14:creationId xmlns:p14="http://schemas.microsoft.com/office/powerpoint/2010/main" val="15285605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EKRAN YAZMA VE ÖZELLİKLERİ</a:t>
            </a:r>
            <a:endParaRPr lang="tr-TR" dirty="0"/>
          </a:p>
        </p:txBody>
      </p:sp>
      <p:sp>
        <p:nvSpPr>
          <p:cNvPr id="3" name="İçerik Yer Tutucusu 2"/>
          <p:cNvSpPr>
            <a:spLocks noGrp="1"/>
          </p:cNvSpPr>
          <p:nvPr>
            <p:ph sz="quarter" idx="1"/>
          </p:nvPr>
        </p:nvSpPr>
        <p:spPr/>
        <p:txBody>
          <a:bodyPr>
            <a:normAutofit lnSpcReduction="10000"/>
          </a:bodyPr>
          <a:lstStyle/>
          <a:p>
            <a:pPr marL="0" indent="0">
              <a:buNone/>
            </a:pPr>
            <a:r>
              <a:rPr lang="tr-TR" b="1" dirty="0" err="1" smtClean="0"/>
              <a:t>a.Yazma</a:t>
            </a:r>
            <a:r>
              <a:rPr lang="tr-TR" b="1" dirty="0" smtClean="0"/>
              <a:t> Alanındaki Gelişmeler</a:t>
            </a:r>
          </a:p>
          <a:p>
            <a:pPr marL="0" indent="0">
              <a:buNone/>
            </a:pPr>
            <a:r>
              <a:rPr lang="tr-TR" dirty="0" smtClean="0"/>
              <a:t>Yazma alanında da teknolojik gelişmelerin etkisi açıkça görülmektedir. Günümüzde insanlar yazı yazmak için işlevsel ve kolay hareketleri içeren elektronik araçları tercih etmektedir. Teknolojik gelişmeler yazı biçimi, türü, niteliği, hızı, </a:t>
            </a:r>
            <a:r>
              <a:rPr lang="tr-TR" dirty="0" err="1" smtClean="0"/>
              <a:t>okunaklılığı</a:t>
            </a:r>
            <a:r>
              <a:rPr lang="tr-TR" dirty="0" smtClean="0"/>
              <a:t> gibi yazma alanının çeşitli yönlerini etkilemekte ve değiştirmektedir. Yazma alanındaki gelişmeler eğitimciler arasında sürekli tartışılmakta, klavye ve tuşlarla yazmanın geleceğimizi nasıl etkileyeceği sorgulanmaktadır.</a:t>
            </a:r>
          </a:p>
          <a:p>
            <a:pPr marL="0" indent="0">
              <a:buNone/>
            </a:pPr>
            <a:r>
              <a:rPr lang="tr-TR" dirty="0" smtClean="0"/>
              <a:t>   Klavye ile yazmanın önümüzdeki yıllarda giderek yayılacağı ve okullarda en çok kullanılan yazma biçimi olacağı tahmin edilmektedir.</a:t>
            </a:r>
            <a:endParaRPr lang="tr-TR" dirty="0"/>
          </a:p>
        </p:txBody>
      </p:sp>
      <p:sp>
        <p:nvSpPr>
          <p:cNvPr id="4" name="5-Nokta Yıldız 3"/>
          <p:cNvSpPr/>
          <p:nvPr/>
        </p:nvSpPr>
        <p:spPr>
          <a:xfrm>
            <a:off x="539552" y="5445224"/>
            <a:ext cx="216024" cy="21602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61357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normAutofit/>
          </a:bodyPr>
          <a:lstStyle/>
          <a:p>
            <a:r>
              <a:rPr lang="tr-TR" b="1" dirty="0" err="1" smtClean="0"/>
              <a:t>b.Kalem</a:t>
            </a:r>
            <a:r>
              <a:rPr lang="tr-TR" b="1" dirty="0" smtClean="0"/>
              <a:t> ve Tuşlarla Yazma Arasındaki Farklar</a:t>
            </a:r>
          </a:p>
          <a:p>
            <a:r>
              <a:rPr lang="tr-TR" dirty="0" smtClean="0"/>
              <a:t>Kalemle </a:t>
            </a:r>
            <a:r>
              <a:rPr lang="tr-TR" dirty="0" smtClean="0"/>
              <a:t>yazmada tek el kullanılıp diğer elle yazı yazılan sayfa kontrol edilmektedir. Klavyede her iki el kullanılmaktadır.</a:t>
            </a:r>
          </a:p>
          <a:p>
            <a:r>
              <a:rPr lang="tr-TR" dirty="0" smtClean="0"/>
              <a:t>Kalemle yazmada beynin bir bölümü klavyede iki yarım küresi birden kullanılmaktadır.</a:t>
            </a:r>
            <a:endParaRPr lang="tr-TR" dirty="0"/>
          </a:p>
          <a:p>
            <a:r>
              <a:rPr lang="tr-TR" dirty="0" smtClean="0"/>
              <a:t>El yazısı biçimler üretmeye dayalı bir yazıdır, klavye ile yazma tuşlara vurmaya dayalı bir yazıdır. </a:t>
            </a:r>
          </a:p>
          <a:p>
            <a:r>
              <a:rPr lang="tr-TR" dirty="0" smtClean="0"/>
              <a:t>Tuşlarla yazmada soldan sağa doğru yön izleme, satır çizgisi üzerine </a:t>
            </a:r>
            <a:r>
              <a:rPr lang="tr-TR" dirty="0" err="1" smtClean="0"/>
              <a:t>yazma,atır</a:t>
            </a:r>
            <a:r>
              <a:rPr lang="tr-TR" dirty="0" smtClean="0"/>
              <a:t> aralıkları bıraka yoktur.</a:t>
            </a:r>
            <a:endParaRPr lang="tr-TR" dirty="0"/>
          </a:p>
        </p:txBody>
      </p:sp>
    </p:spTree>
    <p:extLst>
      <p:ext uri="{BB962C8B-B14F-4D97-AF65-F5344CB8AC3E}">
        <p14:creationId xmlns:p14="http://schemas.microsoft.com/office/powerpoint/2010/main" val="1563178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r>
              <a:rPr lang="tr-TR" dirty="0" smtClean="0"/>
              <a:t>Kalemle yazmada kalem sessiz hareket etmekte ve satırlar üzerinde kaymaktadır, klavye tuşları rahatsız edici bir gürültü oluşturmaktadır.</a:t>
            </a:r>
          </a:p>
          <a:p>
            <a:r>
              <a:rPr lang="tr-TR" dirty="0" smtClean="0"/>
              <a:t>Klavyede her harfin üretim süresi eşittir.</a:t>
            </a:r>
          </a:p>
          <a:p>
            <a:r>
              <a:rPr lang="tr-TR" dirty="0" smtClean="0"/>
              <a:t>Kalemle yazmada motor alan ile görsel alan çakışmaktadır. Klavye ile yazmada ayrılmakta; motor alan tuşlar, görsel alan ekran üzerinde olmaktadır.</a:t>
            </a:r>
          </a:p>
          <a:p>
            <a:r>
              <a:rPr lang="tr-TR" dirty="0" smtClean="0"/>
              <a:t>Kalemle yazmada motor alan ile görsel alanın çakışması dikkati yoğunlaştırma ve sürdürmeyi kolaylaştırmaktadır.</a:t>
            </a:r>
            <a:endParaRPr lang="tr-TR" dirty="0"/>
          </a:p>
        </p:txBody>
      </p:sp>
    </p:spTree>
    <p:extLst>
      <p:ext uri="{BB962C8B-B14F-4D97-AF65-F5344CB8AC3E}">
        <p14:creationId xmlns:p14="http://schemas.microsoft.com/office/powerpoint/2010/main" val="2364053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r>
              <a:rPr lang="tr-TR" dirty="0" smtClean="0"/>
              <a:t>Kalemle yazma ve el yazısı, öğrencinin yazma becerilerinin gelişimi, kişiliği, yazıya verdiği önem, temiz ve titiz yazma vb. hakkında ipucu vermektedir.</a:t>
            </a:r>
          </a:p>
          <a:p>
            <a:r>
              <a:rPr lang="tr-TR" dirty="0" smtClean="0"/>
              <a:t>Klavye yazı yazmayı ve metin üretmeyi kolaylaştırmakta, bireyin üreticiliğini ve yaratıcılığını artırmaktadır.</a:t>
            </a:r>
          </a:p>
          <a:p>
            <a:r>
              <a:rPr lang="tr-TR" dirty="0" smtClean="0"/>
              <a:t>Bu farklar yazma öğretiminin çeşitli yönlerini etkilemektedir. Bu nedenle okullarda öğrencilere güzel yazmayı güzel yazmayı öğretmek için önce kalemle yazma öğretimine ağırlık verilmeli ardında tuşlarla yazmaya geçilmelidir.</a:t>
            </a:r>
            <a:endParaRPr lang="tr-TR" dirty="0"/>
          </a:p>
        </p:txBody>
      </p:sp>
      <p:sp>
        <p:nvSpPr>
          <p:cNvPr id="4" name="5-Nokta Yıldız 3"/>
          <p:cNvSpPr/>
          <p:nvPr/>
        </p:nvSpPr>
        <p:spPr>
          <a:xfrm>
            <a:off x="486561" y="3501008"/>
            <a:ext cx="288032" cy="2880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16322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692696"/>
            <a:ext cx="7467600" cy="5832648"/>
          </a:xfrm>
        </p:spPr>
        <p:txBody>
          <a:bodyPr>
            <a:normAutofit/>
          </a:bodyPr>
          <a:lstStyle/>
          <a:p>
            <a:r>
              <a:rPr lang="tr-TR" b="1" dirty="0" smtClean="0"/>
              <a:t>c. Kalemle yazma öğretimi</a:t>
            </a:r>
          </a:p>
          <a:p>
            <a:r>
              <a:rPr lang="tr-TR" dirty="0" smtClean="0"/>
              <a:t>Erken yaşlarda geliştirilen yazma becerileri öğrencilerin kendilerini ifade etmelerine, öğrenmelerine, dil, zihinsel, duygusal ve sosyal becerilerini geliştirmelerine büyük katkı sağlamaktadır. Bu nedenle </a:t>
            </a:r>
            <a:r>
              <a:rPr lang="tr-TR" dirty="0" err="1" smtClean="0"/>
              <a:t>ilkokuma</a:t>
            </a:r>
            <a:r>
              <a:rPr lang="tr-TR" dirty="0" smtClean="0"/>
              <a:t> yazma öğretiminde öğretilecek yazı biçimi, türü, araçları ve yöntemleri üzerinde önemle durulmaktadır. Eski araştırmalarda dik temel yazı, yeni araştırmalarda ise bitişik eğik  yazı öğretimi önerilmektedir. Araştırmalar, </a:t>
            </a:r>
            <a:r>
              <a:rPr lang="tr-TR" dirty="0" err="1" smtClean="0"/>
              <a:t>ilkokuma</a:t>
            </a:r>
            <a:r>
              <a:rPr lang="tr-TR" dirty="0" smtClean="0"/>
              <a:t> yazmayı klavye ile öğrenen öğrencilerde okuma sorunlarının olduğunu, okuma ve yazma becerilerinin yeterince gelişmediğini ortaya koymaktadır.</a:t>
            </a:r>
            <a:endParaRPr lang="tr-TR" dirty="0"/>
          </a:p>
        </p:txBody>
      </p:sp>
    </p:spTree>
    <p:extLst>
      <p:ext uri="{BB962C8B-B14F-4D97-AF65-F5344CB8AC3E}">
        <p14:creationId xmlns:p14="http://schemas.microsoft.com/office/powerpoint/2010/main" val="2617303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r>
              <a:rPr lang="tr-TR" b="1" dirty="0" smtClean="0"/>
              <a:t>ç. Kalemle Yazmanın Zihinsel Görünümü</a:t>
            </a:r>
          </a:p>
          <a:p>
            <a:r>
              <a:rPr lang="tr-TR" dirty="0" smtClean="0"/>
              <a:t>Yazma konusundaki yeni araştırmalara göre beynimizdeki sözleri yazıya dönüştüren küçük bir bölge bulunmaktadır. Yazma sürecinde beynimizde üç aşamalı işlem yapılmaktadır:</a:t>
            </a:r>
          </a:p>
          <a:p>
            <a:r>
              <a:rPr lang="tr-TR" dirty="0" smtClean="0"/>
              <a:t>1. Dinleme ve okuma yoluyla alınan kelime ve hecelerin sesleri tek tek belirlenmektedir.</a:t>
            </a:r>
          </a:p>
          <a:p>
            <a:r>
              <a:rPr lang="tr-TR" dirty="0" smtClean="0"/>
              <a:t>2. Ayırt edilen sesler harflerle ilişkilendirilmektedir.</a:t>
            </a:r>
          </a:p>
          <a:p>
            <a:r>
              <a:rPr lang="tr-TR" dirty="0" smtClean="0"/>
              <a:t>3. seslerin karşılığı olan harfler tek tek yazılarak hece ve kelimeler oluşturulmaktadır.</a:t>
            </a:r>
          </a:p>
        </p:txBody>
      </p:sp>
    </p:spTree>
    <p:extLst>
      <p:ext uri="{BB962C8B-B14F-4D97-AF65-F5344CB8AC3E}">
        <p14:creationId xmlns:p14="http://schemas.microsoft.com/office/powerpoint/2010/main" val="2096248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normAutofit lnSpcReduction="10000"/>
          </a:bodyPr>
          <a:lstStyle/>
          <a:p>
            <a:r>
              <a:rPr lang="tr-TR" dirty="0" smtClean="0"/>
              <a:t>Yazma sırasında gerçekleştirilen işlemlerin çoğu kalemle yazma ve okuma etkinlikleriyle geliştirilmektedir. Kalemle yazarken her harfin şekli ile yazılış biçimi arasında ilişki kurulmakta ve zihne yerleştirilmektedir. Oysa klavye ile yazmada harfin şekli ve yazılış biçimi arasındaki ayrıntılara dikkat etmeye, okurken harfleri karıştırmaya, yazarken de yanlış tuşlara basmaya neden olmaktadır. Oysa kalemle yazma her harfin şekli ile yazılış biçimini ilişkilendirmeyi , birleştirmeyi ve zihinde yapılandırmayı kolaylaştırmaktadır. Böylece öğrencilerin dil ve zihinsel becerileri gelişmektedir. </a:t>
            </a:r>
            <a:r>
              <a:rPr lang="tr-TR" dirty="0"/>
              <a:t>B</a:t>
            </a:r>
            <a:r>
              <a:rPr lang="tr-TR" dirty="0" smtClean="0"/>
              <a:t>u nedenle kalemle yazma öğretiminin ilk ve ortaokul boyunca sürdürülmesi öngörülmektedir.</a:t>
            </a:r>
            <a:endParaRPr lang="tr-TR" dirty="0"/>
          </a:p>
        </p:txBody>
      </p:sp>
    </p:spTree>
    <p:extLst>
      <p:ext uri="{BB962C8B-B14F-4D97-AF65-F5344CB8AC3E}">
        <p14:creationId xmlns:p14="http://schemas.microsoft.com/office/powerpoint/2010/main" val="36347552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r>
              <a:rPr lang="tr-TR" b="1" dirty="0" smtClean="0"/>
              <a:t>d. Klavye ve Tuşlarla Yazma Öğretimi</a:t>
            </a:r>
          </a:p>
          <a:p>
            <a:r>
              <a:rPr lang="tr-TR" dirty="0" smtClean="0"/>
              <a:t>Hızlı not almak ve yazıları paylaşmak için ekrana yazma tercih edilmektedir. ABD’de yapılan bir araştırmada okuma ve yazma işlemlerinde gençlerin %47’si bilgisayar ekranını, %32’si Amazon </a:t>
            </a:r>
            <a:r>
              <a:rPr lang="tr-TR" dirty="0" err="1" smtClean="0"/>
              <a:t>Kindle</a:t>
            </a:r>
            <a:r>
              <a:rPr lang="tr-TR" dirty="0" smtClean="0"/>
              <a:t>, %21’i </a:t>
            </a:r>
            <a:r>
              <a:rPr lang="tr-TR" dirty="0" err="1" smtClean="0"/>
              <a:t>iPhone</a:t>
            </a:r>
            <a:r>
              <a:rPr lang="tr-TR" dirty="0" smtClean="0"/>
              <a:t> ve iPod </a:t>
            </a:r>
            <a:r>
              <a:rPr lang="tr-TR" dirty="0" err="1" smtClean="0"/>
              <a:t>Touch</a:t>
            </a:r>
            <a:r>
              <a:rPr lang="tr-TR" dirty="0" smtClean="0"/>
              <a:t>, %9’u da cep telefonu ekranını kullanmaktadır. Ülkemizde de klavye ve tuşlarla ekrana yazma hızla yayılmakta, öğrencilerin dil, zihinsel, duygusal, sosyal yönden gelişimini etkilemektedir.</a:t>
            </a:r>
            <a:endParaRPr lang="tr-TR" dirty="0"/>
          </a:p>
        </p:txBody>
      </p:sp>
    </p:spTree>
    <p:extLst>
      <p:ext uri="{BB962C8B-B14F-4D97-AF65-F5344CB8AC3E}">
        <p14:creationId xmlns:p14="http://schemas.microsoft.com/office/powerpoint/2010/main" val="482128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764704"/>
            <a:ext cx="7467600" cy="5709248"/>
          </a:xfrm>
        </p:spPr>
        <p:txBody>
          <a:bodyPr/>
          <a:lstStyle/>
          <a:p>
            <a:r>
              <a:rPr lang="tr-TR" dirty="0" smtClean="0"/>
              <a:t>Klavye ile yazma öğretiminde önce oturma düzenine dikkat edilmektedir. Sandalyeye olabildiğince dik oturulmalıdır. Bilgisayar ekranı ile gözler arasında en az 30 </a:t>
            </a:r>
            <a:r>
              <a:rPr lang="tr-TR" dirty="0" err="1" smtClean="0"/>
              <a:t>cm’lik</a:t>
            </a:r>
            <a:r>
              <a:rPr lang="tr-TR" dirty="0" smtClean="0"/>
              <a:t> mesafe olmalıdır. Klavye ve tuşlarla yazmada iki el birlikte </a:t>
            </a:r>
            <a:r>
              <a:rPr lang="tr-TR" dirty="0" err="1" smtClean="0"/>
              <a:t>kulanılmakta</a:t>
            </a:r>
            <a:r>
              <a:rPr lang="tr-TR" dirty="0" smtClean="0"/>
              <a:t>, harf üretmek yerine harflerin yerini bulmak ve bunlara basmak yeterlidir. </a:t>
            </a:r>
          </a:p>
          <a:p>
            <a:r>
              <a:rPr lang="tr-TR" dirty="0" smtClean="0"/>
              <a:t>Gözlerin sürekli klavye ve ekran üzerinde gidip gelmesi çocuklar için yorucu olmaktadır. Bu nedenle kalemle yazma becerileri geliştikten sonra klavye ve tuşlara geçilmelidir.</a:t>
            </a:r>
            <a:endParaRPr lang="tr-TR" dirty="0"/>
          </a:p>
        </p:txBody>
      </p:sp>
    </p:spTree>
    <p:extLst>
      <p:ext uri="{BB962C8B-B14F-4D97-AF65-F5344CB8AC3E}">
        <p14:creationId xmlns:p14="http://schemas.microsoft.com/office/powerpoint/2010/main" val="2079774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332656"/>
            <a:ext cx="7467600" cy="4873752"/>
          </a:xfrm>
        </p:spPr>
        <p:txBody>
          <a:bodyPr/>
          <a:lstStyle/>
          <a:p>
            <a:pPr marL="0" indent="0">
              <a:buNone/>
            </a:pPr>
            <a:r>
              <a:rPr lang="tr-TR" dirty="0" smtClean="0"/>
              <a:t>Bu süreç görme,anlama,zihinde yapılandırma gibi göz</a:t>
            </a:r>
          </a:p>
          <a:p>
            <a:pPr marL="0" indent="0">
              <a:buNone/>
            </a:pPr>
            <a:r>
              <a:rPr lang="tr-TR" dirty="0" smtClean="0"/>
              <a:t> ve zihnimizin çeşitli işlemlerinden oluşmaktadır.</a:t>
            </a:r>
          </a:p>
          <a:p>
            <a:pPr marL="0" indent="0">
              <a:lnSpc>
                <a:spcPct val="150000"/>
              </a:lnSpc>
              <a:buNone/>
            </a:pPr>
            <a:r>
              <a:rPr lang="tr-TR" dirty="0" smtClean="0"/>
              <a:t>Birey ekran okuma sırasında yazıları dikkatle incelemekte,ilgi duyduğu ve önemli gördüğü bilgileri seçmekte,anlamını araştırmakta,yorumlamakta ve zihninne yerleştirmektedir.</a:t>
            </a:r>
            <a:endParaRPr lang="tr-TR" dirty="0"/>
          </a:p>
        </p:txBody>
      </p:sp>
    </p:spTree>
    <p:extLst>
      <p:ext uri="{BB962C8B-B14F-4D97-AF65-F5344CB8AC3E}">
        <p14:creationId xmlns:p14="http://schemas.microsoft.com/office/powerpoint/2010/main" val="2794457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764704"/>
            <a:ext cx="7467600" cy="5709248"/>
          </a:xfrm>
        </p:spPr>
        <p:txBody>
          <a:bodyPr/>
          <a:lstStyle/>
          <a:p>
            <a:r>
              <a:rPr lang="tr-TR" b="1" dirty="0" smtClean="0"/>
              <a:t>e. Karşılaştırmalı </a:t>
            </a:r>
            <a:r>
              <a:rPr lang="tr-TR" b="1" dirty="0" smtClean="0"/>
              <a:t>Araştırmalar</a:t>
            </a:r>
            <a:endParaRPr lang="tr-TR" dirty="0"/>
          </a:p>
          <a:p>
            <a:r>
              <a:rPr lang="tr-TR" dirty="0" smtClean="0"/>
              <a:t>Kalem ve klavye ile yazmanın ilköğretim öğrencilerine etkilerini belirlemek üzere Japonya ve Çin’d</a:t>
            </a:r>
            <a:r>
              <a:rPr lang="tr-TR" dirty="0" smtClean="0"/>
              <a:t>e araştırmalar yapılmıştır. Bu ülkelerde çocuklar yazı karakterini öğrenmek için büyük çaba harcamakta, ilköğretim boyunca alfabeyi oluşturan binlerce şekli ezberlemek zorunda </a:t>
            </a:r>
            <a:r>
              <a:rPr lang="tr-TR" dirty="0" err="1" smtClean="0"/>
              <a:t>kalmakttadır</a:t>
            </a:r>
            <a:r>
              <a:rPr lang="tr-TR" dirty="0" smtClean="0"/>
              <a:t>. İlköğretim sonrası bazı </a:t>
            </a:r>
            <a:r>
              <a:rPr lang="tr-TR" dirty="0" err="1" smtClean="0"/>
              <a:t>öğrencilerklavye</a:t>
            </a:r>
            <a:r>
              <a:rPr lang="tr-TR" dirty="0" smtClean="0"/>
              <a:t> ile yazmaya başlamakta ve sürekli klavye kullanmaktadır. Bu durum çocuk ve gençlerin yazı yazmayı unutmalarına sebep olmaktadır. </a:t>
            </a:r>
            <a:endParaRPr lang="tr-TR" dirty="0" smtClean="0"/>
          </a:p>
        </p:txBody>
      </p:sp>
    </p:spTree>
    <p:extLst>
      <p:ext uri="{BB962C8B-B14F-4D97-AF65-F5344CB8AC3E}">
        <p14:creationId xmlns:p14="http://schemas.microsoft.com/office/powerpoint/2010/main" val="2734087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764704"/>
            <a:ext cx="7467600" cy="5709248"/>
          </a:xfrm>
        </p:spPr>
        <p:txBody>
          <a:bodyPr/>
          <a:lstStyle/>
          <a:p>
            <a:r>
              <a:rPr lang="tr-TR" dirty="0" smtClean="0"/>
              <a:t>Araştırmalarda bazı öğrencilerin ellerine kalemi aldıklarında çoğu karakteri hatırlayamadıkları ve yazamadıkları görülmüştür. Bilim insanları bu durumu, ‘karakter hafızası kaybı’ olarak nitelendirmiştir. Bu araştırmalar klavye bağımlılığının öğrencilerde kalemle yazma becerilerini etkilediğini ve giderek ciddi bir eğitim sorunu olmaya başladığını göstermektedir.</a:t>
            </a:r>
          </a:p>
          <a:p>
            <a:r>
              <a:rPr lang="tr-TR" dirty="0" err="1" smtClean="0"/>
              <a:t>Velay</a:t>
            </a:r>
            <a:r>
              <a:rPr lang="tr-TR" dirty="0" smtClean="0"/>
              <a:t> ve </a:t>
            </a:r>
            <a:r>
              <a:rPr lang="tr-TR" dirty="0" err="1" smtClean="0"/>
              <a:t>Longcamp</a:t>
            </a:r>
            <a:r>
              <a:rPr lang="tr-TR" dirty="0" smtClean="0"/>
              <a:t> araştırmaları.</a:t>
            </a:r>
            <a:endParaRPr lang="tr-TR" dirty="0"/>
          </a:p>
        </p:txBody>
      </p:sp>
    </p:spTree>
    <p:extLst>
      <p:ext uri="{BB962C8B-B14F-4D97-AF65-F5344CB8AC3E}">
        <p14:creationId xmlns:p14="http://schemas.microsoft.com/office/powerpoint/2010/main" val="25886219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normAutofit/>
          </a:bodyPr>
          <a:lstStyle/>
          <a:p>
            <a:r>
              <a:rPr lang="tr-TR" b="1" dirty="0" smtClean="0"/>
              <a:t>f. Ekrana Yazma</a:t>
            </a:r>
          </a:p>
          <a:p>
            <a:r>
              <a:rPr lang="tr-TR" dirty="0" smtClean="0"/>
              <a:t>Ekrana yazma klavye ve tuşlarla gerçekleşmektedir. Bilgisayarda yazı yazma biçimlendirme amacıyla kullanılan kelime işlem programları kullanılmaktadır. Bunlardan biri de World olmaktadır. Bu programın bir çok avantajı bulunur. Yanlış yazılan bilgiler düzeltilebilir, çeşitli yazı tipleri oluşturulabilir, bir alan seçilebilir, kopyalanabilir, çizim yapılabilir, adres mektup birleştirilebilir, yazılan bilgilere ait içindekiler, indeks, sayfa numaraları, dipnot bilgileri ve bunun gibi birçok işlemler kolayca hazırlanabilir.</a:t>
            </a:r>
            <a:endParaRPr lang="tr-TR" dirty="0"/>
          </a:p>
        </p:txBody>
      </p:sp>
    </p:spTree>
    <p:extLst>
      <p:ext uri="{BB962C8B-B14F-4D97-AF65-F5344CB8AC3E}">
        <p14:creationId xmlns:p14="http://schemas.microsoft.com/office/powerpoint/2010/main" val="3678046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normAutofit/>
          </a:bodyPr>
          <a:lstStyle/>
          <a:p>
            <a:r>
              <a:rPr lang="tr-TR" dirty="0" smtClean="0"/>
              <a:t>Fakat dezavantajları da bulunur. Sayfanın bütünü görülmemektedir. Bu  durum sayfa düzenini, başlıkları izlemeyi, mantık bağlarını, anlatım biçimi, metin tipi, yazı türü gibi ögeleri doğrudan etkilemektedir. Yazıların ve sayfaların yeri sürekli hareket halindedir bu durum bazı teknikleri uygulamayı, yazılan metinleri izlemeyi ve düzeltmeyi zorlaştırmaktadır. Ekrana yazmada zihnimiz ekranda görülen yazılarla kaybolan bölümlerdeki yazıların içeriğini birleştirmek ve hatırlamak için daha fazla çalışmaktadır. Bu nedenle ekrana yazmada üst düzey dikkat, hatırlama, ilişkilendirme gibi beceriler gerekli olmaktadır.</a:t>
            </a:r>
            <a:endParaRPr lang="tr-TR" dirty="0"/>
          </a:p>
        </p:txBody>
      </p:sp>
    </p:spTree>
    <p:extLst>
      <p:ext uri="{BB962C8B-B14F-4D97-AF65-F5344CB8AC3E}">
        <p14:creationId xmlns:p14="http://schemas.microsoft.com/office/powerpoint/2010/main" val="21306574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836712"/>
            <a:ext cx="7467600" cy="5637240"/>
          </a:xfrm>
        </p:spPr>
        <p:txBody>
          <a:bodyPr/>
          <a:lstStyle/>
          <a:p>
            <a:r>
              <a:rPr lang="tr-TR" dirty="0" smtClean="0"/>
              <a:t>Sonuç olarak öğrencilerimizin dil, zihinsel, duygusal, sosyal ve bedensel gelişimleri açısından kalemle yazmaya ağırlık verilmelidir. Kalemle yazma becerileri yeterince geliştikten sonra öğrencilere klavye ve tuşlarla ekrana yazma öğretilmelidir. İlk ve ortaokul boyunca her iki becerinin de gelişmesine olanak sağlanmalıdır. Böylece okuyan, yazan, düşünen, araştıran, sorgulayan ve ülkemizin geleceğine yön veren bireyler yetiştirilmelidir.</a:t>
            </a:r>
            <a:endParaRPr lang="tr-TR" dirty="0"/>
          </a:p>
        </p:txBody>
      </p:sp>
    </p:spTree>
    <p:extLst>
      <p:ext uri="{BB962C8B-B14F-4D97-AF65-F5344CB8AC3E}">
        <p14:creationId xmlns:p14="http://schemas.microsoft.com/office/powerpoint/2010/main" val="1544607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7467600" cy="5997280"/>
          </a:xfrm>
        </p:spPr>
        <p:txBody>
          <a:bodyPr>
            <a:normAutofit lnSpcReduction="10000"/>
          </a:bodyPr>
          <a:lstStyle/>
          <a:p>
            <a:r>
              <a:rPr lang="tr-TR" dirty="0" smtClean="0"/>
              <a:t>Ekranda sayfalar aşağı yukarı hareket etmekte,okuyucunun gözleri soldan sağa yatay gidip gelmektedir.</a:t>
            </a:r>
          </a:p>
          <a:p>
            <a:pPr marL="0" indent="0">
              <a:buNone/>
            </a:pPr>
            <a:endParaRPr lang="tr-TR" dirty="0" smtClean="0"/>
          </a:p>
          <a:p>
            <a:r>
              <a:rPr lang="tr-TR" dirty="0" smtClean="0"/>
              <a:t>Ekran sayfaları birbiri ardına gelmekte,sürekli değişmekte,sayfanın bazı yerleri görünürken diğer yerleri kaybolmaktadır.</a:t>
            </a:r>
          </a:p>
          <a:p>
            <a:endParaRPr lang="tr-TR" dirty="0" smtClean="0"/>
          </a:p>
          <a:p>
            <a:r>
              <a:rPr lang="tr-TR" dirty="0" smtClean="0"/>
              <a:t>Ekran metninin parça parça görünmesi metindeki </a:t>
            </a:r>
          </a:p>
          <a:p>
            <a:pPr marL="0" indent="0">
              <a:buNone/>
            </a:pPr>
            <a:r>
              <a:rPr lang="tr-TR" dirty="0"/>
              <a:t> </a:t>
            </a:r>
            <a:r>
              <a:rPr lang="tr-TR" dirty="0" smtClean="0"/>
              <a:t>   bilgleri birleştirmeyi ve anlamayı güçleştirmektedir.</a:t>
            </a:r>
          </a:p>
          <a:p>
            <a:pPr marL="0" indent="0">
              <a:buNone/>
            </a:pPr>
            <a:endParaRPr lang="tr-TR" dirty="0" smtClean="0"/>
          </a:p>
          <a:p>
            <a:r>
              <a:rPr lang="tr-TR" dirty="0" smtClean="0"/>
              <a:t>Ekranda çeşitli metin tipleriyle zengin bilgiler sunulmaktadır.</a:t>
            </a:r>
          </a:p>
          <a:p>
            <a:pPr marL="365760" lvl="1" indent="0">
              <a:buNone/>
            </a:pPr>
            <a:endParaRPr lang="tr-TR" dirty="0"/>
          </a:p>
        </p:txBody>
      </p:sp>
    </p:spTree>
    <p:extLst>
      <p:ext uri="{BB962C8B-B14F-4D97-AF65-F5344CB8AC3E}">
        <p14:creationId xmlns:p14="http://schemas.microsoft.com/office/powerpoint/2010/main" val="3571394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04664"/>
            <a:ext cx="7467600" cy="6069288"/>
          </a:xfrm>
        </p:spPr>
        <p:txBody>
          <a:bodyPr/>
          <a:lstStyle/>
          <a:p>
            <a:pPr marL="0" indent="0">
              <a:buNone/>
            </a:pPr>
            <a:r>
              <a:rPr lang="tr-TR" dirty="0" smtClean="0"/>
              <a:t> </a:t>
            </a:r>
            <a:r>
              <a:rPr lang="tr-TR" b="1" dirty="0" smtClean="0"/>
              <a:t>b.Ekran okumanın yayılması:</a:t>
            </a:r>
          </a:p>
          <a:p>
            <a:pPr marL="0" indent="0">
              <a:buNone/>
            </a:pPr>
            <a:r>
              <a:rPr lang="tr-TR" dirty="0" smtClean="0"/>
              <a:t>Kağıt kitaba göre bazı zorluklar taşımasına rağmen</a:t>
            </a:r>
          </a:p>
          <a:p>
            <a:pPr marL="0" indent="0">
              <a:buNone/>
            </a:pPr>
            <a:r>
              <a:rPr lang="tr-TR" dirty="0" smtClean="0"/>
              <a:t> ekran okuma hızla yayılmaktadır.</a:t>
            </a:r>
          </a:p>
          <a:p>
            <a:pPr marL="0" indent="0">
              <a:lnSpc>
                <a:spcPct val="150000"/>
              </a:lnSpc>
              <a:buNone/>
            </a:pPr>
            <a:r>
              <a:rPr lang="tr-TR" dirty="0" smtClean="0"/>
              <a:t>ABD’de Book Industry Study Group tarafından yapılan araştırmalara göre genç okuyucuların %47’sinin bilgisayar ekranından,%32’sinin e-Kitap,%21’nin iPhone ve iPhod Touch,%9’unun da cep telefonunun ekranındanokuduğu görülmüştür.</a:t>
            </a:r>
          </a:p>
          <a:p>
            <a:pPr marL="0" indent="0">
              <a:buNone/>
            </a:pPr>
            <a:endParaRPr lang="tr-TR" dirty="0"/>
          </a:p>
        </p:txBody>
      </p:sp>
    </p:spTree>
    <p:extLst>
      <p:ext uri="{BB962C8B-B14F-4D97-AF65-F5344CB8AC3E}">
        <p14:creationId xmlns:p14="http://schemas.microsoft.com/office/powerpoint/2010/main" val="1230923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332656"/>
            <a:ext cx="7467600" cy="6141296"/>
          </a:xfrm>
        </p:spPr>
        <p:txBody>
          <a:bodyPr/>
          <a:lstStyle/>
          <a:p>
            <a:pPr marL="0" indent="0">
              <a:buNone/>
            </a:pPr>
            <a:r>
              <a:rPr lang="tr-TR" b="1" dirty="0" smtClean="0"/>
              <a:t>c.Ekran okuma ile değişmeler:</a:t>
            </a:r>
          </a:p>
          <a:p>
            <a:pPr marL="0" indent="0">
              <a:lnSpc>
                <a:spcPct val="150000"/>
              </a:lnSpc>
              <a:buNone/>
            </a:pPr>
            <a:r>
              <a:rPr lang="tr-TR" dirty="0" smtClean="0"/>
              <a:t>Ekran okuma sadece metinle ilgili değil okuyucunun becerileri,okuma ortamı gibi boyutlarda da değişiklliklere neden olmaktadır.Özellikle okuma kavramı,okuma öğretimin amaçları,okuma becerileri,okuma süreci,okuma kültürü ve alışkanlığı,metin sunumu ve ortam boyutunda önemli değişmeler olmaktadır.Sırasıyla;</a:t>
            </a:r>
            <a:endParaRPr lang="tr-TR" dirty="0"/>
          </a:p>
        </p:txBody>
      </p:sp>
    </p:spTree>
    <p:extLst>
      <p:ext uri="{BB962C8B-B14F-4D97-AF65-F5344CB8AC3E}">
        <p14:creationId xmlns:p14="http://schemas.microsoft.com/office/powerpoint/2010/main" val="3084188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1.Okuma amaçlarındaki değişmeler</a:t>
            </a:r>
            <a:endParaRPr lang="tr-TR" dirty="0"/>
          </a:p>
        </p:txBody>
      </p:sp>
      <p:sp>
        <p:nvSpPr>
          <p:cNvPr id="3" name="İçerik Yer Tutucusu 2"/>
          <p:cNvSpPr>
            <a:spLocks noGrp="1"/>
          </p:cNvSpPr>
          <p:nvPr>
            <p:ph sz="quarter" idx="1"/>
          </p:nvPr>
        </p:nvSpPr>
        <p:spPr/>
        <p:txBody>
          <a:bodyPr/>
          <a:lstStyle/>
          <a:p>
            <a:pPr>
              <a:lnSpc>
                <a:spcPct val="150000"/>
              </a:lnSpc>
            </a:pPr>
            <a:r>
              <a:rPr lang="tr-TR" dirty="0" smtClean="0"/>
              <a:t>Ekran okumayla birlikte yıllardır okumanın anahtar ögesi olan kağıt kitabın yerini e kitap ve elektronik yazılar.Okuma amaçlarında uzamanlık geliştirme amaçlı okumadan özel okumaya,düşünce geliştirici okumadan yansıtıcı okumaya,bir konu odaklı okuma yerine genişletilmiş çok yönlü okumaya doğru gelişmeler olmaktadır.</a:t>
            </a:r>
            <a:endParaRPr lang="tr-TR" dirty="0"/>
          </a:p>
        </p:txBody>
      </p:sp>
    </p:spTree>
    <p:extLst>
      <p:ext uri="{BB962C8B-B14F-4D97-AF65-F5344CB8AC3E}">
        <p14:creationId xmlns:p14="http://schemas.microsoft.com/office/powerpoint/2010/main" val="947997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2.OKUMA  BECERİLERİNDEKİ DEĞİŞMELER</a:t>
            </a:r>
            <a:endParaRPr lang="tr-TR" dirty="0"/>
          </a:p>
        </p:txBody>
      </p:sp>
      <p:sp>
        <p:nvSpPr>
          <p:cNvPr id="3" name="İçerik Yer Tutucusu 2"/>
          <p:cNvSpPr>
            <a:spLocks noGrp="1"/>
          </p:cNvSpPr>
          <p:nvPr>
            <p:ph sz="quarter" idx="1"/>
          </p:nvPr>
        </p:nvSpPr>
        <p:spPr/>
        <p:txBody>
          <a:bodyPr/>
          <a:lstStyle/>
          <a:p>
            <a:pPr>
              <a:lnSpc>
                <a:spcPct val="150000"/>
              </a:lnSpc>
            </a:pPr>
            <a:r>
              <a:rPr lang="tr-TR" b="1" dirty="0"/>
              <a:t>GÖZ </a:t>
            </a:r>
            <a:r>
              <a:rPr lang="tr-TR" b="1" dirty="0" smtClean="0"/>
              <a:t>HAREKETLERİ</a:t>
            </a:r>
            <a:r>
              <a:rPr lang="tr-TR" dirty="0" smtClean="0"/>
              <a:t>:Kağıt kitapta okuma düz bir çizgi halinde yapılmakta oysa ekran okumada gezmeye uygun bir okuma söz konusudur.Bu nedenle kağıt okumada daha çok gözün yatay görme alanı gelişmekte oysa ekran okumada gözün hem yatay hem dikey görme alanı genişlemektedir.</a:t>
            </a:r>
            <a:endParaRPr lang="tr-TR" dirty="0"/>
          </a:p>
        </p:txBody>
      </p:sp>
    </p:spTree>
    <p:extLst>
      <p:ext uri="{BB962C8B-B14F-4D97-AF65-F5344CB8AC3E}">
        <p14:creationId xmlns:p14="http://schemas.microsoft.com/office/powerpoint/2010/main" val="3939416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pPr>
              <a:lnSpc>
                <a:spcPct val="150000"/>
              </a:lnSpc>
            </a:pPr>
            <a:r>
              <a:rPr lang="tr-TR" b="1" dirty="0" smtClean="0"/>
              <a:t>DİKKAT BECERİLERİ:</a:t>
            </a:r>
            <a:r>
              <a:rPr lang="tr-TR" dirty="0" smtClean="0"/>
              <a:t> Basılı ürünleri okumada genellikle tek yönlü,uzun süreli,aktif ve istekli dikkat geliştirilmektedir.Ekran okumada klavye,fare,bilgisayarın tuşları,imleç,metin kağıtta okumada olduğu gibi uzum süreli ve tek yönlü dikkati engellemektedir.Bunun yerine sık sık bölünen,seçici,yoğun ve çok yönlü dikkat söz konusu olmaktadır.</a:t>
            </a:r>
            <a:endParaRPr lang="tr-TR" b="1" dirty="0"/>
          </a:p>
        </p:txBody>
      </p:sp>
    </p:spTree>
    <p:extLst>
      <p:ext uri="{BB962C8B-B14F-4D97-AF65-F5344CB8AC3E}">
        <p14:creationId xmlns:p14="http://schemas.microsoft.com/office/powerpoint/2010/main" val="33674905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487</TotalTime>
  <Words>1854</Words>
  <Application>Microsoft Office PowerPoint</Application>
  <PresentationFormat>Ekran Gösterisi (4:3)</PresentationFormat>
  <Paragraphs>83</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Cumba</vt:lpstr>
      <vt:lpstr>EKRAN OKUMA VE YAZMA</vt:lpstr>
      <vt:lpstr>1.EKRAN OKUMA VE ÖZELLİKLERİ</vt:lpstr>
      <vt:lpstr>PowerPoint Sunusu</vt:lpstr>
      <vt:lpstr>PowerPoint Sunusu</vt:lpstr>
      <vt:lpstr>PowerPoint Sunusu</vt:lpstr>
      <vt:lpstr>PowerPoint Sunusu</vt:lpstr>
      <vt:lpstr>1.Okuma amaçlarındaki değişmeler</vt:lpstr>
      <vt:lpstr>2.OKUMA  BECERİLERİNDEKİ DEĞİŞMELER</vt:lpstr>
      <vt:lpstr>PowerPoint Sunusu</vt:lpstr>
      <vt:lpstr>PowerPoint Sunusu</vt:lpstr>
      <vt:lpstr>PowerPoint Sunusu</vt:lpstr>
      <vt:lpstr>PowerPoint Sunusu</vt:lpstr>
      <vt:lpstr>PowerPoint Sunusu</vt:lpstr>
      <vt:lpstr>3.Okuma sürecindeki değişmeler:</vt:lpstr>
      <vt:lpstr>PowerPoint Sunusu</vt:lpstr>
      <vt:lpstr>PowerPoint Sunusu</vt:lpstr>
      <vt:lpstr>PowerPoint Sunusu</vt:lpstr>
      <vt:lpstr>4.Okuma kültürü ve alışkanlığındaki değişmeler</vt:lpstr>
      <vt:lpstr>5.METİN BOYUTUNDAKİ DEĞİŞMELER</vt:lpstr>
      <vt:lpstr>6.ORTAM BOYUTUNDAKİ DEĞİŞMELER</vt:lpstr>
      <vt:lpstr>2. EKRAN YAZMA VE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-=[By NeC]=-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EKRAN OKUMA VE YAZMA</dc:title>
  <dc:creator>HP</dc:creator>
  <cp:lastModifiedBy>Ahsenus</cp:lastModifiedBy>
  <cp:revision>34</cp:revision>
  <dcterms:created xsi:type="dcterms:W3CDTF">2019-04-23T19:32:12Z</dcterms:created>
  <dcterms:modified xsi:type="dcterms:W3CDTF">2019-05-28T15:59:21Z</dcterms:modified>
</cp:coreProperties>
</file>