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  <p:sldId id="265" r:id="rId4"/>
    <p:sldId id="266" r:id="rId5"/>
    <p:sldId id="267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664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760EF-6C3D-4BCC-87C1-D9B520757FFC}" type="datetimeFigureOut">
              <a:rPr lang="tr-TR" smtClean="0"/>
              <a:t>13.02.18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290B5-869E-48CE-8F7A-520B36322C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3362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760EF-6C3D-4BCC-87C1-D9B520757FFC}" type="datetimeFigureOut">
              <a:rPr lang="tr-TR" smtClean="0"/>
              <a:t>13.02.18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290B5-869E-48CE-8F7A-520B36322C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4647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760EF-6C3D-4BCC-87C1-D9B520757FFC}" type="datetimeFigureOut">
              <a:rPr lang="tr-TR" smtClean="0"/>
              <a:t>13.02.18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290B5-869E-48CE-8F7A-520B36322C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1051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760EF-6C3D-4BCC-87C1-D9B520757FFC}" type="datetimeFigureOut">
              <a:rPr lang="tr-TR" smtClean="0"/>
              <a:t>13.02.18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290B5-869E-48CE-8F7A-520B36322C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4233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760EF-6C3D-4BCC-87C1-D9B520757FFC}" type="datetimeFigureOut">
              <a:rPr lang="tr-TR" smtClean="0"/>
              <a:t>13.02.18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290B5-869E-48CE-8F7A-520B36322C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176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760EF-6C3D-4BCC-87C1-D9B520757FFC}" type="datetimeFigureOut">
              <a:rPr lang="tr-TR" smtClean="0"/>
              <a:t>13.02.18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290B5-869E-48CE-8F7A-520B36322C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5499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760EF-6C3D-4BCC-87C1-D9B520757FFC}" type="datetimeFigureOut">
              <a:rPr lang="tr-TR" smtClean="0"/>
              <a:t>13.02.18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290B5-869E-48CE-8F7A-520B36322C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545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760EF-6C3D-4BCC-87C1-D9B520757FFC}" type="datetimeFigureOut">
              <a:rPr lang="tr-TR" smtClean="0"/>
              <a:t>13.02.18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290B5-869E-48CE-8F7A-520B36322C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3232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760EF-6C3D-4BCC-87C1-D9B520757FFC}" type="datetimeFigureOut">
              <a:rPr lang="tr-TR" smtClean="0"/>
              <a:t>13.02.18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290B5-869E-48CE-8F7A-520B36322C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7118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760EF-6C3D-4BCC-87C1-D9B520757FFC}" type="datetimeFigureOut">
              <a:rPr lang="tr-TR" smtClean="0"/>
              <a:t>13.02.18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290B5-869E-48CE-8F7A-520B36322C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1139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760EF-6C3D-4BCC-87C1-D9B520757FFC}" type="datetimeFigureOut">
              <a:rPr lang="tr-TR" smtClean="0"/>
              <a:t>13.02.18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290B5-869E-48CE-8F7A-520B36322C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5676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760EF-6C3D-4BCC-87C1-D9B520757FFC}" type="datetimeFigureOut">
              <a:rPr lang="tr-TR" smtClean="0"/>
              <a:t>13.02.18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E290B5-869E-48CE-8F7A-520B36322C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0840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en-US" b="1" dirty="0" smtClean="0"/>
              <a:t>SERUMDA </a:t>
            </a:r>
            <a:r>
              <a:rPr lang="en-US" b="1" dirty="0"/>
              <a:t>KALSİYUM TAYİNİ </a:t>
            </a:r>
            <a:r>
              <a:rPr lang="tr-TR" b="1" dirty="0" smtClean="0"/>
              <a:t/>
            </a:r>
            <a:br>
              <a:rPr lang="tr-TR" b="1" dirty="0" smtClean="0"/>
            </a:br>
            <a:r>
              <a:rPr lang="en-US" b="1" dirty="0" smtClean="0"/>
              <a:t>(</a:t>
            </a:r>
            <a:r>
              <a:rPr lang="en-US" b="1" dirty="0"/>
              <a:t>Clark-</a:t>
            </a:r>
            <a:r>
              <a:rPr lang="en-US" b="1" dirty="0" err="1"/>
              <a:t>Collip</a:t>
            </a:r>
            <a:r>
              <a:rPr lang="en-US" b="1" dirty="0"/>
              <a:t> </a:t>
            </a:r>
            <a:r>
              <a:rPr lang="en-US" b="1" dirty="0" err="1"/>
              <a:t>Yöntemi</a:t>
            </a:r>
            <a:r>
              <a:rPr lang="en-US" b="1" dirty="0"/>
              <a:t>)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Prensip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Serumda</a:t>
            </a:r>
            <a:r>
              <a:rPr lang="en-US" dirty="0"/>
              <a:t> </a:t>
            </a:r>
            <a:r>
              <a:rPr lang="en-US" dirty="0" err="1"/>
              <a:t>kalsiyum</a:t>
            </a:r>
            <a:r>
              <a:rPr lang="en-US" dirty="0"/>
              <a:t>, </a:t>
            </a:r>
            <a:r>
              <a:rPr lang="en-US" dirty="0" err="1"/>
              <a:t>amonyum</a:t>
            </a:r>
            <a:r>
              <a:rPr lang="en-US" dirty="0"/>
              <a:t> </a:t>
            </a:r>
            <a:r>
              <a:rPr lang="en-US" dirty="0" err="1"/>
              <a:t>oksalat</a:t>
            </a:r>
            <a:r>
              <a:rPr lang="en-US" dirty="0"/>
              <a:t> </a:t>
            </a:r>
            <a:r>
              <a:rPr lang="en-US" dirty="0" err="1"/>
              <a:t>ilavesiyle</a:t>
            </a:r>
            <a:r>
              <a:rPr lang="en-US" dirty="0"/>
              <a:t> </a:t>
            </a:r>
            <a:r>
              <a:rPr lang="en-US" dirty="0" err="1"/>
              <a:t>kalsiyum</a:t>
            </a:r>
            <a:r>
              <a:rPr lang="en-US" dirty="0"/>
              <a:t> </a:t>
            </a:r>
            <a:r>
              <a:rPr lang="en-US" dirty="0" err="1"/>
              <a:t>oksalat</a:t>
            </a:r>
            <a:r>
              <a:rPr lang="en-US" dirty="0"/>
              <a:t> </a:t>
            </a:r>
            <a:r>
              <a:rPr lang="en-US" dirty="0" err="1"/>
              <a:t>halinde</a:t>
            </a:r>
            <a:r>
              <a:rPr lang="en-US" dirty="0"/>
              <a:t> </a:t>
            </a:r>
            <a:r>
              <a:rPr lang="en-US" dirty="0" err="1"/>
              <a:t>çöker</a:t>
            </a:r>
            <a:r>
              <a:rPr lang="en-US" dirty="0"/>
              <a:t>. </a:t>
            </a:r>
            <a:r>
              <a:rPr lang="en-US" dirty="0" err="1"/>
              <a:t>Kalsiyum</a:t>
            </a:r>
            <a:r>
              <a:rPr lang="en-US" dirty="0"/>
              <a:t> </a:t>
            </a:r>
            <a:r>
              <a:rPr lang="en-US" dirty="0" err="1"/>
              <a:t>oksalat</a:t>
            </a:r>
            <a:r>
              <a:rPr lang="en-US" dirty="0"/>
              <a:t> </a:t>
            </a:r>
            <a:r>
              <a:rPr lang="en-US" dirty="0" err="1"/>
              <a:t>ayrılır</a:t>
            </a:r>
            <a:r>
              <a:rPr lang="en-US" dirty="0"/>
              <a:t>, </a:t>
            </a:r>
            <a:r>
              <a:rPr lang="en-US" dirty="0" err="1"/>
              <a:t>asit</a:t>
            </a:r>
            <a:r>
              <a:rPr lang="en-US" dirty="0"/>
              <a:t> </a:t>
            </a:r>
            <a:r>
              <a:rPr lang="en-US" dirty="0" err="1"/>
              <a:t>içinde</a:t>
            </a:r>
            <a:r>
              <a:rPr lang="en-US" dirty="0"/>
              <a:t> </a:t>
            </a:r>
            <a:r>
              <a:rPr lang="en-US" dirty="0" err="1"/>
              <a:t>çözülür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potasyum</a:t>
            </a:r>
            <a:r>
              <a:rPr lang="en-US" dirty="0"/>
              <a:t> </a:t>
            </a:r>
            <a:r>
              <a:rPr lang="en-US" dirty="0" err="1"/>
              <a:t>permanganat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titre</a:t>
            </a:r>
            <a:r>
              <a:rPr lang="en-US" dirty="0"/>
              <a:t> </a:t>
            </a:r>
            <a:r>
              <a:rPr lang="en-US" dirty="0" err="1"/>
              <a:t>edilir</a:t>
            </a:r>
            <a:r>
              <a:rPr lang="en-US" dirty="0"/>
              <a:t>.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867723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Deneyin Yapılışı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hangingPunct="0">
              <a:buNone/>
            </a:pPr>
            <a:r>
              <a:rPr lang="tr-TR" dirty="0" smtClean="0"/>
              <a:t>1.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/>
              <a:t>santrifüj</a:t>
            </a:r>
            <a:r>
              <a:rPr lang="en-US" dirty="0"/>
              <a:t> </a:t>
            </a:r>
            <a:r>
              <a:rPr lang="en-US" dirty="0" err="1"/>
              <a:t>tüpüne</a:t>
            </a:r>
            <a:r>
              <a:rPr lang="en-US" dirty="0"/>
              <a:t> </a:t>
            </a:r>
            <a:r>
              <a:rPr lang="en-US" dirty="0" err="1"/>
              <a:t>alınan</a:t>
            </a:r>
            <a:r>
              <a:rPr lang="en-US" dirty="0"/>
              <a:t> 2 ml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üzerine</a:t>
            </a:r>
            <a:r>
              <a:rPr lang="en-US" dirty="0"/>
              <a:t> 2 ml serum </a:t>
            </a:r>
            <a:r>
              <a:rPr lang="en-US" dirty="0" err="1"/>
              <a:t>ilave</a:t>
            </a:r>
            <a:r>
              <a:rPr lang="en-US" dirty="0"/>
              <a:t> </a:t>
            </a:r>
            <a:r>
              <a:rPr lang="en-US" dirty="0" err="1"/>
              <a:t>edilir</a:t>
            </a:r>
            <a:r>
              <a:rPr lang="en-US" dirty="0"/>
              <a:t>.</a:t>
            </a:r>
            <a:endParaRPr lang="tr-TR" dirty="0"/>
          </a:p>
          <a:p>
            <a:pPr marL="0" indent="0" hangingPunct="0">
              <a:buNone/>
            </a:pPr>
            <a:r>
              <a:rPr lang="en-US" dirty="0"/>
              <a:t>2. </a:t>
            </a:r>
            <a:r>
              <a:rPr lang="en-US" dirty="0" err="1"/>
              <a:t>Üzerine</a:t>
            </a:r>
            <a:r>
              <a:rPr lang="en-US" dirty="0"/>
              <a:t> 1 ml %</a:t>
            </a:r>
            <a:r>
              <a:rPr lang="en-US" dirty="0" smtClean="0"/>
              <a:t>4</a:t>
            </a:r>
            <a:r>
              <a:rPr lang="tr-TR" dirty="0" smtClean="0"/>
              <a:t>’</a:t>
            </a:r>
            <a:r>
              <a:rPr lang="en-US" dirty="0" err="1" smtClean="0"/>
              <a:t>lük</a:t>
            </a:r>
            <a:r>
              <a:rPr lang="en-US" dirty="0" smtClean="0"/>
              <a:t> </a:t>
            </a:r>
            <a:r>
              <a:rPr lang="en-US" dirty="0" err="1"/>
              <a:t>amonyum</a:t>
            </a:r>
            <a:r>
              <a:rPr lang="en-US" dirty="0"/>
              <a:t> </a:t>
            </a:r>
            <a:r>
              <a:rPr lang="en-US" dirty="0" err="1"/>
              <a:t>oksalat</a:t>
            </a:r>
            <a:r>
              <a:rPr lang="en-US" dirty="0"/>
              <a:t> </a:t>
            </a:r>
            <a:r>
              <a:rPr lang="en-US" dirty="0" err="1"/>
              <a:t>çözeltisi</a:t>
            </a:r>
            <a:r>
              <a:rPr lang="en-US" dirty="0"/>
              <a:t> </a:t>
            </a:r>
            <a:r>
              <a:rPr lang="en-US" dirty="0" err="1"/>
              <a:t>eklenir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en </a:t>
            </a:r>
            <a:r>
              <a:rPr lang="en-US" dirty="0" err="1"/>
              <a:t>az</a:t>
            </a:r>
            <a:r>
              <a:rPr lang="en-US" dirty="0"/>
              <a:t> 2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beklenir</a:t>
            </a:r>
            <a:r>
              <a:rPr lang="en-US" dirty="0"/>
              <a:t>.</a:t>
            </a:r>
            <a:endParaRPr lang="tr-TR" dirty="0"/>
          </a:p>
          <a:p>
            <a:pPr marL="0" indent="0" hangingPunct="0">
              <a:buNone/>
            </a:pPr>
            <a:r>
              <a:rPr lang="en-US" dirty="0"/>
              <a:t>3. 2000 rpm de 10 </a:t>
            </a:r>
            <a:r>
              <a:rPr lang="en-US" dirty="0" err="1"/>
              <a:t>dakika</a:t>
            </a:r>
            <a:r>
              <a:rPr lang="en-US" dirty="0"/>
              <a:t> </a:t>
            </a:r>
            <a:r>
              <a:rPr lang="en-US" dirty="0" err="1"/>
              <a:t>santrifüj</a:t>
            </a:r>
            <a:r>
              <a:rPr lang="en-US" dirty="0"/>
              <a:t> </a:t>
            </a:r>
            <a:r>
              <a:rPr lang="en-US" dirty="0" err="1"/>
              <a:t>edilir</a:t>
            </a:r>
            <a:r>
              <a:rPr lang="en-US" dirty="0"/>
              <a:t>.</a:t>
            </a:r>
            <a:endParaRPr lang="tr-TR" dirty="0"/>
          </a:p>
          <a:p>
            <a:pPr marL="0" indent="0" hangingPunct="0">
              <a:buNone/>
            </a:pPr>
            <a:r>
              <a:rPr lang="en-US" dirty="0"/>
              <a:t>4. </a:t>
            </a:r>
            <a:r>
              <a:rPr lang="en-US" dirty="0" err="1"/>
              <a:t>Sıvı</a:t>
            </a:r>
            <a:r>
              <a:rPr lang="en-US" dirty="0"/>
              <a:t> </a:t>
            </a:r>
            <a:r>
              <a:rPr lang="en-US" dirty="0" err="1"/>
              <a:t>kısım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tr-TR" dirty="0"/>
              <a:t>s</a:t>
            </a:r>
            <a:r>
              <a:rPr lang="en-US" dirty="0" err="1" smtClean="0"/>
              <a:t>üpernatan</a:t>
            </a:r>
            <a:r>
              <a:rPr lang="tr-TR" dirty="0" smtClean="0"/>
              <a:t>t</a:t>
            </a:r>
            <a:r>
              <a:rPr lang="en-US" dirty="0" smtClean="0"/>
              <a:t>) </a:t>
            </a:r>
            <a:r>
              <a:rPr lang="en-US" dirty="0" err="1"/>
              <a:t>atılır</a:t>
            </a:r>
            <a:r>
              <a:rPr lang="en-US" dirty="0"/>
              <a:t>. </a:t>
            </a:r>
            <a:r>
              <a:rPr lang="en-US" dirty="0" err="1"/>
              <a:t>Tüp</a:t>
            </a:r>
            <a:r>
              <a:rPr lang="en-US" dirty="0"/>
              <a:t> </a:t>
            </a:r>
            <a:r>
              <a:rPr lang="en-US" dirty="0" err="1"/>
              <a:t>süzgeç</a:t>
            </a:r>
            <a:r>
              <a:rPr lang="en-US" dirty="0"/>
              <a:t> </a:t>
            </a:r>
            <a:r>
              <a:rPr lang="en-US" dirty="0" err="1"/>
              <a:t>kağıdı</a:t>
            </a:r>
            <a:r>
              <a:rPr lang="en-US" dirty="0"/>
              <a:t> </a:t>
            </a:r>
            <a:r>
              <a:rPr lang="en-US" dirty="0" err="1"/>
              <a:t>üzerinde</a:t>
            </a:r>
            <a:r>
              <a:rPr lang="en-US" dirty="0"/>
              <a:t> </a:t>
            </a:r>
            <a:r>
              <a:rPr lang="en-US" dirty="0" err="1"/>
              <a:t>başaşağı</a:t>
            </a:r>
            <a:r>
              <a:rPr lang="en-US" dirty="0"/>
              <a:t> </a:t>
            </a:r>
            <a:r>
              <a:rPr lang="en-US" dirty="0" err="1"/>
              <a:t>bırakılarak</a:t>
            </a:r>
            <a:r>
              <a:rPr lang="en-US" dirty="0"/>
              <a:t> 5 </a:t>
            </a:r>
            <a:r>
              <a:rPr lang="en-US" dirty="0" err="1"/>
              <a:t>dakika</a:t>
            </a:r>
            <a:r>
              <a:rPr lang="en-US" dirty="0"/>
              <a:t> </a:t>
            </a:r>
            <a:r>
              <a:rPr lang="en-US" dirty="0" err="1"/>
              <a:t>bekletilir</a:t>
            </a:r>
            <a:r>
              <a:rPr lang="en-US" dirty="0"/>
              <a:t>. </a:t>
            </a:r>
            <a:r>
              <a:rPr lang="en-US" dirty="0" err="1" smtClean="0"/>
              <a:t>Süzgeç</a:t>
            </a:r>
            <a:r>
              <a:rPr lang="tr-TR" dirty="0" smtClean="0"/>
              <a:t> </a:t>
            </a:r>
            <a:r>
              <a:rPr lang="en-US" dirty="0" err="1" smtClean="0"/>
              <a:t>kağıdı</a:t>
            </a:r>
            <a:r>
              <a:rPr lang="en-US" dirty="0" smtClean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tüpün</a:t>
            </a:r>
            <a:r>
              <a:rPr lang="en-US" dirty="0"/>
              <a:t> </a:t>
            </a:r>
            <a:r>
              <a:rPr lang="en-US" dirty="0" err="1"/>
              <a:t>ağzındaki</a:t>
            </a:r>
            <a:r>
              <a:rPr lang="en-US" dirty="0"/>
              <a:t>  </a:t>
            </a:r>
            <a:r>
              <a:rPr lang="en-US" dirty="0" err="1"/>
              <a:t>sıvı</a:t>
            </a:r>
            <a:r>
              <a:rPr lang="en-US" dirty="0"/>
              <a:t> da </a:t>
            </a:r>
            <a:r>
              <a:rPr lang="en-US" dirty="0" err="1"/>
              <a:t>alınır</a:t>
            </a:r>
            <a:r>
              <a:rPr lang="en-US" dirty="0"/>
              <a:t>.</a:t>
            </a:r>
            <a:endParaRPr lang="tr-TR" dirty="0"/>
          </a:p>
          <a:p>
            <a:pPr marL="0" indent="0" hangingPunct="0">
              <a:buNone/>
            </a:pPr>
            <a:r>
              <a:rPr lang="en-US" dirty="0"/>
              <a:t>5. </a:t>
            </a:r>
            <a:r>
              <a:rPr lang="en-US" dirty="0" err="1"/>
              <a:t>Üzerine</a:t>
            </a:r>
            <a:r>
              <a:rPr lang="en-US" dirty="0"/>
              <a:t> 0.5 ml </a:t>
            </a:r>
            <a:r>
              <a:rPr lang="en-US" dirty="0" err="1"/>
              <a:t>seyreltik</a:t>
            </a:r>
            <a:r>
              <a:rPr lang="en-US" dirty="0"/>
              <a:t> </a:t>
            </a:r>
            <a:r>
              <a:rPr lang="en-US" dirty="0" err="1"/>
              <a:t>amonyum</a:t>
            </a:r>
            <a:r>
              <a:rPr lang="en-US" dirty="0"/>
              <a:t> </a:t>
            </a:r>
            <a:r>
              <a:rPr lang="en-US" dirty="0" err="1"/>
              <a:t>hidroksit</a:t>
            </a:r>
            <a:r>
              <a:rPr lang="en-US" dirty="0"/>
              <a:t> </a:t>
            </a:r>
            <a:r>
              <a:rPr lang="en-US" dirty="0" err="1"/>
              <a:t>eklenir</a:t>
            </a:r>
            <a:r>
              <a:rPr lang="en-US" dirty="0"/>
              <a:t>, </a:t>
            </a:r>
            <a:r>
              <a:rPr lang="en-US" dirty="0" err="1"/>
              <a:t>karıştırılır</a:t>
            </a:r>
            <a:r>
              <a:rPr lang="en-US" dirty="0"/>
              <a:t>. </a:t>
            </a: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çözeltinin</a:t>
            </a:r>
            <a:r>
              <a:rPr lang="en-US" dirty="0"/>
              <a:t> 3.5 ml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tüpün</a:t>
            </a:r>
            <a:r>
              <a:rPr lang="en-US" dirty="0"/>
              <a:t> </a:t>
            </a:r>
            <a:r>
              <a:rPr lang="en-US" dirty="0" err="1"/>
              <a:t>kenarları</a:t>
            </a:r>
            <a:r>
              <a:rPr lang="en-US" dirty="0"/>
              <a:t> </a:t>
            </a:r>
            <a:r>
              <a:rPr lang="en-US" dirty="0" err="1"/>
              <a:t>yıkanır</a:t>
            </a:r>
            <a:r>
              <a:rPr lang="en-US" dirty="0"/>
              <a:t>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9538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Deneyin Yapılışı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hangingPunct="0">
              <a:buNone/>
            </a:pPr>
            <a:r>
              <a:rPr lang="en-US" dirty="0" smtClean="0"/>
              <a:t>6. 3, 4, 5 no </a:t>
            </a:r>
            <a:r>
              <a:rPr lang="en-US" dirty="0" err="1" smtClean="0"/>
              <a:t>lu</a:t>
            </a:r>
            <a:r>
              <a:rPr lang="en-US" dirty="0" smtClean="0"/>
              <a:t> </a:t>
            </a:r>
            <a:r>
              <a:rPr lang="en-US" dirty="0" err="1" smtClean="0"/>
              <a:t>işlemler</a:t>
            </a:r>
            <a:r>
              <a:rPr lang="en-US" dirty="0" smtClean="0"/>
              <a:t> </a:t>
            </a:r>
            <a:r>
              <a:rPr lang="en-US" dirty="0" err="1" smtClean="0"/>
              <a:t>tekrarlanır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 hangingPunct="0">
              <a:buNone/>
            </a:pPr>
            <a:r>
              <a:rPr lang="en-US" dirty="0" smtClean="0"/>
              <a:t>7. Son </a:t>
            </a:r>
            <a:r>
              <a:rPr lang="en-US" dirty="0" err="1" smtClean="0"/>
              <a:t>santrifüj</a:t>
            </a:r>
            <a:r>
              <a:rPr lang="en-US" dirty="0" smtClean="0"/>
              <a:t> </a:t>
            </a:r>
            <a:r>
              <a:rPr lang="en-US" dirty="0" err="1" smtClean="0"/>
              <a:t>işleminden</a:t>
            </a:r>
            <a:r>
              <a:rPr lang="en-US" dirty="0" smtClean="0"/>
              <a:t> </a:t>
            </a:r>
            <a:r>
              <a:rPr lang="en-US" dirty="0" err="1" smtClean="0"/>
              <a:t>sonra</a:t>
            </a:r>
            <a:r>
              <a:rPr lang="en-US" dirty="0" smtClean="0"/>
              <a:t> </a:t>
            </a:r>
            <a:r>
              <a:rPr lang="en-US" dirty="0" err="1" smtClean="0"/>
              <a:t>sıvı</a:t>
            </a:r>
            <a:r>
              <a:rPr lang="en-US" dirty="0" smtClean="0"/>
              <a:t> </a:t>
            </a:r>
            <a:r>
              <a:rPr lang="en-US" dirty="0" err="1" smtClean="0"/>
              <a:t>kısım</a:t>
            </a:r>
            <a:r>
              <a:rPr lang="en-US" dirty="0" smtClean="0"/>
              <a:t> </a:t>
            </a:r>
            <a:r>
              <a:rPr lang="en-US" dirty="0" err="1" smtClean="0"/>
              <a:t>atılır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tüp</a:t>
            </a:r>
            <a:r>
              <a:rPr lang="en-US" dirty="0" smtClean="0"/>
              <a:t> </a:t>
            </a:r>
            <a:r>
              <a:rPr lang="en-US" dirty="0" err="1" smtClean="0"/>
              <a:t>ters</a:t>
            </a:r>
            <a:r>
              <a:rPr lang="en-US" dirty="0" smtClean="0"/>
              <a:t> </a:t>
            </a:r>
            <a:r>
              <a:rPr lang="en-US" dirty="0" err="1" smtClean="0"/>
              <a:t>çevrilerek</a:t>
            </a:r>
            <a:r>
              <a:rPr lang="en-US" dirty="0" smtClean="0"/>
              <a:t> </a:t>
            </a:r>
            <a:r>
              <a:rPr lang="en-US" dirty="0" err="1" smtClean="0"/>
              <a:t>kurutulur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 hangingPunct="0">
              <a:buNone/>
            </a:pPr>
            <a:r>
              <a:rPr lang="en-US" dirty="0" smtClean="0"/>
              <a:t>8. </a:t>
            </a:r>
            <a:r>
              <a:rPr lang="en-US" dirty="0" err="1" smtClean="0"/>
              <a:t>Çökeleğin</a:t>
            </a:r>
            <a:r>
              <a:rPr lang="en-US" dirty="0" smtClean="0"/>
              <a:t> </a:t>
            </a:r>
            <a:r>
              <a:rPr lang="en-US" dirty="0" err="1" smtClean="0"/>
              <a:t>üzerine</a:t>
            </a:r>
            <a:r>
              <a:rPr lang="en-US" dirty="0" smtClean="0"/>
              <a:t> 0.5 ml 2 N H2SO4 </a:t>
            </a:r>
            <a:r>
              <a:rPr lang="en-US" dirty="0" err="1" smtClean="0"/>
              <a:t>eklenir</a:t>
            </a:r>
            <a:r>
              <a:rPr lang="en-US" dirty="0" smtClean="0"/>
              <a:t>, </a:t>
            </a:r>
            <a:r>
              <a:rPr lang="en-US" dirty="0" err="1" smtClean="0"/>
              <a:t>karıştırılır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 hangingPunct="0">
              <a:buNone/>
            </a:pPr>
            <a:r>
              <a:rPr lang="en-US" dirty="0" smtClean="0"/>
              <a:t>9. </a:t>
            </a:r>
            <a:r>
              <a:rPr lang="en-US" dirty="0" err="1" smtClean="0"/>
              <a:t>Sonra</a:t>
            </a:r>
            <a:r>
              <a:rPr lang="en-US" dirty="0" smtClean="0"/>
              <a:t> </a:t>
            </a:r>
            <a:r>
              <a:rPr lang="en-US" dirty="0" err="1" smtClean="0"/>
              <a:t>tekrar</a:t>
            </a:r>
            <a:r>
              <a:rPr lang="en-US" dirty="0" smtClean="0"/>
              <a:t> 1.5 ml 2N H2SO4 </a:t>
            </a:r>
            <a:r>
              <a:rPr lang="en-US" dirty="0" err="1" smtClean="0"/>
              <a:t>eklenir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kaynar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banyosunda</a:t>
            </a:r>
            <a:r>
              <a:rPr lang="en-US" dirty="0" smtClean="0"/>
              <a:t> </a:t>
            </a:r>
            <a:r>
              <a:rPr lang="en-US" dirty="0" err="1" smtClean="0"/>
              <a:t>çökelek</a:t>
            </a:r>
            <a:r>
              <a:rPr lang="en-US" dirty="0" smtClean="0"/>
              <a:t> </a:t>
            </a:r>
            <a:r>
              <a:rPr lang="en-US" dirty="0" err="1" smtClean="0"/>
              <a:t>çözünene</a:t>
            </a:r>
            <a:r>
              <a:rPr lang="en-US" dirty="0" smtClean="0"/>
              <a:t>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beklenir</a:t>
            </a:r>
            <a:r>
              <a:rPr lang="en-US" dirty="0" smtClean="0"/>
              <a:t>. </a:t>
            </a:r>
            <a:r>
              <a:rPr lang="en-US" dirty="0" err="1" smtClean="0"/>
              <a:t>Tüp</a:t>
            </a:r>
            <a:r>
              <a:rPr lang="en-US" dirty="0" smtClean="0"/>
              <a:t> </a:t>
            </a:r>
            <a:r>
              <a:rPr lang="en-US" dirty="0" err="1" smtClean="0"/>
              <a:t>yaklaşık</a:t>
            </a:r>
            <a:r>
              <a:rPr lang="en-US" dirty="0" smtClean="0"/>
              <a:t> 70</a:t>
            </a:r>
            <a:r>
              <a:rPr lang="tr-TR" dirty="0"/>
              <a:t>o</a:t>
            </a:r>
            <a:r>
              <a:rPr lang="en-US" dirty="0" smtClean="0"/>
              <a:t>C</a:t>
            </a:r>
            <a:r>
              <a:rPr lang="tr-TR" dirty="0" smtClean="0"/>
              <a:t>’</a:t>
            </a:r>
            <a:r>
              <a:rPr lang="en-US" dirty="0" smtClean="0"/>
              <a:t> ye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soğutulur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 hangingPunct="0">
              <a:buNone/>
            </a:pPr>
            <a:r>
              <a:rPr lang="en-US" dirty="0" smtClean="0"/>
              <a:t>10. 0.01 N KMnO4 </a:t>
            </a:r>
            <a:r>
              <a:rPr lang="en-US" dirty="0" err="1" smtClean="0"/>
              <a:t>çözeltisi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tüp</a:t>
            </a:r>
            <a:r>
              <a:rPr lang="en-US" dirty="0" smtClean="0"/>
              <a:t> </a:t>
            </a:r>
            <a:r>
              <a:rPr lang="en-US" dirty="0" err="1" smtClean="0"/>
              <a:t>içeriği</a:t>
            </a:r>
            <a:r>
              <a:rPr lang="en-US" dirty="0" smtClean="0"/>
              <a:t>, 1 </a:t>
            </a:r>
            <a:r>
              <a:rPr lang="en-US" dirty="0" err="1" smtClean="0"/>
              <a:t>dakika</a:t>
            </a:r>
            <a:r>
              <a:rPr lang="en-US" dirty="0" smtClean="0"/>
              <a:t>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kalabilen</a:t>
            </a:r>
            <a:r>
              <a:rPr lang="en-US" dirty="0" smtClean="0"/>
              <a:t> </a:t>
            </a:r>
            <a:r>
              <a:rPr lang="en-US" dirty="0" err="1" smtClean="0"/>
              <a:t>pembe</a:t>
            </a:r>
            <a:r>
              <a:rPr lang="en-US" dirty="0" smtClean="0"/>
              <a:t> </a:t>
            </a:r>
            <a:r>
              <a:rPr lang="en-US" dirty="0" err="1" smtClean="0"/>
              <a:t>renk</a:t>
            </a:r>
            <a:r>
              <a:rPr lang="en-US" dirty="0" smtClean="0"/>
              <a:t> </a:t>
            </a:r>
            <a:r>
              <a:rPr lang="en-US" dirty="0" err="1" smtClean="0"/>
              <a:t>gözlenene</a:t>
            </a:r>
            <a:r>
              <a:rPr lang="en-US" dirty="0" smtClean="0"/>
              <a:t>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titre</a:t>
            </a:r>
            <a:r>
              <a:rPr lang="en-US" dirty="0" smtClean="0"/>
              <a:t> </a:t>
            </a:r>
            <a:r>
              <a:rPr lang="en-US" dirty="0" err="1" smtClean="0"/>
              <a:t>edilir</a:t>
            </a:r>
            <a:r>
              <a:rPr lang="en-US" dirty="0" smtClean="0"/>
              <a:t>.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32148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Hesaplama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hangingPunct="0">
              <a:buNone/>
            </a:pPr>
            <a:r>
              <a:rPr lang="tr-TR" dirty="0" smtClean="0"/>
              <a:t> </a:t>
            </a:r>
          </a:p>
          <a:p>
            <a:pPr marL="0" indent="0" hangingPunct="0">
              <a:buNone/>
            </a:pPr>
            <a:r>
              <a:rPr lang="en-US" dirty="0" smtClean="0"/>
              <a:t>ml </a:t>
            </a:r>
            <a:r>
              <a:rPr lang="en-US" dirty="0"/>
              <a:t>0.01 N  KMnO</a:t>
            </a:r>
            <a:r>
              <a:rPr lang="en-US" baseline="-25000" dirty="0"/>
              <a:t>4</a:t>
            </a:r>
            <a:r>
              <a:rPr lang="en-US" dirty="0"/>
              <a:t>     x   </a:t>
            </a:r>
            <a:r>
              <a:rPr lang="tr-TR" dirty="0" err="1" smtClean="0"/>
              <a:t>Td</a:t>
            </a:r>
            <a:r>
              <a:rPr lang="en-US" dirty="0" smtClean="0"/>
              <a:t>    </a:t>
            </a:r>
            <a:r>
              <a:rPr lang="en-US" dirty="0"/>
              <a:t>= </a:t>
            </a:r>
            <a:r>
              <a:rPr lang="en-US" dirty="0" err="1"/>
              <a:t>mEq</a:t>
            </a:r>
            <a:r>
              <a:rPr lang="en-US" dirty="0"/>
              <a:t> </a:t>
            </a:r>
            <a:r>
              <a:rPr lang="en-US" dirty="0" err="1"/>
              <a:t>Ca</a:t>
            </a:r>
            <a:r>
              <a:rPr lang="en-US" dirty="0"/>
              <a:t>/L</a:t>
            </a:r>
            <a:endParaRPr lang="tr-TR" dirty="0"/>
          </a:p>
          <a:p>
            <a:pPr marL="0" indent="0" hangingPunct="0">
              <a:buNone/>
            </a:pPr>
            <a:endParaRPr lang="tr-TR" dirty="0" smtClean="0"/>
          </a:p>
          <a:p>
            <a:pPr marL="0" indent="0" hangingPunct="0">
              <a:buNone/>
            </a:pPr>
            <a:r>
              <a:rPr lang="en-US" dirty="0" err="1" smtClean="0"/>
              <a:t>mEq</a:t>
            </a:r>
            <a:r>
              <a:rPr lang="en-US" dirty="0" smtClean="0"/>
              <a:t> </a:t>
            </a:r>
            <a:r>
              <a:rPr lang="en-US" dirty="0" err="1"/>
              <a:t>Ca</a:t>
            </a:r>
            <a:r>
              <a:rPr lang="en-US" dirty="0"/>
              <a:t>/L    x </a:t>
            </a:r>
            <a:r>
              <a:rPr lang="tr-TR" dirty="0" smtClean="0"/>
              <a:t>  </a:t>
            </a:r>
            <a:r>
              <a:rPr lang="tr-TR" dirty="0" err="1" smtClean="0"/>
              <a:t>Td</a:t>
            </a:r>
            <a:r>
              <a:rPr lang="en-US" dirty="0" smtClean="0"/>
              <a:t>    </a:t>
            </a:r>
            <a:r>
              <a:rPr lang="en-US" dirty="0"/>
              <a:t>= mg </a:t>
            </a:r>
            <a:r>
              <a:rPr lang="en-US" dirty="0" err="1"/>
              <a:t>Ca</a:t>
            </a:r>
            <a:r>
              <a:rPr lang="en-US" dirty="0"/>
              <a:t>/100 ml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3214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Referanslar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 smtClean="0">
                <a:latin typeface="+mj-lt"/>
                <a:cs typeface="Times New Roman" pitchFamily="18" charset="0"/>
              </a:rPr>
              <a:t>Biyokimya pratik föyü, ANKARA, 2004.</a:t>
            </a:r>
            <a:endParaRPr lang="tr-TR" sz="2400" dirty="0" smtClean="0">
              <a:latin typeface="+mj-lt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3214830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248</Words>
  <Application>Microsoft Macintosh PowerPoint</Application>
  <PresentationFormat>On-screen Show (4:3)</PresentationFormat>
  <Paragraphs>21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Ofis Teması</vt:lpstr>
      <vt:lpstr> SERUMDA KALSİYUM TAYİNİ  (Clark-Collip Yöntemi) </vt:lpstr>
      <vt:lpstr>Deneyin Yapılışı</vt:lpstr>
      <vt:lpstr>Deneyin Yapılışı</vt:lpstr>
      <vt:lpstr>Hesaplama </vt:lpstr>
      <vt:lpstr>Referanslar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Açlık Kan Şekeri Tayini (Glukozoksidaz Yöntemi)  Serumda Kalsiyum Tayini</dc:title>
  <dc:creator>flx</dc:creator>
  <cp:lastModifiedBy>ecem kaya</cp:lastModifiedBy>
  <cp:revision>19</cp:revision>
  <dcterms:created xsi:type="dcterms:W3CDTF">2017-12-26T13:19:16Z</dcterms:created>
  <dcterms:modified xsi:type="dcterms:W3CDTF">2018-02-13T17:17:41Z</dcterms:modified>
</cp:coreProperties>
</file>