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3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4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05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2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4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4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2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11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1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67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60EF-6C3D-4BCC-87C1-D9B520757FFC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90B5-869E-48CE-8F7A-520B36322C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84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SERUMDA </a:t>
            </a:r>
            <a:r>
              <a:rPr lang="en-US" b="1" dirty="0"/>
              <a:t>KALSİYUM TAYİNİ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>(</a:t>
            </a:r>
            <a:r>
              <a:rPr lang="en-US" b="1" dirty="0"/>
              <a:t>Clark-</a:t>
            </a:r>
            <a:r>
              <a:rPr lang="en-US" b="1" dirty="0" err="1"/>
              <a:t>Collip</a:t>
            </a:r>
            <a:r>
              <a:rPr lang="en-US" b="1" dirty="0"/>
              <a:t> </a:t>
            </a:r>
            <a:r>
              <a:rPr lang="en-US" b="1" dirty="0" err="1"/>
              <a:t>Yöntemi</a:t>
            </a:r>
            <a:r>
              <a:rPr lang="en-US" b="1" dirty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Prensip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Serumda</a:t>
            </a:r>
            <a:r>
              <a:rPr lang="en-US" dirty="0"/>
              <a:t> </a:t>
            </a:r>
            <a:r>
              <a:rPr lang="en-US" dirty="0" err="1"/>
              <a:t>kalsiyum</a:t>
            </a:r>
            <a:r>
              <a:rPr lang="en-US" dirty="0"/>
              <a:t>, </a:t>
            </a:r>
            <a:r>
              <a:rPr lang="en-US" dirty="0" err="1"/>
              <a:t>amonyum</a:t>
            </a:r>
            <a:r>
              <a:rPr lang="en-US" dirty="0"/>
              <a:t> </a:t>
            </a:r>
            <a:r>
              <a:rPr lang="en-US" dirty="0" err="1"/>
              <a:t>oksalat</a:t>
            </a:r>
            <a:r>
              <a:rPr lang="en-US" dirty="0"/>
              <a:t> </a:t>
            </a:r>
            <a:r>
              <a:rPr lang="en-US" dirty="0" err="1"/>
              <a:t>ilavesiyle</a:t>
            </a:r>
            <a:r>
              <a:rPr lang="en-US" dirty="0"/>
              <a:t>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oksalat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çöker</a:t>
            </a:r>
            <a:r>
              <a:rPr lang="en-US" dirty="0"/>
              <a:t>.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oksalat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,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çözülür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potasyum</a:t>
            </a:r>
            <a:r>
              <a:rPr lang="en-US" dirty="0"/>
              <a:t> </a:t>
            </a:r>
            <a:r>
              <a:rPr lang="en-US" dirty="0" err="1"/>
              <a:t>permanganat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677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tr-TR" dirty="0" smtClean="0"/>
              <a:t>1.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santrifüj</a:t>
            </a:r>
            <a:r>
              <a:rPr lang="en-US" dirty="0"/>
              <a:t> </a:t>
            </a:r>
            <a:r>
              <a:rPr lang="en-US" dirty="0" err="1"/>
              <a:t>tüpüne</a:t>
            </a:r>
            <a:r>
              <a:rPr lang="en-US" dirty="0"/>
              <a:t> </a:t>
            </a:r>
            <a:r>
              <a:rPr lang="en-US" dirty="0" err="1"/>
              <a:t>alınan</a:t>
            </a:r>
            <a:r>
              <a:rPr lang="en-US" dirty="0"/>
              <a:t> 2 ml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2 ml serum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dirty="0"/>
              <a:t>2. </a:t>
            </a:r>
            <a:r>
              <a:rPr lang="en-US" dirty="0" err="1"/>
              <a:t>Üzerine</a:t>
            </a:r>
            <a:r>
              <a:rPr lang="en-US" dirty="0"/>
              <a:t> 1 ml %</a:t>
            </a:r>
            <a:r>
              <a:rPr lang="en-US" dirty="0" smtClean="0"/>
              <a:t>4</a:t>
            </a:r>
            <a:r>
              <a:rPr lang="tr-TR" dirty="0" smtClean="0"/>
              <a:t>’</a:t>
            </a:r>
            <a:r>
              <a:rPr lang="en-US" dirty="0" err="1" smtClean="0"/>
              <a:t>lük</a:t>
            </a:r>
            <a:r>
              <a:rPr lang="en-US" dirty="0" smtClean="0"/>
              <a:t> </a:t>
            </a:r>
            <a:r>
              <a:rPr lang="en-US" dirty="0" err="1"/>
              <a:t>amonyum</a:t>
            </a:r>
            <a:r>
              <a:rPr lang="en-US" dirty="0"/>
              <a:t> </a:t>
            </a:r>
            <a:r>
              <a:rPr lang="en-US" dirty="0" err="1"/>
              <a:t>oksalat</a:t>
            </a:r>
            <a:r>
              <a:rPr lang="en-US" dirty="0"/>
              <a:t> </a:t>
            </a:r>
            <a:r>
              <a:rPr lang="en-US" dirty="0" err="1"/>
              <a:t>çözeltisi</a:t>
            </a:r>
            <a:r>
              <a:rPr lang="en-US" dirty="0"/>
              <a:t> </a:t>
            </a:r>
            <a:r>
              <a:rPr lang="en-US" dirty="0" err="1"/>
              <a:t>eklenir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2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beklenir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dirty="0"/>
              <a:t>3. 2000 rpm de 10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santrifüj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dirty="0"/>
              <a:t>4.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kısım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/>
              <a:t>s</a:t>
            </a:r>
            <a:r>
              <a:rPr lang="en-US" dirty="0" err="1" smtClean="0"/>
              <a:t>üpernatan</a:t>
            </a:r>
            <a:r>
              <a:rPr lang="tr-TR" dirty="0" smtClean="0"/>
              <a:t>t</a:t>
            </a:r>
            <a:r>
              <a:rPr lang="en-US" dirty="0" smtClean="0"/>
              <a:t>) </a:t>
            </a:r>
            <a:r>
              <a:rPr lang="en-US" dirty="0" err="1"/>
              <a:t>atılır</a:t>
            </a:r>
            <a:r>
              <a:rPr lang="en-US" dirty="0"/>
              <a:t>.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süzgeç</a:t>
            </a:r>
            <a:r>
              <a:rPr lang="en-US" dirty="0"/>
              <a:t> </a:t>
            </a:r>
            <a:r>
              <a:rPr lang="en-US" dirty="0" err="1"/>
              <a:t>kağıdı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başaşağı</a:t>
            </a:r>
            <a:r>
              <a:rPr lang="en-US" dirty="0"/>
              <a:t> </a:t>
            </a:r>
            <a:r>
              <a:rPr lang="en-US" dirty="0" err="1"/>
              <a:t>bırakılarak</a:t>
            </a:r>
            <a:r>
              <a:rPr lang="en-US" dirty="0"/>
              <a:t> 5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bekletilir</a:t>
            </a:r>
            <a:r>
              <a:rPr lang="en-US" dirty="0"/>
              <a:t>. </a:t>
            </a:r>
            <a:r>
              <a:rPr lang="en-US" dirty="0" err="1" smtClean="0"/>
              <a:t>Süzgeç</a:t>
            </a:r>
            <a:r>
              <a:rPr lang="tr-TR" dirty="0" smtClean="0"/>
              <a:t> </a:t>
            </a:r>
            <a:r>
              <a:rPr lang="en-US" dirty="0" err="1" smtClean="0"/>
              <a:t>kağıdı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tüpün</a:t>
            </a:r>
            <a:r>
              <a:rPr lang="en-US" dirty="0"/>
              <a:t> </a:t>
            </a:r>
            <a:r>
              <a:rPr lang="en-US" dirty="0" err="1"/>
              <a:t>ağzındaki</a:t>
            </a:r>
            <a:r>
              <a:rPr lang="en-US" dirty="0"/>
              <a:t>  </a:t>
            </a:r>
            <a:r>
              <a:rPr lang="en-US" dirty="0" err="1"/>
              <a:t>sıvı</a:t>
            </a:r>
            <a:r>
              <a:rPr lang="en-US" dirty="0"/>
              <a:t> da </a:t>
            </a:r>
            <a:r>
              <a:rPr lang="en-US" dirty="0" err="1"/>
              <a:t>alınır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dirty="0"/>
              <a:t>5. </a:t>
            </a:r>
            <a:r>
              <a:rPr lang="en-US" dirty="0" err="1"/>
              <a:t>Üzerine</a:t>
            </a:r>
            <a:r>
              <a:rPr lang="en-US" dirty="0"/>
              <a:t> 0.5 ml </a:t>
            </a:r>
            <a:r>
              <a:rPr lang="en-US" dirty="0" err="1"/>
              <a:t>seyreltik</a:t>
            </a:r>
            <a:r>
              <a:rPr lang="en-US" dirty="0"/>
              <a:t> </a:t>
            </a:r>
            <a:r>
              <a:rPr lang="en-US" dirty="0" err="1"/>
              <a:t>amonyum</a:t>
            </a:r>
            <a:r>
              <a:rPr lang="en-US" dirty="0"/>
              <a:t> </a:t>
            </a:r>
            <a:r>
              <a:rPr lang="en-US" dirty="0" err="1"/>
              <a:t>hidroksit</a:t>
            </a:r>
            <a:r>
              <a:rPr lang="en-US" dirty="0"/>
              <a:t> </a:t>
            </a:r>
            <a:r>
              <a:rPr lang="en-US" dirty="0" err="1"/>
              <a:t>eklenir</a:t>
            </a:r>
            <a:r>
              <a:rPr lang="en-US" dirty="0"/>
              <a:t>, </a:t>
            </a:r>
            <a:r>
              <a:rPr lang="en-US" dirty="0" err="1"/>
              <a:t>karıştırılır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çözeltinin</a:t>
            </a:r>
            <a:r>
              <a:rPr lang="en-US" dirty="0"/>
              <a:t> 3.5 ml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tüpün</a:t>
            </a:r>
            <a:r>
              <a:rPr lang="en-US" dirty="0"/>
              <a:t> </a:t>
            </a:r>
            <a:r>
              <a:rPr lang="en-US" dirty="0" err="1"/>
              <a:t>kenarları</a:t>
            </a:r>
            <a:r>
              <a:rPr lang="en-US" dirty="0"/>
              <a:t> </a:t>
            </a:r>
            <a:r>
              <a:rPr lang="en-US" dirty="0" err="1"/>
              <a:t>yıkanır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53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Deneyin Yapılışı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dirty="0" smtClean="0"/>
              <a:t>6. 3, 4, 5 no </a:t>
            </a:r>
            <a:r>
              <a:rPr lang="en-US" dirty="0" err="1" smtClean="0"/>
              <a:t>lu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tekrarlanır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hangingPunct="0">
              <a:buNone/>
            </a:pPr>
            <a:r>
              <a:rPr lang="en-US" dirty="0" smtClean="0"/>
              <a:t>7. Son </a:t>
            </a:r>
            <a:r>
              <a:rPr lang="en-US" dirty="0" err="1" smtClean="0"/>
              <a:t>santrifüj</a:t>
            </a:r>
            <a:r>
              <a:rPr lang="en-US" dirty="0" smtClean="0"/>
              <a:t> </a:t>
            </a:r>
            <a:r>
              <a:rPr lang="en-US" dirty="0" err="1" smtClean="0"/>
              <a:t>işleminden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kısım</a:t>
            </a:r>
            <a:r>
              <a:rPr lang="en-US" dirty="0" smtClean="0"/>
              <a:t> </a:t>
            </a:r>
            <a:r>
              <a:rPr lang="en-US" dirty="0" err="1" smtClean="0"/>
              <a:t>atılır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ters</a:t>
            </a:r>
            <a:r>
              <a:rPr lang="en-US" dirty="0" smtClean="0"/>
              <a:t> </a:t>
            </a:r>
            <a:r>
              <a:rPr lang="en-US" dirty="0" err="1" smtClean="0"/>
              <a:t>çevrilerek</a:t>
            </a:r>
            <a:r>
              <a:rPr lang="en-US" dirty="0" smtClean="0"/>
              <a:t> </a:t>
            </a:r>
            <a:r>
              <a:rPr lang="en-US" dirty="0" err="1" smtClean="0"/>
              <a:t>kurutulur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hangingPunc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Çökeleğin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0.5 ml 2 N H2SO4 </a:t>
            </a:r>
            <a:r>
              <a:rPr lang="en-US" dirty="0" err="1" smtClean="0"/>
              <a:t>eklenir</a:t>
            </a:r>
            <a:r>
              <a:rPr lang="en-US" dirty="0" smtClean="0"/>
              <a:t>, </a:t>
            </a:r>
            <a:r>
              <a:rPr lang="en-US" dirty="0" err="1" smtClean="0"/>
              <a:t>karıştırılır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hangingPunc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1.5 ml 2N H2SO4 </a:t>
            </a:r>
            <a:r>
              <a:rPr lang="en-US" dirty="0" err="1" smtClean="0"/>
              <a:t>eklenir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banyosunda</a:t>
            </a:r>
            <a:r>
              <a:rPr lang="en-US" dirty="0" smtClean="0"/>
              <a:t> </a:t>
            </a:r>
            <a:r>
              <a:rPr lang="en-US" dirty="0" err="1" smtClean="0"/>
              <a:t>çökelek</a:t>
            </a:r>
            <a:r>
              <a:rPr lang="en-US" dirty="0" smtClean="0"/>
              <a:t> </a:t>
            </a:r>
            <a:r>
              <a:rPr lang="en-US" dirty="0" err="1" smtClean="0"/>
              <a:t>çözünene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beklenir</a:t>
            </a:r>
            <a:r>
              <a:rPr lang="en-US" dirty="0" smtClean="0"/>
              <a:t>.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yaklaşık</a:t>
            </a:r>
            <a:r>
              <a:rPr lang="en-US" dirty="0" smtClean="0"/>
              <a:t> 70</a:t>
            </a:r>
            <a:r>
              <a:rPr lang="tr-TR" dirty="0"/>
              <a:t>o</a:t>
            </a:r>
            <a:r>
              <a:rPr lang="en-US" dirty="0" smtClean="0"/>
              <a:t>C</a:t>
            </a:r>
            <a:r>
              <a:rPr lang="tr-TR" dirty="0" smtClean="0"/>
              <a:t>’</a:t>
            </a:r>
            <a:r>
              <a:rPr lang="en-US" dirty="0" smtClean="0"/>
              <a:t> ye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soğutulur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hangingPunct="0">
              <a:buNone/>
            </a:pPr>
            <a:r>
              <a:rPr lang="en-US" dirty="0" smtClean="0"/>
              <a:t>10. 0.01 N KMnO4 </a:t>
            </a:r>
            <a:r>
              <a:rPr lang="en-US" dirty="0" err="1" smtClean="0"/>
              <a:t>çözeltisi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, 1 </a:t>
            </a:r>
            <a:r>
              <a:rPr lang="en-US" dirty="0" err="1" smtClean="0"/>
              <a:t>dakika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kalabilen</a:t>
            </a:r>
            <a:r>
              <a:rPr lang="en-US" dirty="0" smtClean="0"/>
              <a:t> </a:t>
            </a:r>
            <a:r>
              <a:rPr lang="en-US" dirty="0" err="1" smtClean="0"/>
              <a:t>pembe</a:t>
            </a:r>
            <a:r>
              <a:rPr lang="en-US" dirty="0" smtClean="0"/>
              <a:t>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gözlenene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titre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Hesaplama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tr-TR" dirty="0" smtClean="0"/>
              <a:t> </a:t>
            </a:r>
          </a:p>
          <a:p>
            <a:pPr marL="0" indent="0" hangingPunct="0">
              <a:buNone/>
            </a:pPr>
            <a:r>
              <a:rPr lang="en-US" dirty="0" smtClean="0"/>
              <a:t>ml </a:t>
            </a:r>
            <a:r>
              <a:rPr lang="en-US" dirty="0"/>
              <a:t>0.01 N  KMnO</a:t>
            </a:r>
            <a:r>
              <a:rPr lang="en-US" baseline="-25000" dirty="0"/>
              <a:t>4</a:t>
            </a:r>
            <a:r>
              <a:rPr lang="en-US" dirty="0"/>
              <a:t>     x   </a:t>
            </a:r>
            <a:r>
              <a:rPr lang="tr-TR" dirty="0" err="1" smtClean="0"/>
              <a:t>Td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mEq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/L</a:t>
            </a:r>
            <a:endParaRPr lang="tr-TR" dirty="0"/>
          </a:p>
          <a:p>
            <a:pPr marL="0" indent="0" hangingPunct="0">
              <a:buNone/>
            </a:pPr>
            <a:endParaRPr lang="tr-TR" dirty="0" smtClean="0"/>
          </a:p>
          <a:p>
            <a:pPr marL="0" indent="0" hangingPunct="0">
              <a:buNone/>
            </a:pPr>
            <a:r>
              <a:rPr lang="en-US" dirty="0" err="1" smtClean="0"/>
              <a:t>mEq</a:t>
            </a:r>
            <a:r>
              <a:rPr lang="en-US" dirty="0" smtClean="0"/>
              <a:t> </a:t>
            </a:r>
            <a:r>
              <a:rPr lang="en-US" dirty="0" err="1"/>
              <a:t>Ca</a:t>
            </a:r>
            <a:r>
              <a:rPr lang="en-US" dirty="0"/>
              <a:t>/L    x </a:t>
            </a:r>
            <a:r>
              <a:rPr lang="tr-TR" dirty="0" smtClean="0"/>
              <a:t>  </a:t>
            </a:r>
            <a:r>
              <a:rPr lang="tr-TR" dirty="0" err="1" smtClean="0"/>
              <a:t>Td</a:t>
            </a:r>
            <a:r>
              <a:rPr lang="en-US" dirty="0" smtClean="0"/>
              <a:t>    </a:t>
            </a:r>
            <a:r>
              <a:rPr lang="en-US" dirty="0"/>
              <a:t>= mg </a:t>
            </a:r>
            <a:r>
              <a:rPr lang="en-US" dirty="0" err="1"/>
              <a:t>Ca</a:t>
            </a:r>
            <a:r>
              <a:rPr lang="en-US" dirty="0"/>
              <a:t>/100 ml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Referanslar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+mj-lt"/>
                <a:cs typeface="Times New Roman" pitchFamily="18" charset="0"/>
              </a:rPr>
              <a:t>Biyokimya pratik föyü, ANKARA, 2004.</a:t>
            </a:r>
            <a:endParaRPr lang="tr-TR" sz="2400" dirty="0" smtClean="0">
              <a:latin typeface="+mj-lt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1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248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Ofis Teması</vt:lpstr>
      <vt:lpstr> SERUMDA KALSİYUM TAYİNİ  (Clark-Collip Yöntemi) </vt:lpstr>
      <vt:lpstr>Deneyin Yapılışı</vt:lpstr>
      <vt:lpstr>Deneyin Yapılışı</vt:lpstr>
      <vt:lpstr>Hesaplama 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Açlık Kan Şekeri Tayini (Glukozoksidaz Yöntemi)  Serumda Kalsiyum Tayini</dc:title>
  <dc:creator>flx</dc:creator>
  <cp:lastModifiedBy>ecem kaya</cp:lastModifiedBy>
  <cp:revision>19</cp:revision>
  <dcterms:created xsi:type="dcterms:W3CDTF">2017-12-26T13:19:16Z</dcterms:created>
  <dcterms:modified xsi:type="dcterms:W3CDTF">2018-02-13T17:17:41Z</dcterms:modified>
</cp:coreProperties>
</file>