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4"/>
  </p:notesMasterIdLst>
  <p:sldIdLst>
    <p:sldId id="256" r:id="rId2"/>
    <p:sldId id="283" r:id="rId3"/>
    <p:sldId id="282" r:id="rId4"/>
    <p:sldId id="284" r:id="rId5"/>
    <p:sldId id="285" r:id="rId6"/>
    <p:sldId id="286" r:id="rId7"/>
    <p:sldId id="287" r:id="rId8"/>
    <p:sldId id="288" r:id="rId9"/>
    <p:sldId id="289" r:id="rId10"/>
    <p:sldId id="290" r:id="rId11"/>
    <p:sldId id="291" r:id="rId12"/>
    <p:sldId id="292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03" autoAdjust="0"/>
    <p:restoredTop sz="94660"/>
  </p:normalViewPr>
  <p:slideViewPr>
    <p:cSldViewPr>
      <p:cViewPr varScale="1">
        <p:scale>
          <a:sx n="66" d="100"/>
          <a:sy n="66" d="100"/>
        </p:scale>
        <p:origin x="1308" y="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523C565-F6BB-4F42-8E95-4790F5B9E375}" type="datetimeFigureOut">
              <a:rPr lang="tr-TR" smtClean="0"/>
              <a:pPr/>
              <a:t>4.12.2019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9ED1EF-6818-4705-9CDF-60C5D763D885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979904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0985492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6619971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6880422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4456349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2108811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8583005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2869412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2308099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9713487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9140073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117555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03CE3403-E2B5-4E8A-89D8-A2C3643C3380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6FD9AE-622D-4D6E-B1FA-FF86DCF8EC81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E7825-6EB5-4069-AE4D-CD6FFECBD5A8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59553-24D1-43E6-A105-C5B7D4915F5D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DEF120-8076-4A7A-B793-2274FBA28191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4B68B-BF11-44FC-994F-5C1FD159CE2B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CC4FA-4925-4400-B613-A21B29FA01B5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1596D-A42C-4123-A2C9-1AA75A8A164E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B0925-351C-415F-AE54-F89DB471B483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71209-091D-4FEB-A8CD-380AAC3CD9EC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B83C6-5B46-4D44-83C2-F3FA9C4C41C5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A77C9E0A-1FB2-4327-A4E0-FE2C9CA9BF1A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dt="0"/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smtClean="0"/>
              <a:t>BL</a:t>
            </a:r>
            <a:r>
              <a:rPr lang="tr-TR" smtClean="0"/>
              <a:t>M258</a:t>
            </a:r>
            <a:endParaRPr lang="tr-T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522520"/>
          </a:xfrm>
        </p:spPr>
        <p:txBody>
          <a:bodyPr>
            <a:normAutofit/>
          </a:bodyPr>
          <a:lstStyle/>
          <a:p>
            <a:r>
              <a:rPr lang="en-US" dirty="0" smtClean="0"/>
              <a:t>Chapter </a:t>
            </a:r>
            <a:r>
              <a:rPr lang="tr-TR" dirty="0"/>
              <a:t>7</a:t>
            </a:r>
            <a:r>
              <a:rPr lang="tr-TR" dirty="0" smtClean="0"/>
              <a:t>: Entity-Relationship Model</a:t>
            </a:r>
            <a:endParaRPr lang="en-US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5303520" y="5638800"/>
            <a:ext cx="2831592" cy="446291"/>
          </a:xfrm>
        </p:spPr>
        <p:txBody>
          <a:bodyPr>
            <a:normAutofit lnSpcReduction="10000"/>
          </a:bodyPr>
          <a:lstStyle/>
          <a:p>
            <a:r>
              <a:rPr lang="tr-TR" b="1" dirty="0" smtClean="0">
                <a:solidFill>
                  <a:schemeClr val="tx1"/>
                </a:solidFill>
              </a:rPr>
              <a:t>Fundamentals of Database Systems</a:t>
            </a:r>
          </a:p>
          <a:p>
            <a:r>
              <a:rPr lang="tr-TR" b="1" dirty="0" smtClean="0">
                <a:solidFill>
                  <a:schemeClr val="tx1"/>
                </a:solidFill>
              </a:rPr>
              <a:t>Elmasri-Navathe</a:t>
            </a:r>
            <a:endParaRPr lang="en-US" dirty="0" smtClean="0">
              <a:solidFill>
                <a:schemeClr val="tx1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3531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5256" y="617838"/>
            <a:ext cx="7634344" cy="829962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Relationship </a:t>
            </a:r>
            <a:r>
              <a:rPr lang="tr-TR" sz="2400" b="1" dirty="0"/>
              <a:t>Types, Relationship</a:t>
            </a:r>
            <a:r>
              <a:rPr lang="tr-TR" sz="2400" b="1" dirty="0" smtClean="0"/>
              <a:t> </a:t>
            </a:r>
            <a:r>
              <a:rPr lang="tr-TR" sz="2400" b="1" dirty="0"/>
              <a:t>Sets, </a:t>
            </a:r>
            <a:r>
              <a:rPr lang="tr-TR" sz="2400" b="1" dirty="0" smtClean="0"/>
              <a:t>Roles and Structural Constraints</a:t>
            </a:r>
            <a:endParaRPr lang="tr-TR" sz="2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476022"/>
            <a:ext cx="7848600" cy="4848578"/>
          </a:xfrm>
        </p:spPr>
        <p:txBody>
          <a:bodyPr>
            <a:normAutofit/>
          </a:bodyPr>
          <a:lstStyle/>
          <a:p>
            <a:r>
              <a:rPr lang="tr-TR" b="1" dirty="0" smtClean="0"/>
              <a:t>Constraints on Binary Relationship Types</a:t>
            </a:r>
          </a:p>
          <a:p>
            <a:pPr lvl="1"/>
            <a:r>
              <a:rPr lang="tr-TR" b="1" dirty="0" smtClean="0"/>
              <a:t>Cardinality ratio</a:t>
            </a:r>
          </a:p>
          <a:p>
            <a:pPr lvl="2"/>
            <a:r>
              <a:rPr lang="tr-TR" b="1" dirty="0" smtClean="0"/>
              <a:t>Specifies maximum number of relationship instances that entity can participate in</a:t>
            </a:r>
          </a:p>
          <a:p>
            <a:pPr lvl="1"/>
            <a:r>
              <a:rPr lang="tr-TR" b="1" dirty="0" smtClean="0"/>
              <a:t>Participation constraint</a:t>
            </a:r>
          </a:p>
          <a:p>
            <a:pPr lvl="2"/>
            <a:r>
              <a:rPr lang="tr-TR" b="1" dirty="0" smtClean="0"/>
              <a:t>Total</a:t>
            </a:r>
          </a:p>
          <a:p>
            <a:pPr lvl="2"/>
            <a:r>
              <a:rPr lang="tr-TR" b="1" dirty="0" smtClean="0"/>
              <a:t>Partial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436756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5256" y="617838"/>
            <a:ext cx="7634344" cy="829962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Relationship </a:t>
            </a:r>
            <a:r>
              <a:rPr lang="tr-TR" sz="2400" b="1" dirty="0"/>
              <a:t>Types, Relationship</a:t>
            </a:r>
            <a:r>
              <a:rPr lang="tr-TR" sz="2400" b="1" dirty="0" smtClean="0"/>
              <a:t> </a:t>
            </a:r>
            <a:r>
              <a:rPr lang="tr-TR" sz="2400" b="1" dirty="0"/>
              <a:t>Sets, </a:t>
            </a:r>
            <a:r>
              <a:rPr lang="tr-TR" sz="2400" b="1" dirty="0" smtClean="0"/>
              <a:t>Roles and Structural Constraints</a:t>
            </a:r>
            <a:endParaRPr lang="tr-TR" sz="2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476022"/>
            <a:ext cx="7848600" cy="4848578"/>
          </a:xfrm>
        </p:spPr>
        <p:txBody>
          <a:bodyPr>
            <a:normAutofit/>
          </a:bodyPr>
          <a:lstStyle/>
          <a:p>
            <a:r>
              <a:rPr lang="tr-TR" b="1" dirty="0" smtClean="0"/>
              <a:t>Attributes of Relationship Types</a:t>
            </a:r>
          </a:p>
          <a:p>
            <a:pPr lvl="1"/>
            <a:r>
              <a:rPr lang="tr-TR" b="1" dirty="0" smtClean="0"/>
              <a:t>Attributes of 1:1 relationship type can be migrated to one entity type</a:t>
            </a:r>
          </a:p>
          <a:p>
            <a:pPr lvl="1"/>
            <a:r>
              <a:rPr lang="tr-TR" b="1" dirty="0" smtClean="0"/>
              <a:t>Relationship attribute can be migrated only to entity type on N-side for a 1:N relationship type</a:t>
            </a:r>
          </a:p>
          <a:p>
            <a:pPr lvl="1"/>
            <a:r>
              <a:rPr lang="tr-TR" b="1" dirty="0" smtClean="0"/>
              <a:t>Attributes must be specified as relationship attributes for M:N relationship types</a:t>
            </a:r>
          </a:p>
          <a:p>
            <a:pPr lvl="1"/>
            <a:endParaRPr lang="tr-TR" b="1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45044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5256" y="304800"/>
            <a:ext cx="7634344" cy="829962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Weak Entity Types</a:t>
            </a:r>
            <a:endParaRPr lang="tr-TR" sz="2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215071"/>
            <a:ext cx="7848600" cy="5109529"/>
          </a:xfrm>
        </p:spPr>
        <p:txBody>
          <a:bodyPr>
            <a:normAutofit/>
          </a:bodyPr>
          <a:lstStyle/>
          <a:p>
            <a:r>
              <a:rPr lang="tr-TR" b="1" dirty="0" smtClean="0"/>
              <a:t>They do not have key attributes of their own.</a:t>
            </a:r>
          </a:p>
          <a:p>
            <a:r>
              <a:rPr lang="tr-TR" b="1" dirty="0" smtClean="0"/>
              <a:t>Identified by being related to specific entities from another entity type.</a:t>
            </a:r>
          </a:p>
          <a:p>
            <a:r>
              <a:rPr lang="tr-TR" b="1" dirty="0" smtClean="0"/>
              <a:t>Identifying relationship are placed between a weak entity type and </a:t>
            </a:r>
            <a:r>
              <a:rPr lang="tr-TR" b="1" smtClean="0"/>
              <a:t>its owner.</a:t>
            </a:r>
            <a:endParaRPr lang="tr-TR" b="1" dirty="0" smtClean="0"/>
          </a:p>
          <a:p>
            <a:r>
              <a:rPr lang="tr-TR" b="1" dirty="0" smtClean="0"/>
              <a:t>It always has a total participation.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55014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52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/>
              <a:t> </a:t>
            </a:r>
            <a:r>
              <a:rPr lang="tr-TR" sz="2400" b="1" dirty="0" smtClean="0"/>
              <a:t>Outline</a:t>
            </a:r>
            <a:endParaRPr lang="en-US" sz="2400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219200"/>
            <a:ext cx="7848600" cy="5257800"/>
          </a:xfrm>
        </p:spPr>
        <p:txBody>
          <a:bodyPr>
            <a:normAutofit/>
          </a:bodyPr>
          <a:lstStyle/>
          <a:p>
            <a:r>
              <a:rPr lang="tr-TR" b="1" dirty="0" smtClean="0"/>
              <a:t>Using High-Level Conceptual Data Models for Database Design</a:t>
            </a:r>
          </a:p>
          <a:p>
            <a:r>
              <a:rPr lang="tr-TR" b="1" dirty="0" smtClean="0"/>
              <a:t>A Sample Database Application</a:t>
            </a:r>
          </a:p>
          <a:p>
            <a:r>
              <a:rPr lang="tr-TR" b="1" dirty="0" smtClean="0"/>
              <a:t>Entity Types, Entity Sets, Attributes, and Keys</a:t>
            </a:r>
          </a:p>
          <a:p>
            <a:r>
              <a:rPr lang="tr-TR" b="1" dirty="0" smtClean="0"/>
              <a:t>Relationship Types, Relationship Sets, Roles and Structural Constraints</a:t>
            </a:r>
          </a:p>
          <a:p>
            <a:r>
              <a:rPr lang="tr-TR" b="1" dirty="0" smtClean="0"/>
              <a:t>Weak Entity Types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11774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5256" y="685800"/>
            <a:ext cx="7634344" cy="8382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Using </a:t>
            </a:r>
            <a:r>
              <a:rPr lang="tr-TR" sz="2400" b="1" dirty="0"/>
              <a:t>High-Level Conceptual Data Models for Database </a:t>
            </a:r>
            <a:r>
              <a:rPr lang="tr-TR" sz="2400" b="1" dirty="0" smtClean="0"/>
              <a:t>Design</a:t>
            </a:r>
            <a:endParaRPr lang="tr-TR" sz="2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524000"/>
            <a:ext cx="7848600" cy="5257800"/>
          </a:xfrm>
        </p:spPr>
        <p:txBody>
          <a:bodyPr>
            <a:normAutofit/>
          </a:bodyPr>
          <a:lstStyle/>
          <a:p>
            <a:r>
              <a:rPr lang="tr-TR" b="1" dirty="0" smtClean="0"/>
              <a:t>Entity-Relationship (ER) model</a:t>
            </a:r>
          </a:p>
          <a:p>
            <a:pPr lvl="1"/>
            <a:r>
              <a:rPr lang="tr-TR" b="1" dirty="0" smtClean="0"/>
              <a:t>Very popular high level conceptual data model</a:t>
            </a:r>
          </a:p>
          <a:p>
            <a:pPr lvl="1"/>
            <a:r>
              <a:rPr lang="tr-TR" b="1" dirty="0" smtClean="0"/>
              <a:t>ER diagrams are used to implement ER model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19261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5256" y="685800"/>
            <a:ext cx="7634344" cy="8382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Using </a:t>
            </a:r>
            <a:r>
              <a:rPr lang="tr-TR" sz="2400" b="1" dirty="0"/>
              <a:t>High-Level Conceptual Data Models for Database </a:t>
            </a:r>
            <a:r>
              <a:rPr lang="tr-TR" sz="2400" b="1" dirty="0" smtClean="0"/>
              <a:t>Design</a:t>
            </a:r>
            <a:endParaRPr lang="tr-TR" sz="2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524000"/>
            <a:ext cx="7848600" cy="5257800"/>
          </a:xfrm>
        </p:spPr>
        <p:txBody>
          <a:bodyPr>
            <a:normAutofit/>
          </a:bodyPr>
          <a:lstStyle/>
          <a:p>
            <a:r>
              <a:rPr lang="tr-TR" b="1" dirty="0" smtClean="0"/>
              <a:t>Requirements collection and analysis</a:t>
            </a:r>
          </a:p>
          <a:p>
            <a:pPr lvl="1"/>
            <a:r>
              <a:rPr lang="tr-TR" b="1" dirty="0" smtClean="0"/>
              <a:t>Database designers interview database users to understand data requirements</a:t>
            </a:r>
          </a:p>
          <a:p>
            <a:pPr lvl="1"/>
            <a:r>
              <a:rPr lang="tr-TR" b="1" dirty="0" smtClean="0"/>
              <a:t>Result: Data requirements</a:t>
            </a:r>
          </a:p>
          <a:p>
            <a:pPr lvl="1"/>
            <a:r>
              <a:rPr lang="tr-TR" b="1" dirty="0" smtClean="0"/>
              <a:t>Functional requirements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89170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5256" y="685800"/>
            <a:ext cx="7634344" cy="8382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Using </a:t>
            </a:r>
            <a:r>
              <a:rPr lang="tr-TR" sz="2400" b="1" dirty="0"/>
              <a:t>High-Level Conceptual Data Models for Database </a:t>
            </a:r>
            <a:r>
              <a:rPr lang="tr-TR" sz="2400" b="1" dirty="0" smtClean="0"/>
              <a:t>Design</a:t>
            </a:r>
            <a:endParaRPr lang="tr-TR" sz="2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524000"/>
            <a:ext cx="7848600" cy="5257800"/>
          </a:xfrm>
        </p:spPr>
        <p:txBody>
          <a:bodyPr>
            <a:normAutofit/>
          </a:bodyPr>
          <a:lstStyle/>
          <a:p>
            <a:r>
              <a:rPr lang="tr-TR" b="1" dirty="0" smtClean="0"/>
              <a:t>Conceptual schema</a:t>
            </a:r>
          </a:p>
          <a:p>
            <a:pPr lvl="1"/>
            <a:r>
              <a:rPr lang="tr-TR" b="1" dirty="0" smtClean="0"/>
              <a:t>Description of data requirements</a:t>
            </a:r>
          </a:p>
          <a:p>
            <a:pPr lvl="1"/>
            <a:r>
              <a:rPr lang="tr-TR" b="1" dirty="0" smtClean="0"/>
              <a:t>Includes detailed descriptions of the entity types, relationships and constraints</a:t>
            </a:r>
          </a:p>
          <a:p>
            <a:r>
              <a:rPr lang="tr-TR" b="1" dirty="0" smtClean="0"/>
              <a:t>Logical design or data model mapping</a:t>
            </a:r>
          </a:p>
          <a:p>
            <a:pPr lvl="1"/>
            <a:r>
              <a:rPr lang="tr-TR" b="1" dirty="0" smtClean="0"/>
              <a:t>A database schema is produced</a:t>
            </a:r>
          </a:p>
          <a:p>
            <a:r>
              <a:rPr lang="tr-TR" b="1" dirty="0" smtClean="0"/>
              <a:t>Physical design phase</a:t>
            </a:r>
          </a:p>
          <a:p>
            <a:pPr lvl="1"/>
            <a:r>
              <a:rPr lang="tr-TR" b="1" dirty="0" smtClean="0"/>
              <a:t>Internal storage structures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69187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5256" y="685800"/>
            <a:ext cx="7634344" cy="8382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Using </a:t>
            </a:r>
            <a:r>
              <a:rPr lang="tr-TR" sz="2400" b="1" dirty="0"/>
              <a:t>High-Level Conceptual Data Models for Database </a:t>
            </a:r>
            <a:r>
              <a:rPr lang="tr-TR" sz="2400" b="1" dirty="0" smtClean="0"/>
              <a:t>Design</a:t>
            </a:r>
            <a:endParaRPr lang="tr-TR" sz="2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524000"/>
            <a:ext cx="7848600" cy="5257800"/>
          </a:xfrm>
        </p:spPr>
        <p:txBody>
          <a:bodyPr>
            <a:normAutofit/>
          </a:bodyPr>
          <a:lstStyle/>
          <a:p>
            <a:r>
              <a:rPr lang="tr-TR" b="1" dirty="0" smtClean="0"/>
              <a:t>A Sample Database Application</a:t>
            </a:r>
          </a:p>
          <a:p>
            <a:r>
              <a:rPr lang="tr-TR" b="1" dirty="0" smtClean="0"/>
              <a:t>COMPANY</a:t>
            </a:r>
          </a:p>
          <a:p>
            <a:pPr lvl="1"/>
            <a:r>
              <a:rPr lang="tr-TR" b="1" dirty="0" smtClean="0"/>
              <a:t>Employees, departments and projects</a:t>
            </a:r>
          </a:p>
          <a:p>
            <a:pPr lvl="1"/>
            <a:r>
              <a:rPr lang="tr-TR" b="1" dirty="0" smtClean="0"/>
              <a:t>Company has a number of departments</a:t>
            </a:r>
          </a:p>
          <a:p>
            <a:pPr lvl="1"/>
            <a:r>
              <a:rPr lang="tr-TR" b="1" dirty="0" smtClean="0"/>
              <a:t>Departments controls a number of projects</a:t>
            </a:r>
          </a:p>
          <a:p>
            <a:pPr lvl="1"/>
            <a:r>
              <a:rPr lang="tr-TR" b="1" dirty="0" smtClean="0"/>
              <a:t>The dependents of each employee are also kept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188728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5256" y="609600"/>
            <a:ext cx="7634344" cy="8382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Using </a:t>
            </a:r>
            <a:r>
              <a:rPr lang="tr-TR" sz="2400" b="1" dirty="0"/>
              <a:t>High-Level Conceptual Data Models for Database </a:t>
            </a:r>
            <a:r>
              <a:rPr lang="tr-TR" sz="2400" b="1" dirty="0" smtClean="0"/>
              <a:t>Design</a:t>
            </a:r>
            <a:endParaRPr lang="tr-TR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5012" y="1467784"/>
            <a:ext cx="4628168" cy="47806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764758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5256" y="762000"/>
            <a:ext cx="7634344" cy="533400"/>
          </a:xfrm>
        </p:spPr>
        <p:txBody>
          <a:bodyPr>
            <a:normAutofit/>
          </a:bodyPr>
          <a:lstStyle/>
          <a:p>
            <a:r>
              <a:rPr lang="tr-TR" sz="2400" b="1" dirty="0"/>
              <a:t>Entity Types, Entity Sets, Attributes, and Keys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315384"/>
            <a:ext cx="7848600" cy="5009216"/>
          </a:xfrm>
        </p:spPr>
        <p:txBody>
          <a:bodyPr>
            <a:normAutofit/>
          </a:bodyPr>
          <a:lstStyle/>
          <a:p>
            <a:r>
              <a:rPr lang="tr-TR" b="1" dirty="0" smtClean="0"/>
              <a:t>ER model describes data using Entities, Relationships and Attributes</a:t>
            </a:r>
          </a:p>
          <a:p>
            <a:r>
              <a:rPr lang="tr-TR" b="1" dirty="0" smtClean="0"/>
              <a:t>Entity is thing in real word with independent existence</a:t>
            </a:r>
          </a:p>
          <a:p>
            <a:r>
              <a:rPr lang="tr-TR" b="1" dirty="0" smtClean="0"/>
              <a:t>Attributes</a:t>
            </a:r>
          </a:p>
          <a:p>
            <a:pPr lvl="1"/>
            <a:r>
              <a:rPr lang="tr-TR" b="1" dirty="0" smtClean="0"/>
              <a:t>Composite / simple attributes</a:t>
            </a:r>
          </a:p>
          <a:p>
            <a:pPr lvl="1"/>
            <a:r>
              <a:rPr lang="tr-TR" b="1" dirty="0" smtClean="0"/>
              <a:t>Single-valued / multivalued</a:t>
            </a:r>
          </a:p>
          <a:p>
            <a:pPr lvl="1"/>
            <a:r>
              <a:rPr lang="tr-TR" b="1" dirty="0" smtClean="0"/>
              <a:t>Stored / derived</a:t>
            </a:r>
          </a:p>
          <a:p>
            <a:pPr lvl="1"/>
            <a:r>
              <a:rPr lang="tr-TR" b="1" dirty="0" smtClean="0"/>
              <a:t>NULL values</a:t>
            </a:r>
          </a:p>
          <a:p>
            <a:pPr lvl="1"/>
            <a:r>
              <a:rPr lang="tr-TR" b="1" dirty="0" smtClean="0"/>
              <a:t>Complex attributes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905528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5256" y="617838"/>
            <a:ext cx="7634344" cy="829962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Relationship </a:t>
            </a:r>
            <a:r>
              <a:rPr lang="tr-TR" sz="2400" b="1" dirty="0"/>
              <a:t>Types, Relationship</a:t>
            </a:r>
            <a:r>
              <a:rPr lang="tr-TR" sz="2400" b="1" dirty="0" smtClean="0"/>
              <a:t> </a:t>
            </a:r>
            <a:r>
              <a:rPr lang="tr-TR" sz="2400" b="1" dirty="0"/>
              <a:t>Sets, </a:t>
            </a:r>
            <a:r>
              <a:rPr lang="tr-TR" sz="2400" b="1" dirty="0" smtClean="0"/>
              <a:t>Roles and Structural Constraints</a:t>
            </a:r>
            <a:endParaRPr lang="tr-TR" sz="2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476022"/>
            <a:ext cx="7848600" cy="4848578"/>
          </a:xfrm>
        </p:spPr>
        <p:txBody>
          <a:bodyPr>
            <a:normAutofit/>
          </a:bodyPr>
          <a:lstStyle/>
          <a:p>
            <a:r>
              <a:rPr lang="tr-TR" b="1" dirty="0" smtClean="0"/>
              <a:t>Relationship</a:t>
            </a:r>
          </a:p>
          <a:p>
            <a:pPr lvl="1"/>
            <a:r>
              <a:rPr lang="tr-TR" b="1" dirty="0" smtClean="0"/>
              <a:t>When an attribute of one entity type refers to another entity type</a:t>
            </a:r>
          </a:p>
          <a:p>
            <a:pPr lvl="1"/>
            <a:r>
              <a:rPr lang="tr-TR" b="1" dirty="0" smtClean="0"/>
              <a:t>References are represented as relationships not attributes.</a:t>
            </a:r>
          </a:p>
          <a:p>
            <a:r>
              <a:rPr lang="tr-TR" b="1" dirty="0" smtClean="0"/>
              <a:t>Relationship degree is the number of participating entity types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911488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11433</TotalTime>
  <Words>428</Words>
  <Application>Microsoft Office PowerPoint</Application>
  <PresentationFormat>On-screen Show (4:3)</PresentationFormat>
  <Paragraphs>89</Paragraphs>
  <Slides>12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Calibri</vt:lpstr>
      <vt:lpstr>Century Gothic</vt:lpstr>
      <vt:lpstr>Wingdings 2</vt:lpstr>
      <vt:lpstr>Austin</vt:lpstr>
      <vt:lpstr>BLM258</vt:lpstr>
      <vt:lpstr> Outline</vt:lpstr>
      <vt:lpstr>Using High-Level Conceptual Data Models for Database Design</vt:lpstr>
      <vt:lpstr>Using High-Level Conceptual Data Models for Database Design</vt:lpstr>
      <vt:lpstr>Using High-Level Conceptual Data Models for Database Design</vt:lpstr>
      <vt:lpstr>Using High-Level Conceptual Data Models for Database Design</vt:lpstr>
      <vt:lpstr>Using High-Level Conceptual Data Models for Database Design</vt:lpstr>
      <vt:lpstr>Entity Types, Entity Sets, Attributes, and Keys</vt:lpstr>
      <vt:lpstr>Relationship Types, Relationship Sets, Roles and Structural Constraints</vt:lpstr>
      <vt:lpstr>Relationship Types, Relationship Sets, Roles and Structural Constraints</vt:lpstr>
      <vt:lpstr>Relationship Types, Relationship Sets, Roles and Structural Constraints</vt:lpstr>
      <vt:lpstr>Weak Entity Types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COM267</dc:title>
  <dc:creator>AR</dc:creator>
  <cp:lastModifiedBy>Furkan Ar</cp:lastModifiedBy>
  <cp:revision>531</cp:revision>
  <dcterms:created xsi:type="dcterms:W3CDTF">2006-08-16T00:00:00Z</dcterms:created>
  <dcterms:modified xsi:type="dcterms:W3CDTF">2019-12-03T21:43:47Z</dcterms:modified>
</cp:coreProperties>
</file>