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5" r:id="rId5"/>
    <p:sldId id="266" r:id="rId6"/>
    <p:sldId id="267" r:id="rId7"/>
    <p:sldId id="269" r:id="rId8"/>
    <p:sldId id="271" r:id="rId9"/>
    <p:sldId id="272" r:id="rId10"/>
    <p:sldId id="268" r:id="rId11"/>
    <p:sldId id="273" r:id="rId12"/>
    <p:sldId id="27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C629-6928-4148-9E90-C32B2AA9224D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41DB-1465-4D6A-A356-481907545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672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C629-6928-4148-9E90-C32B2AA9224D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41DB-1465-4D6A-A356-481907545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273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C629-6928-4148-9E90-C32B2AA9224D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41DB-1465-4D6A-A356-481907545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858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C629-6928-4148-9E90-C32B2AA9224D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41DB-1465-4D6A-A356-481907545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50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C629-6928-4148-9E90-C32B2AA9224D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41DB-1465-4D6A-A356-481907545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09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C629-6928-4148-9E90-C32B2AA9224D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41DB-1465-4D6A-A356-481907545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089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C629-6928-4148-9E90-C32B2AA9224D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41DB-1465-4D6A-A356-481907545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46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C629-6928-4148-9E90-C32B2AA9224D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41DB-1465-4D6A-A356-481907545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C629-6928-4148-9E90-C32B2AA9224D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41DB-1465-4D6A-A356-481907545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224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C629-6928-4148-9E90-C32B2AA9224D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41DB-1465-4D6A-A356-481907545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0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C629-6928-4148-9E90-C32B2AA9224D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41DB-1465-4D6A-A356-481907545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977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EC629-6928-4148-9E90-C32B2AA9224D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E41DB-1465-4D6A-A356-481907545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422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Information </a:t>
            </a:r>
            <a:r>
              <a:rPr lang="tr-TR" dirty="0" err="1" smtClean="0"/>
              <a:t>Technology</a:t>
            </a:r>
            <a:r>
              <a:rPr lang="tr-TR" dirty="0" smtClean="0"/>
              <a:t> in Business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Society</a:t>
            </a:r>
            <a:r>
              <a:rPr lang="tr-TR" dirty="0" smtClean="0"/>
              <a:t> II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IT </a:t>
            </a:r>
            <a:r>
              <a:rPr lang="tr-TR" dirty="0" err="1" smtClean="0"/>
              <a:t>Infrastructure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560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Total </a:t>
            </a:r>
            <a:r>
              <a:rPr lang="tr-TR" b="1" dirty="0" err="1" smtClean="0"/>
              <a:t>Cost</a:t>
            </a:r>
            <a:r>
              <a:rPr lang="tr-TR" b="1" dirty="0" smtClean="0"/>
              <a:t> of </a:t>
            </a:r>
            <a:r>
              <a:rPr lang="tr-TR" b="1" dirty="0" err="1" smtClean="0"/>
              <a:t>Ownership</a:t>
            </a:r>
            <a:endParaRPr lang="en-US" dirty="0"/>
          </a:p>
        </p:txBody>
      </p:sp>
      <p:pic>
        <p:nvPicPr>
          <p:cNvPr id="4" name="İçerik Yer Tutucusu 3" descr="C:\Users\SEVGI EDA TUZCU\YandexDisk\siyasal\IT in Business - BIS\1 Isletme_ 2. Donem\Ders Anlatimi\statistic_id292203_expenditure-on-it-outsourcing-and-hardware-maintenance-worldwide-2013-2017-by-segment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99919"/>
            <a:ext cx="10515600" cy="44500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881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Total </a:t>
            </a:r>
            <a:r>
              <a:rPr lang="tr-TR" b="1" dirty="0" err="1" smtClean="0"/>
              <a:t>Cost</a:t>
            </a:r>
            <a:r>
              <a:rPr lang="tr-TR" b="1" dirty="0" smtClean="0"/>
              <a:t> of </a:t>
            </a:r>
            <a:r>
              <a:rPr lang="tr-TR" b="1" dirty="0" err="1" smtClean="0"/>
              <a:t>Ownership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A </a:t>
            </a:r>
            <a:r>
              <a:rPr lang="tr-TR" sz="3600" dirty="0" err="1" smtClean="0"/>
              <a:t>large</a:t>
            </a:r>
            <a:r>
              <a:rPr lang="en-US" sz="3600" dirty="0" smtClean="0"/>
              <a:t> </a:t>
            </a:r>
            <a:r>
              <a:rPr lang="en-US" sz="3600" dirty="0"/>
              <a:t>portion of capital spending </a:t>
            </a:r>
            <a:r>
              <a:rPr lang="tr-TR" sz="3600" dirty="0" err="1" smtClean="0"/>
              <a:t>to</a:t>
            </a:r>
            <a:r>
              <a:rPr lang="tr-TR" sz="3600" dirty="0" smtClean="0"/>
              <a:t> </a:t>
            </a:r>
            <a:r>
              <a:rPr lang="tr-TR" sz="3600" dirty="0" err="1" smtClean="0"/>
              <a:t>information</a:t>
            </a:r>
            <a:r>
              <a:rPr lang="tr-TR" sz="3600" dirty="0" smtClean="0"/>
              <a:t> </a:t>
            </a:r>
            <a:r>
              <a:rPr lang="tr-TR" sz="3600" dirty="0" err="1" smtClean="0"/>
              <a:t>system</a:t>
            </a:r>
            <a:r>
              <a:rPr lang="tr-TR" sz="3600" dirty="0" smtClean="0"/>
              <a:t> </a:t>
            </a:r>
            <a:r>
              <a:rPr lang="tr-TR" sz="3600" dirty="0" err="1" smtClean="0"/>
              <a:t>components</a:t>
            </a:r>
            <a:endParaRPr lang="tr-TR" sz="3600" dirty="0" smtClean="0"/>
          </a:p>
          <a:p>
            <a:r>
              <a:rPr lang="tr-TR" sz="3600" dirty="0" err="1" smtClean="0"/>
              <a:t>However</a:t>
            </a:r>
            <a:r>
              <a:rPr lang="tr-TR" sz="3600" dirty="0" smtClean="0"/>
              <a:t>,</a:t>
            </a:r>
            <a:r>
              <a:rPr lang="en-US" sz="3600" dirty="0" smtClean="0"/>
              <a:t> </a:t>
            </a:r>
            <a:r>
              <a:rPr lang="en-US" sz="3600" dirty="0"/>
              <a:t>one in three technology development projects </a:t>
            </a:r>
            <a:r>
              <a:rPr lang="en-US" sz="3600" dirty="0" smtClean="0"/>
              <a:t>fail</a:t>
            </a:r>
            <a:r>
              <a:rPr lang="tr-TR" sz="3600" dirty="0"/>
              <a:t>s</a:t>
            </a:r>
            <a:r>
              <a:rPr lang="en-US" sz="3600" dirty="0" smtClean="0"/>
              <a:t>.</a:t>
            </a:r>
            <a:endParaRPr lang="tr-TR" sz="3600" dirty="0" smtClean="0"/>
          </a:p>
          <a:p>
            <a:r>
              <a:rPr lang="en-US" sz="3600" dirty="0" smtClean="0"/>
              <a:t>This </a:t>
            </a:r>
            <a:r>
              <a:rPr lang="en-US" sz="3600" dirty="0"/>
              <a:t>failure rate </a:t>
            </a:r>
            <a:r>
              <a:rPr lang="tr-TR" sz="3600" dirty="0" smtClean="0"/>
              <a:t>is </a:t>
            </a:r>
            <a:r>
              <a:rPr lang="tr-TR" sz="3600" dirty="0" err="1" smtClean="0"/>
              <a:t>also</a:t>
            </a:r>
            <a:r>
              <a:rPr lang="en-US" sz="3600" dirty="0" smtClean="0"/>
              <a:t> </a:t>
            </a:r>
            <a:r>
              <a:rPr lang="en-US" sz="3600" dirty="0"/>
              <a:t>a big part of </a:t>
            </a:r>
            <a:r>
              <a:rPr lang="en-US" sz="3600" dirty="0" smtClean="0"/>
              <a:t>TCO</a:t>
            </a:r>
            <a:r>
              <a:rPr lang="tr-TR" sz="3600" dirty="0" smtClean="0"/>
              <a:t>.</a:t>
            </a:r>
          </a:p>
          <a:p>
            <a:pPr lvl="1"/>
            <a:r>
              <a:rPr lang="tr-TR" sz="3200" dirty="0" err="1" smtClean="0"/>
              <a:t>Sunk</a:t>
            </a:r>
            <a:r>
              <a:rPr lang="tr-TR" sz="3200" dirty="0" smtClean="0"/>
              <a:t> </a:t>
            </a:r>
            <a:r>
              <a:rPr lang="tr-TR" sz="3200" dirty="0" err="1" smtClean="0"/>
              <a:t>cost</a:t>
            </a:r>
            <a:endParaRPr lang="tr-TR" sz="3200" dirty="0" smtClean="0"/>
          </a:p>
          <a:p>
            <a:r>
              <a:rPr lang="tr-TR" sz="3600" dirty="0" err="1" smtClean="0"/>
              <a:t>Why</a:t>
            </a:r>
            <a:r>
              <a:rPr lang="tr-TR" sz="3600" dirty="0"/>
              <a:t> </a:t>
            </a:r>
            <a:r>
              <a:rPr lang="tr-TR" sz="3600" dirty="0" err="1" smtClean="0"/>
              <a:t>are</a:t>
            </a:r>
            <a:r>
              <a:rPr lang="tr-TR" sz="3600" dirty="0" smtClean="0"/>
              <a:t> </a:t>
            </a:r>
            <a:r>
              <a:rPr lang="tr-TR" sz="3600" dirty="0" err="1" smtClean="0"/>
              <a:t>firms</a:t>
            </a:r>
            <a:r>
              <a:rPr lang="tr-TR" sz="3600" dirty="0" smtClean="0"/>
              <a:t> </a:t>
            </a:r>
            <a:r>
              <a:rPr lang="tr-TR" sz="3600" dirty="0" err="1" smtClean="0"/>
              <a:t>unsuccessful</a:t>
            </a:r>
            <a:r>
              <a:rPr lang="tr-TR" sz="3600" dirty="0" smtClean="0"/>
              <a:t> in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implemetation</a:t>
            </a:r>
            <a:r>
              <a:rPr lang="tr-TR" sz="3600" dirty="0" smtClean="0"/>
              <a:t> of </a:t>
            </a:r>
            <a:r>
              <a:rPr lang="tr-TR" sz="3600" dirty="0" err="1" smtClean="0"/>
              <a:t>such</a:t>
            </a:r>
            <a:r>
              <a:rPr lang="tr-TR" sz="3600" dirty="0" smtClean="0"/>
              <a:t> </a:t>
            </a:r>
            <a:r>
              <a:rPr lang="tr-TR" sz="3600" dirty="0" err="1" smtClean="0"/>
              <a:t>big</a:t>
            </a:r>
            <a:r>
              <a:rPr lang="tr-TR" sz="3600" dirty="0" smtClean="0"/>
              <a:t> </a:t>
            </a:r>
            <a:r>
              <a:rPr lang="tr-TR" sz="3600" dirty="0" err="1" smtClean="0"/>
              <a:t>investments</a:t>
            </a:r>
            <a:r>
              <a:rPr lang="tr-TR" sz="3600" dirty="0" smtClean="0"/>
              <a:t>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6394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Chaffey</a:t>
            </a:r>
            <a:r>
              <a:rPr lang="tr-TR" dirty="0" smtClean="0"/>
              <a:t> D.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tr-TR" dirty="0" smtClean="0"/>
              <a:t>S. </a:t>
            </a:r>
            <a:r>
              <a:rPr lang="en-US" dirty="0" smtClean="0"/>
              <a:t>Wood</a:t>
            </a:r>
            <a:r>
              <a:rPr lang="tr-TR" dirty="0" smtClean="0"/>
              <a:t> (2005)</a:t>
            </a:r>
            <a:r>
              <a:rPr lang="en-US" dirty="0" smtClean="0"/>
              <a:t>, </a:t>
            </a:r>
            <a:r>
              <a:rPr lang="en-US" dirty="0"/>
              <a:t>Business information management: improving performance using information </a:t>
            </a:r>
            <a:r>
              <a:rPr lang="en-US" dirty="0" smtClean="0"/>
              <a:t>systems</a:t>
            </a:r>
            <a:r>
              <a:rPr lang="tr-TR" dirty="0" smtClean="0"/>
              <a:t>, </a:t>
            </a:r>
            <a:r>
              <a:rPr lang="tr-TR" dirty="0" err="1" smtClean="0"/>
              <a:t>Prentice</a:t>
            </a:r>
            <a:r>
              <a:rPr lang="tr-TR" dirty="0" smtClean="0"/>
              <a:t> </a:t>
            </a:r>
            <a:r>
              <a:rPr lang="tr-TR" dirty="0" err="1" smtClean="0"/>
              <a:t>Hall</a:t>
            </a:r>
            <a:r>
              <a:rPr lang="tr-TR" dirty="0" smtClean="0"/>
              <a:t>.</a:t>
            </a:r>
          </a:p>
          <a:p>
            <a:r>
              <a:rPr lang="en-US" dirty="0" smtClean="0"/>
              <a:t>Laudon K. and P. Laudon (2017), Essentials of MIS, Pearson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Laudon</a:t>
            </a:r>
            <a:r>
              <a:rPr lang="tr-TR" dirty="0" smtClean="0"/>
              <a:t> K. </a:t>
            </a:r>
            <a:r>
              <a:rPr lang="tr-TR" dirty="0" err="1" smtClean="0"/>
              <a:t>and</a:t>
            </a:r>
            <a:r>
              <a:rPr lang="tr-TR" dirty="0" smtClean="0"/>
              <a:t> J. </a:t>
            </a:r>
            <a:r>
              <a:rPr lang="tr-TR" dirty="0" err="1" smtClean="0"/>
              <a:t>Laudon</a:t>
            </a:r>
            <a:r>
              <a:rPr lang="tr-TR" dirty="0" smtClean="0"/>
              <a:t> (2018), </a:t>
            </a:r>
            <a:r>
              <a:rPr lang="tr-TR" dirty="0" err="1" smtClean="0"/>
              <a:t>Managing</a:t>
            </a:r>
            <a:r>
              <a:rPr lang="tr-TR" dirty="0" smtClean="0"/>
              <a:t> Information </a:t>
            </a:r>
            <a:r>
              <a:rPr lang="tr-TR" dirty="0" err="1" smtClean="0"/>
              <a:t>Systems</a:t>
            </a:r>
            <a:r>
              <a:rPr lang="tr-TR" dirty="0" smtClean="0"/>
              <a:t> </a:t>
            </a:r>
            <a:r>
              <a:rPr lang="tr-TR" dirty="0" err="1" smtClean="0"/>
              <a:t>Managing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dirty="0" err="1" smtClean="0"/>
              <a:t>Firm</a:t>
            </a:r>
            <a:r>
              <a:rPr lang="tr-TR" dirty="0" smtClean="0"/>
              <a:t>, </a:t>
            </a:r>
            <a:r>
              <a:rPr lang="tr-TR" dirty="0" err="1" smtClean="0"/>
              <a:t>Pearson</a:t>
            </a:r>
            <a:r>
              <a:rPr lang="tr-TR" dirty="0" smtClean="0"/>
              <a:t>, 15th Ed.</a:t>
            </a:r>
          </a:p>
          <a:p>
            <a:r>
              <a:rPr lang="en-US" dirty="0" err="1" smtClean="0"/>
              <a:t>Gallaugher</a:t>
            </a:r>
            <a:r>
              <a:rPr lang="tr-TR" dirty="0" smtClean="0"/>
              <a:t>, J. (2012), </a:t>
            </a:r>
            <a:r>
              <a:rPr lang="en-US" dirty="0"/>
              <a:t>Getting the Most Out of Information Systems: A Manager's </a:t>
            </a:r>
            <a:r>
              <a:rPr lang="en-US" dirty="0" smtClean="0"/>
              <a:t>Guide</a:t>
            </a:r>
            <a:r>
              <a:rPr lang="tr-TR" smtClean="0"/>
              <a:t>.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17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M</a:t>
            </a:r>
            <a:r>
              <a:rPr lang="en-US" b="1" dirty="0" err="1" smtClean="0"/>
              <a:t>anaging</a:t>
            </a:r>
            <a:r>
              <a:rPr lang="en-US" b="1" dirty="0" smtClean="0"/>
              <a:t> IT infrastructure components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endParaRPr lang="tr-TR" sz="32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/>
              <a:t>Capacity </a:t>
            </a:r>
            <a:r>
              <a:rPr lang="en-US" sz="3200" b="1" dirty="0"/>
              <a:t>Planning and Scalability</a:t>
            </a:r>
            <a:endParaRPr lang="en-US" sz="3200" dirty="0"/>
          </a:p>
          <a:p>
            <a:pPr lvl="1"/>
            <a:r>
              <a:rPr lang="tr-TR" sz="2800" dirty="0" err="1" smtClean="0"/>
              <a:t>Capacity</a:t>
            </a:r>
            <a:r>
              <a:rPr lang="tr-TR" sz="2800" dirty="0" smtClean="0"/>
              <a:t> </a:t>
            </a:r>
            <a:r>
              <a:rPr lang="tr-TR" sz="2800" dirty="0" err="1" smtClean="0"/>
              <a:t>planning</a:t>
            </a:r>
            <a:r>
              <a:rPr lang="tr-TR" sz="2800" dirty="0" smtClean="0"/>
              <a:t>: </a:t>
            </a:r>
          </a:p>
          <a:p>
            <a:pPr lvl="2"/>
            <a:r>
              <a:rPr lang="en-US" sz="2400" dirty="0" smtClean="0"/>
              <a:t>predicting </a:t>
            </a:r>
            <a:r>
              <a:rPr lang="en-US" sz="2400" dirty="0"/>
              <a:t>when a computer hardware system becomes saturated</a:t>
            </a:r>
            <a:r>
              <a:rPr lang="en-US" sz="2400" dirty="0" smtClean="0"/>
              <a:t>.</a:t>
            </a:r>
            <a:endParaRPr lang="tr-TR" sz="2400" dirty="0"/>
          </a:p>
          <a:p>
            <a:pPr lvl="2"/>
            <a:r>
              <a:rPr lang="tr-TR" sz="2400" dirty="0" err="1" smtClean="0"/>
              <a:t>Enough</a:t>
            </a:r>
            <a:r>
              <a:rPr lang="tr-TR" sz="2400" dirty="0" smtClean="0"/>
              <a:t> </a:t>
            </a:r>
            <a:r>
              <a:rPr lang="tr-TR" sz="2400" dirty="0" err="1" smtClean="0"/>
              <a:t>computing</a:t>
            </a:r>
            <a:r>
              <a:rPr lang="tr-TR" sz="2400" dirty="0" smtClean="0"/>
              <a:t> </a:t>
            </a:r>
            <a:r>
              <a:rPr lang="tr-TR" sz="2400" dirty="0" err="1" smtClean="0"/>
              <a:t>power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current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future</a:t>
            </a:r>
            <a:r>
              <a:rPr lang="tr-TR" sz="2400" dirty="0" smtClean="0"/>
              <a:t> </a:t>
            </a:r>
            <a:r>
              <a:rPr lang="tr-TR" sz="2400" dirty="0" err="1" smtClean="0"/>
              <a:t>business</a:t>
            </a:r>
            <a:r>
              <a:rPr lang="tr-TR" sz="2400" dirty="0" smtClean="0"/>
              <a:t> </a:t>
            </a:r>
            <a:r>
              <a:rPr lang="tr-TR" sz="2400" dirty="0" err="1" smtClean="0"/>
              <a:t>needs</a:t>
            </a:r>
            <a:r>
              <a:rPr lang="tr-TR" sz="2400" dirty="0" smtClean="0"/>
              <a:t> </a:t>
            </a:r>
          </a:p>
          <a:p>
            <a:pPr lvl="1"/>
            <a:r>
              <a:rPr lang="tr-TR" sz="2800" dirty="0" err="1" smtClean="0"/>
              <a:t>Scalability</a:t>
            </a:r>
            <a:r>
              <a:rPr lang="tr-TR" sz="2800" dirty="0" smtClean="0"/>
              <a:t>:</a:t>
            </a:r>
          </a:p>
          <a:p>
            <a:pPr lvl="2"/>
            <a:r>
              <a:rPr lang="tr-TR" sz="2400" dirty="0" err="1" smtClean="0"/>
              <a:t>Expanding</a:t>
            </a:r>
            <a:r>
              <a:rPr lang="tr-TR" sz="2400" dirty="0" smtClean="0"/>
              <a:t>/ </a:t>
            </a:r>
            <a:r>
              <a:rPr lang="tr-TR" sz="2400" dirty="0" err="1" smtClean="0"/>
              <a:t>degrading</a:t>
            </a:r>
            <a:r>
              <a:rPr lang="tr-TR" sz="2400" dirty="0" smtClean="0"/>
              <a:t> </a:t>
            </a:r>
            <a:r>
              <a:rPr lang="en-US" sz="2400" dirty="0"/>
              <a:t>to the ability of a computer, product, or </a:t>
            </a:r>
            <a:r>
              <a:rPr lang="en-US" sz="2400" dirty="0" smtClean="0"/>
              <a:t>system</a:t>
            </a:r>
            <a:r>
              <a:rPr lang="tr-TR" sz="24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200" b="1" dirty="0" smtClean="0"/>
              <a:t>Total </a:t>
            </a:r>
            <a:r>
              <a:rPr lang="tr-TR" sz="3200" b="1" dirty="0" err="1" smtClean="0"/>
              <a:t>Cost</a:t>
            </a:r>
            <a:r>
              <a:rPr lang="tr-TR" sz="3200" b="1" dirty="0" smtClean="0"/>
              <a:t> of </a:t>
            </a:r>
            <a:r>
              <a:rPr lang="tr-TR" sz="3200" b="1" dirty="0" err="1" smtClean="0"/>
              <a:t>Ownership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98068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Total </a:t>
            </a:r>
            <a:r>
              <a:rPr lang="tr-TR" b="1" dirty="0" err="1" smtClean="0"/>
              <a:t>Cost</a:t>
            </a:r>
            <a:r>
              <a:rPr lang="tr-TR" b="1" dirty="0" smtClean="0"/>
              <a:t> of </a:t>
            </a:r>
            <a:r>
              <a:rPr lang="tr-TR" b="1" dirty="0" err="1" smtClean="0"/>
              <a:t>Ownership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4400" dirty="0" smtClean="0"/>
              <a:t>The total </a:t>
            </a:r>
            <a:r>
              <a:rPr lang="en-US" sz="4400" dirty="0"/>
              <a:t>cost of </a:t>
            </a:r>
            <a:r>
              <a:rPr lang="en-US" sz="4400" dirty="0" smtClean="0"/>
              <a:t>ownership </a:t>
            </a:r>
            <a:r>
              <a:rPr lang="en-US" sz="4400" dirty="0"/>
              <a:t>for a PC in an organization </a:t>
            </a:r>
            <a:r>
              <a:rPr lang="tr-TR" sz="4400" dirty="0" smtClean="0"/>
              <a:t>is </a:t>
            </a:r>
            <a:r>
              <a:rPr lang="tr-TR" sz="4400" dirty="0" err="1" smtClean="0"/>
              <a:t>much</a:t>
            </a:r>
            <a:r>
              <a:rPr lang="tr-TR" sz="4400" dirty="0" smtClean="0"/>
              <a:t> </a:t>
            </a:r>
            <a:r>
              <a:rPr lang="tr-TR" sz="4400" dirty="0" err="1" smtClean="0"/>
              <a:t>more</a:t>
            </a:r>
            <a:r>
              <a:rPr lang="tr-TR" sz="4400" dirty="0" smtClean="0"/>
              <a:t> </a:t>
            </a:r>
            <a:r>
              <a:rPr lang="tr-TR" sz="4400" dirty="0" err="1" smtClean="0"/>
              <a:t>than</a:t>
            </a:r>
            <a:r>
              <a:rPr lang="tr-TR" sz="4400" dirty="0" smtClean="0"/>
              <a:t> </a:t>
            </a:r>
            <a:r>
              <a:rPr lang="tr-TR" sz="4400" dirty="0" err="1" smtClean="0"/>
              <a:t>its</a:t>
            </a:r>
            <a:r>
              <a:rPr lang="tr-TR" sz="4400" dirty="0" smtClean="0"/>
              <a:t> </a:t>
            </a:r>
            <a:r>
              <a:rPr lang="tr-TR" sz="4400" dirty="0" err="1" smtClean="0"/>
              <a:t>initial</a:t>
            </a:r>
            <a:r>
              <a:rPr lang="tr-TR" sz="4400" dirty="0" smtClean="0"/>
              <a:t> </a:t>
            </a:r>
            <a:r>
              <a:rPr lang="en-US" sz="4400" dirty="0" smtClean="0"/>
              <a:t>purchase </a:t>
            </a:r>
            <a:r>
              <a:rPr lang="en-US" sz="4400" dirty="0" smtClean="0"/>
              <a:t>price</a:t>
            </a:r>
            <a:r>
              <a:rPr lang="tr-TR" sz="4400" dirty="0" smtClean="0"/>
              <a:t>.</a:t>
            </a:r>
          </a:p>
          <a:p>
            <a:r>
              <a:rPr lang="tr-TR" sz="4000" dirty="0" err="1" smtClean="0"/>
              <a:t>The</a:t>
            </a:r>
            <a:r>
              <a:rPr lang="tr-TR" sz="4000" dirty="0" smtClean="0"/>
              <a:t> </a:t>
            </a:r>
            <a:r>
              <a:rPr lang="tr-TR" sz="4000" dirty="0" err="1" smtClean="0"/>
              <a:t>other</a:t>
            </a:r>
            <a:r>
              <a:rPr lang="tr-TR" sz="4000" dirty="0" smtClean="0"/>
              <a:t> </a:t>
            </a:r>
            <a:r>
              <a:rPr lang="tr-TR" sz="4000" dirty="0" err="1" smtClean="0"/>
              <a:t>cost</a:t>
            </a:r>
            <a:r>
              <a:rPr lang="tr-TR" sz="4000" dirty="0" smtClean="0"/>
              <a:t> </a:t>
            </a:r>
            <a:r>
              <a:rPr lang="tr-TR" sz="4000" dirty="0" err="1" smtClean="0"/>
              <a:t>components</a:t>
            </a:r>
            <a:r>
              <a:rPr lang="tr-TR" sz="4000" dirty="0"/>
              <a:t> </a:t>
            </a:r>
            <a:r>
              <a:rPr lang="tr-TR" sz="4000" dirty="0" err="1" smtClean="0"/>
              <a:t>are</a:t>
            </a:r>
            <a:r>
              <a:rPr lang="tr-TR" sz="4000" dirty="0" smtClean="0"/>
              <a:t>:</a:t>
            </a:r>
          </a:p>
          <a:p>
            <a:pPr lvl="1"/>
            <a:r>
              <a:rPr lang="en-US" sz="3600" dirty="0"/>
              <a:t>software development and </a:t>
            </a:r>
            <a:r>
              <a:rPr lang="en-US" sz="3600" dirty="0" smtClean="0"/>
              <a:t>documentation</a:t>
            </a:r>
            <a:endParaRPr lang="tr-TR" sz="3600" dirty="0" smtClean="0"/>
          </a:p>
          <a:p>
            <a:pPr lvl="1"/>
            <a:r>
              <a:rPr lang="en-US" sz="3600" dirty="0" smtClean="0"/>
              <a:t>purchase price</a:t>
            </a:r>
            <a:endParaRPr lang="tr-TR" sz="3600" dirty="0" smtClean="0"/>
          </a:p>
          <a:p>
            <a:pPr lvl="1"/>
            <a:r>
              <a:rPr lang="en-US" sz="3600" dirty="0" smtClean="0"/>
              <a:t>ongoing </a:t>
            </a:r>
            <a:r>
              <a:rPr lang="en-US" sz="3600" dirty="0"/>
              <a:t>license and support </a:t>
            </a:r>
            <a:r>
              <a:rPr lang="en-US" sz="3600" dirty="0" smtClean="0"/>
              <a:t>fees</a:t>
            </a:r>
            <a:endParaRPr lang="tr-TR" sz="3600" dirty="0" smtClean="0"/>
          </a:p>
          <a:p>
            <a:pPr lvl="1"/>
            <a:r>
              <a:rPr lang="en-US" sz="3600" dirty="0" smtClean="0"/>
              <a:t>configuration</a:t>
            </a:r>
            <a:r>
              <a:rPr lang="en-US" sz="3600" dirty="0"/>
              <a:t>, testing, deployment, </a:t>
            </a:r>
            <a:r>
              <a:rPr lang="en-US" sz="3600" dirty="0" smtClean="0"/>
              <a:t>maintenance</a:t>
            </a:r>
            <a:endParaRPr lang="tr-TR" sz="3600" dirty="0" smtClean="0"/>
          </a:p>
          <a:p>
            <a:pPr lvl="1"/>
            <a:r>
              <a:rPr lang="en-US" sz="3600" dirty="0" smtClean="0"/>
              <a:t> </a:t>
            </a:r>
            <a:r>
              <a:rPr lang="en-US" sz="3600" dirty="0"/>
              <a:t>support, </a:t>
            </a:r>
            <a:r>
              <a:rPr lang="en-US" sz="3600" dirty="0" smtClean="0"/>
              <a:t>training, </a:t>
            </a:r>
            <a:endParaRPr lang="tr-TR" sz="3600" dirty="0" smtClean="0"/>
          </a:p>
          <a:p>
            <a:pPr lvl="1"/>
            <a:r>
              <a:rPr lang="en-US" sz="3600" dirty="0" smtClean="0"/>
              <a:t>security</a:t>
            </a:r>
            <a:r>
              <a:rPr lang="en-US" sz="3600" dirty="0"/>
              <a:t>, </a:t>
            </a:r>
            <a:r>
              <a:rPr lang="en-US" sz="3600" dirty="0" smtClean="0"/>
              <a:t>backup</a:t>
            </a:r>
            <a:endParaRPr lang="tr-TR" sz="3600" dirty="0" smtClean="0"/>
          </a:p>
          <a:p>
            <a:pPr lvl="1"/>
            <a:r>
              <a:rPr lang="en-US" sz="3600" dirty="0" smtClean="0"/>
              <a:t>disaster </a:t>
            </a:r>
            <a:r>
              <a:rPr lang="en-US" sz="3600" dirty="0"/>
              <a:t>recovery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55930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en-US" sz="1200" dirty="0"/>
          </a:p>
          <a:p>
            <a:r>
              <a:rPr lang="en-US" altLang="en-US" sz="3600" dirty="0" smtClean="0"/>
              <a:t>Includes </a:t>
            </a:r>
            <a:r>
              <a:rPr lang="en-US" altLang="en-US" sz="3600" dirty="0"/>
              <a:t>both direct and indirect </a:t>
            </a:r>
            <a:r>
              <a:rPr lang="en-US" altLang="en-US" sz="3600" dirty="0" smtClean="0"/>
              <a:t>costs</a:t>
            </a:r>
            <a:r>
              <a:rPr lang="tr-TR" altLang="en-US" sz="3600" dirty="0" smtClean="0"/>
              <a:t>.</a:t>
            </a:r>
          </a:p>
          <a:p>
            <a:pPr lvl="1"/>
            <a:r>
              <a:rPr lang="tr-TR" altLang="en-US" sz="3200" dirty="0" err="1" smtClean="0"/>
              <a:t>Purchase</a:t>
            </a:r>
            <a:r>
              <a:rPr lang="tr-TR" altLang="en-US" sz="3200" dirty="0" smtClean="0"/>
              <a:t> </a:t>
            </a:r>
            <a:r>
              <a:rPr lang="tr-TR" altLang="en-US" sz="3200" dirty="0" err="1" smtClean="0"/>
              <a:t>and</a:t>
            </a:r>
            <a:r>
              <a:rPr lang="tr-TR" altLang="en-US" sz="3200" dirty="0" smtClean="0"/>
              <a:t> </a:t>
            </a:r>
            <a:r>
              <a:rPr lang="tr-TR" altLang="en-US" sz="3200" dirty="0" err="1" smtClean="0"/>
              <a:t>maintenance</a:t>
            </a:r>
            <a:r>
              <a:rPr lang="tr-TR" altLang="en-US" sz="3200" dirty="0" smtClean="0"/>
              <a:t> </a:t>
            </a:r>
            <a:r>
              <a:rPr lang="tr-TR" altLang="en-US" sz="3200" dirty="0" err="1" smtClean="0"/>
              <a:t>costs</a:t>
            </a:r>
            <a:r>
              <a:rPr lang="tr-TR" altLang="en-US" sz="3200" dirty="0" smtClean="0"/>
              <a:t> </a:t>
            </a:r>
            <a:r>
              <a:rPr lang="en-US" sz="3200" dirty="0"/>
              <a:t>for a technology </a:t>
            </a:r>
            <a:r>
              <a:rPr lang="en-US" sz="3200" dirty="0" smtClean="0"/>
              <a:t>resource</a:t>
            </a:r>
            <a:r>
              <a:rPr lang="tr-TR" sz="3200" dirty="0" smtClean="0"/>
              <a:t>.</a:t>
            </a:r>
            <a:endParaRPr lang="en-US" altLang="en-US" sz="3200" dirty="0"/>
          </a:p>
          <a:p>
            <a:r>
              <a:rPr lang="tr-TR" altLang="en-US" sz="3600" dirty="0" err="1" smtClean="0"/>
              <a:t>Purchasing</a:t>
            </a:r>
            <a:r>
              <a:rPr lang="tr-TR" altLang="en-US" sz="3600" dirty="0" smtClean="0"/>
              <a:t> h</a:t>
            </a:r>
            <a:r>
              <a:rPr lang="en-US" altLang="en-US" sz="3600" dirty="0" err="1" smtClean="0"/>
              <a:t>ardware</a:t>
            </a:r>
            <a:r>
              <a:rPr lang="en-US" altLang="en-US" sz="3600" dirty="0" smtClean="0"/>
              <a:t> </a:t>
            </a:r>
            <a:r>
              <a:rPr lang="en-US" altLang="en-US" sz="3600" dirty="0"/>
              <a:t>and software </a:t>
            </a:r>
            <a:r>
              <a:rPr lang="en-US" altLang="en-US" sz="3600" dirty="0" smtClean="0"/>
              <a:t>account</a:t>
            </a:r>
            <a:r>
              <a:rPr lang="tr-TR" altLang="en-US" sz="3600" dirty="0" smtClean="0"/>
              <a:t>s</a:t>
            </a:r>
            <a:r>
              <a:rPr lang="en-US" altLang="en-US" sz="3600" dirty="0" smtClean="0"/>
              <a:t> </a:t>
            </a:r>
            <a:r>
              <a:rPr lang="en-US" altLang="en-US" sz="3600" dirty="0"/>
              <a:t>for only 20% of </a:t>
            </a:r>
            <a:r>
              <a:rPr lang="en-US" altLang="en-US" sz="3600" dirty="0" smtClean="0"/>
              <a:t>TCO</a:t>
            </a:r>
            <a:r>
              <a:rPr lang="tr-TR" altLang="en-US" sz="3600" dirty="0" smtClean="0"/>
              <a:t>. </a:t>
            </a:r>
            <a:r>
              <a:rPr lang="tr-TR" altLang="en-US" sz="1400" dirty="0" smtClean="0"/>
              <a:t>(</a:t>
            </a:r>
            <a:r>
              <a:rPr lang="en-US" sz="1400" b="1" dirty="0" smtClean="0"/>
              <a:t>Source</a:t>
            </a:r>
            <a:r>
              <a:rPr lang="en-US" sz="1400" dirty="0" smtClean="0"/>
              <a:t>: Laudon K. and P. Laudon (2017), Essentials of MIS, Pearson</a:t>
            </a:r>
            <a:r>
              <a:rPr lang="tr-TR" sz="1400" dirty="0" smtClean="0"/>
              <a:t>)</a:t>
            </a:r>
            <a:endParaRPr lang="en-US" altLang="en-US" sz="1400" dirty="0"/>
          </a:p>
          <a:p>
            <a:r>
              <a:rPr lang="en-US" altLang="en-US" sz="3600" dirty="0" smtClean="0"/>
              <a:t>Hidden </a:t>
            </a:r>
            <a:r>
              <a:rPr lang="en-US" altLang="en-US" sz="3600" dirty="0"/>
              <a:t>costs can make distributed </a:t>
            </a:r>
            <a:r>
              <a:rPr lang="tr-TR" altLang="en-US" sz="3600" dirty="0" err="1" smtClean="0"/>
              <a:t>systems</a:t>
            </a:r>
            <a:r>
              <a:rPr lang="en-US" altLang="en-US" sz="3600" dirty="0" smtClean="0"/>
              <a:t> </a:t>
            </a:r>
            <a:r>
              <a:rPr lang="en-US" altLang="en-US" sz="3600" dirty="0"/>
              <a:t>more </a:t>
            </a:r>
            <a:r>
              <a:rPr lang="tr-TR" altLang="en-US" sz="3600" dirty="0" err="1" smtClean="0"/>
              <a:t>costly</a:t>
            </a:r>
            <a:r>
              <a:rPr lang="tr-TR" altLang="en-US" sz="3600" dirty="0" smtClean="0"/>
              <a:t> </a:t>
            </a:r>
            <a:r>
              <a:rPr lang="en-US" altLang="en-US" sz="3600" dirty="0" smtClean="0"/>
              <a:t>than mainframes</a:t>
            </a:r>
            <a:r>
              <a:rPr lang="tr-TR" altLang="en-US" sz="3600" dirty="0" smtClean="0"/>
              <a:t>.</a:t>
            </a:r>
            <a:endParaRPr lang="en-US" altLang="en-US" sz="3600" dirty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730250"/>
            <a:ext cx="9144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2000">
                <a:solidFill>
                  <a:schemeClr val="bg1"/>
                </a:solidFill>
                <a:latin typeface="Arial" panose="020B0604020202020204" pitchFamily="34" charset="0"/>
              </a:rPr>
              <a:t>Managing Hardware and Software Assets</a:t>
            </a: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1229360" y="802641"/>
            <a:ext cx="9438640" cy="70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tr-TR" sz="4400" b="1" dirty="0">
                <a:latin typeface="+mj-lt"/>
                <a:ea typeface="+mj-ea"/>
                <a:cs typeface="+mj-cs"/>
              </a:rPr>
              <a:t>Total </a:t>
            </a:r>
            <a:r>
              <a:rPr lang="tr-TR" sz="4400" b="1" dirty="0" err="1">
                <a:latin typeface="+mj-lt"/>
                <a:ea typeface="+mj-ea"/>
                <a:cs typeface="+mj-cs"/>
              </a:rPr>
              <a:t>Cost</a:t>
            </a:r>
            <a:r>
              <a:rPr lang="tr-TR" sz="4400" b="1" dirty="0">
                <a:latin typeface="+mj-lt"/>
                <a:ea typeface="+mj-ea"/>
                <a:cs typeface="+mj-cs"/>
              </a:rPr>
              <a:t> of </a:t>
            </a:r>
            <a:r>
              <a:rPr lang="tr-TR" sz="4400" b="1" dirty="0" err="1">
                <a:latin typeface="+mj-lt"/>
                <a:ea typeface="+mj-ea"/>
                <a:cs typeface="+mj-cs"/>
              </a:rPr>
              <a:t>Ownership</a:t>
            </a:r>
            <a:endParaRPr lang="en-US" altLang="en-US" sz="4400" b="1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6749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Total </a:t>
            </a:r>
            <a:r>
              <a:rPr lang="tr-TR" b="1" dirty="0" err="1"/>
              <a:t>Cost</a:t>
            </a:r>
            <a:r>
              <a:rPr lang="tr-TR" b="1" dirty="0"/>
              <a:t> of </a:t>
            </a:r>
            <a:r>
              <a:rPr lang="tr-TR" b="1" dirty="0" err="1" smtClean="0"/>
              <a:t>Ownership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sim 3" descr="C:\Users\SEVGI EDA TUZCU\YandexDisk\siyasal\IT in Business - BIS\1 Isletme_ 2. Donem\Ders Anlatimi\statistic_id292186_total-expenditure-it-products-and-services-worldwide-2014-2018-by-category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123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Total </a:t>
            </a:r>
            <a:r>
              <a:rPr lang="tr-TR" b="1" dirty="0" err="1"/>
              <a:t>Cost</a:t>
            </a:r>
            <a:r>
              <a:rPr lang="tr-TR" b="1" dirty="0"/>
              <a:t> of </a:t>
            </a:r>
            <a:r>
              <a:rPr lang="tr-TR" b="1" dirty="0" err="1" smtClean="0"/>
              <a:t>Ownership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Reducing TCO</a:t>
            </a:r>
            <a:endParaRPr lang="en-US" sz="4000" dirty="0"/>
          </a:p>
          <a:p>
            <a:pPr marL="914400" lvl="1" indent="-457200">
              <a:buFont typeface="+mj-lt"/>
              <a:buAutoNum type="arabicPeriod"/>
            </a:pPr>
            <a:r>
              <a:rPr lang="tr-TR" sz="3600" dirty="0" err="1" smtClean="0"/>
              <a:t>Making</a:t>
            </a:r>
            <a:r>
              <a:rPr lang="tr-TR" sz="3600" dirty="0" smtClean="0"/>
              <a:t> </a:t>
            </a:r>
            <a:r>
              <a:rPr lang="tr-TR" sz="3600" dirty="0" err="1" smtClean="0"/>
              <a:t>necessary</a:t>
            </a:r>
            <a:r>
              <a:rPr lang="tr-TR" sz="3600" dirty="0" smtClean="0"/>
              <a:t> </a:t>
            </a:r>
            <a:r>
              <a:rPr lang="tr-TR" sz="3600" dirty="0" err="1" smtClean="0"/>
              <a:t>complementary</a:t>
            </a:r>
            <a:r>
              <a:rPr lang="tr-TR" sz="3600" dirty="0" smtClean="0"/>
              <a:t> </a:t>
            </a:r>
            <a:r>
              <a:rPr lang="tr-TR" sz="3600" dirty="0" err="1" smtClean="0"/>
              <a:t>investments</a:t>
            </a:r>
            <a:endParaRPr lang="tr-TR" sz="3600" dirty="0" smtClean="0"/>
          </a:p>
          <a:p>
            <a:pPr lvl="2"/>
            <a:r>
              <a:rPr lang="en-US" sz="3200" dirty="0"/>
              <a:t>(1</a:t>
            </a:r>
            <a:r>
              <a:rPr lang="en-US" sz="3200" dirty="0" smtClean="0"/>
              <a:t>)</a:t>
            </a:r>
            <a:r>
              <a:rPr lang="tr-TR" sz="3200" dirty="0" smtClean="0"/>
              <a:t> </a:t>
            </a:r>
            <a:r>
              <a:rPr lang="en-US" sz="3200" dirty="0" smtClean="0"/>
              <a:t>training </a:t>
            </a:r>
            <a:r>
              <a:rPr lang="en-US" sz="3200" dirty="0"/>
              <a:t>people, </a:t>
            </a:r>
            <a:endParaRPr lang="en-US" sz="2400" dirty="0"/>
          </a:p>
          <a:p>
            <a:pPr lvl="2"/>
            <a:r>
              <a:rPr lang="en-US" sz="3200" dirty="0"/>
              <a:t>(2</a:t>
            </a:r>
            <a:r>
              <a:rPr lang="en-US" sz="3200" dirty="0" smtClean="0"/>
              <a:t>)</a:t>
            </a:r>
            <a:r>
              <a:rPr lang="tr-TR" sz="3200" dirty="0" smtClean="0"/>
              <a:t> </a:t>
            </a:r>
            <a:r>
              <a:rPr lang="en-US" sz="3200" dirty="0" smtClean="0"/>
              <a:t>streamlining </a:t>
            </a:r>
            <a:r>
              <a:rPr lang="en-US" sz="3200" dirty="0"/>
              <a:t>processes and </a:t>
            </a:r>
            <a:endParaRPr lang="en-US" sz="2400" dirty="0"/>
          </a:p>
          <a:p>
            <a:pPr lvl="2"/>
            <a:r>
              <a:rPr lang="en-US" sz="3200" dirty="0"/>
              <a:t>(3</a:t>
            </a:r>
            <a:r>
              <a:rPr lang="en-US" sz="3200" dirty="0" smtClean="0"/>
              <a:t>)</a:t>
            </a:r>
            <a:r>
              <a:rPr lang="tr-TR" sz="3200" dirty="0" smtClean="0"/>
              <a:t> </a:t>
            </a:r>
            <a:r>
              <a:rPr lang="en-US" sz="3200" dirty="0" smtClean="0"/>
              <a:t>acquiring </a:t>
            </a:r>
            <a:r>
              <a:rPr lang="en-US" sz="3200" dirty="0"/>
              <a:t>technologies that are easy to manage, service and support. 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350969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Total </a:t>
            </a:r>
            <a:r>
              <a:rPr lang="tr-TR" b="1" dirty="0" err="1" smtClean="0"/>
              <a:t>Cost</a:t>
            </a:r>
            <a:r>
              <a:rPr lang="tr-TR" b="1" dirty="0" smtClean="0"/>
              <a:t> of </a:t>
            </a:r>
            <a:r>
              <a:rPr lang="tr-TR" b="1" dirty="0" err="1" smtClean="0"/>
              <a:t>Ownership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Complementary assets</a:t>
            </a:r>
            <a:r>
              <a:rPr lang="en-US" sz="4000" dirty="0"/>
              <a:t> are assets, infrastructure or capabilities </a:t>
            </a:r>
            <a:r>
              <a:rPr lang="tr-TR" sz="4000" dirty="0" err="1" smtClean="0"/>
              <a:t>which</a:t>
            </a:r>
            <a:r>
              <a:rPr lang="tr-TR" sz="4000" dirty="0" smtClean="0"/>
              <a:t> </a:t>
            </a:r>
            <a:r>
              <a:rPr lang="tr-TR" sz="4000" dirty="0" err="1" smtClean="0"/>
              <a:t>are</a:t>
            </a:r>
            <a:r>
              <a:rPr lang="tr-TR" sz="4000" dirty="0" smtClean="0"/>
              <a:t> </a:t>
            </a:r>
            <a:r>
              <a:rPr lang="tr-TR" sz="4000" dirty="0" err="1" smtClean="0"/>
              <a:t>necessary</a:t>
            </a:r>
            <a:r>
              <a:rPr lang="tr-TR" sz="4000" dirty="0" smtClean="0"/>
              <a:t> </a:t>
            </a:r>
            <a:r>
              <a:rPr lang="tr-TR" sz="4000" dirty="0" err="1" smtClean="0"/>
              <a:t>to</a:t>
            </a:r>
            <a:r>
              <a:rPr lang="en-US" sz="4000" dirty="0" smtClean="0"/>
              <a:t> </a:t>
            </a:r>
            <a:r>
              <a:rPr lang="en-US" sz="4000" dirty="0"/>
              <a:t>support the </a:t>
            </a:r>
            <a:r>
              <a:rPr lang="tr-TR" sz="4000" dirty="0" err="1" smtClean="0"/>
              <a:t>production</a:t>
            </a:r>
            <a:r>
              <a:rPr lang="tr-TR" sz="4000" dirty="0"/>
              <a:t> </a:t>
            </a:r>
            <a:r>
              <a:rPr lang="tr-TR" sz="4000" dirty="0" err="1" smtClean="0"/>
              <a:t>and</a:t>
            </a:r>
            <a:r>
              <a:rPr lang="tr-TR" sz="4000" dirty="0" smtClean="0"/>
              <a:t> marketing of an </a:t>
            </a:r>
            <a:r>
              <a:rPr lang="tr-TR" sz="4000" dirty="0" err="1" smtClean="0"/>
              <a:t>innovation</a:t>
            </a:r>
            <a:r>
              <a:rPr lang="tr-TR" sz="4000" dirty="0" smtClean="0"/>
              <a:t>/</a:t>
            </a:r>
            <a:r>
              <a:rPr lang="tr-TR" sz="4000" dirty="0" err="1" smtClean="0"/>
              <a:t>goods</a:t>
            </a:r>
            <a:r>
              <a:rPr lang="tr-TR" sz="4000" dirty="0" smtClean="0"/>
              <a:t> </a:t>
            </a:r>
            <a:r>
              <a:rPr lang="tr-TR" sz="4000" dirty="0" err="1" smtClean="0"/>
              <a:t>and</a:t>
            </a:r>
            <a:r>
              <a:rPr lang="tr-TR" sz="4000" dirty="0" smtClean="0"/>
              <a:t> service.</a:t>
            </a:r>
          </a:p>
          <a:p>
            <a:r>
              <a:rPr lang="en-US" sz="4000" dirty="0" smtClean="0"/>
              <a:t>They </a:t>
            </a:r>
            <a:r>
              <a:rPr lang="en-US" sz="4000" dirty="0"/>
              <a:t>are the assets or </a:t>
            </a:r>
            <a:r>
              <a:rPr lang="tr-TR" sz="4000" dirty="0" err="1" smtClean="0"/>
              <a:t>investments</a:t>
            </a:r>
            <a:r>
              <a:rPr lang="tr-TR" sz="4000" dirty="0" smtClean="0"/>
              <a:t> </a:t>
            </a:r>
            <a:r>
              <a:rPr lang="tr-TR" sz="4000" dirty="0" err="1" smtClean="0"/>
              <a:t>that</a:t>
            </a:r>
            <a:r>
              <a:rPr lang="tr-TR" sz="4000" dirty="0" smtClean="0"/>
              <a:t> </a:t>
            </a:r>
            <a:r>
              <a:rPr lang="tr-TR" sz="4000" dirty="0" err="1" smtClean="0"/>
              <a:t>are</a:t>
            </a:r>
            <a:r>
              <a:rPr lang="tr-TR" sz="4000" dirty="0" smtClean="0"/>
              <a:t> </a:t>
            </a:r>
            <a:r>
              <a:rPr lang="en-US" sz="4000" dirty="0" smtClean="0"/>
              <a:t>necessary to</a:t>
            </a:r>
            <a:r>
              <a:rPr lang="tr-TR" sz="4000" dirty="0" smtClean="0"/>
              <a:t> </a:t>
            </a:r>
            <a:r>
              <a:rPr lang="tr-TR" sz="4000" dirty="0" err="1" smtClean="0"/>
              <a:t>use</a:t>
            </a:r>
            <a:r>
              <a:rPr lang="tr-TR" sz="4000" dirty="0" smtClean="0"/>
              <a:t> </a:t>
            </a:r>
            <a:r>
              <a:rPr lang="tr-TR" sz="4000" dirty="0" err="1" smtClean="0"/>
              <a:t>the</a:t>
            </a:r>
            <a:r>
              <a:rPr lang="tr-TR" sz="4000" dirty="0" smtClean="0"/>
              <a:t> </a:t>
            </a:r>
            <a:r>
              <a:rPr lang="tr-TR" sz="4000" dirty="0" err="1" smtClean="0"/>
              <a:t>innovation</a:t>
            </a:r>
            <a:r>
              <a:rPr lang="tr-TR" sz="4000" dirty="0" smtClean="0"/>
              <a:t> </a:t>
            </a:r>
            <a:r>
              <a:rPr lang="tr-TR" sz="4000" dirty="0" err="1" smtClean="0"/>
              <a:t>or</a:t>
            </a:r>
            <a:r>
              <a:rPr lang="tr-TR" sz="4000" dirty="0" smtClean="0"/>
              <a:t> </a:t>
            </a:r>
            <a:r>
              <a:rPr lang="tr-TR" sz="4000" dirty="0" err="1" smtClean="0"/>
              <a:t>primary</a:t>
            </a:r>
            <a:r>
              <a:rPr lang="tr-TR" sz="4000" dirty="0" smtClean="0"/>
              <a:t> </a:t>
            </a:r>
            <a:r>
              <a:rPr lang="tr-TR" sz="4000" dirty="0" err="1" smtClean="0"/>
              <a:t>investment</a:t>
            </a:r>
            <a:r>
              <a:rPr lang="en-US" sz="4000" dirty="0" smtClean="0"/>
              <a:t>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8264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Total </a:t>
            </a:r>
            <a:r>
              <a:rPr lang="tr-TR" b="1" dirty="0" err="1"/>
              <a:t>Cost</a:t>
            </a:r>
            <a:r>
              <a:rPr lang="tr-TR" b="1" dirty="0"/>
              <a:t> of </a:t>
            </a:r>
            <a:r>
              <a:rPr lang="tr-TR" b="1" dirty="0" err="1" smtClean="0"/>
              <a:t>Ownership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Reducing TCO</a:t>
            </a:r>
            <a:endParaRPr lang="en-US" sz="4400" dirty="0"/>
          </a:p>
          <a:p>
            <a:pPr marL="971550" lvl="1" indent="-514350">
              <a:buFont typeface="+mj-lt"/>
              <a:buAutoNum type="arabicPeriod" startAt="2"/>
            </a:pPr>
            <a:r>
              <a:rPr lang="tr-TR" sz="4000" dirty="0" err="1" smtClean="0"/>
              <a:t>Outsourcing</a:t>
            </a:r>
            <a:endParaRPr lang="tr-TR" sz="4000" dirty="0"/>
          </a:p>
          <a:p>
            <a:pPr lvl="2"/>
            <a:r>
              <a:rPr lang="en-US" sz="3600" dirty="0"/>
              <a:t>using a third party to complete business </a:t>
            </a:r>
            <a:r>
              <a:rPr lang="en-US" sz="3600" dirty="0" smtClean="0"/>
              <a:t>activities</a:t>
            </a:r>
            <a:endParaRPr lang="tr-TR" sz="3600" dirty="0" smtClean="0"/>
          </a:p>
          <a:p>
            <a:pPr lvl="2"/>
            <a:r>
              <a:rPr lang="tr-TR" sz="3600" dirty="0" err="1" smtClean="0"/>
              <a:t>Ex</a:t>
            </a:r>
            <a:r>
              <a:rPr lang="tr-TR" sz="3600" dirty="0" smtClean="0"/>
              <a:t>: </a:t>
            </a:r>
            <a:r>
              <a:rPr lang="en-US" sz="3600" dirty="0" smtClean="0"/>
              <a:t>hardware </a:t>
            </a:r>
            <a:r>
              <a:rPr lang="en-US" sz="3600" dirty="0"/>
              <a:t>and</a:t>
            </a:r>
            <a:r>
              <a:rPr lang="tr-TR" sz="3600" dirty="0"/>
              <a:t> </a:t>
            </a:r>
            <a:r>
              <a:rPr lang="en-US" sz="3600" dirty="0"/>
              <a:t>software purchase and maintenance, application development and IT help-desk services </a:t>
            </a:r>
            <a:r>
              <a:rPr lang="en-US" dirty="0"/>
              <a:t>(Chaffey and Wood, 2004</a:t>
            </a:r>
            <a:r>
              <a:rPr lang="en-US" dirty="0" smtClean="0"/>
              <a:t>).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2282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Total </a:t>
            </a:r>
            <a:r>
              <a:rPr lang="tr-TR" b="1" dirty="0" err="1" smtClean="0"/>
              <a:t>Cost</a:t>
            </a:r>
            <a:r>
              <a:rPr lang="tr-TR" b="1" dirty="0" smtClean="0"/>
              <a:t> of </a:t>
            </a:r>
            <a:r>
              <a:rPr lang="tr-TR" b="1" dirty="0" err="1" smtClean="0"/>
              <a:t>Ownership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Reducing TCO</a:t>
            </a:r>
            <a:endParaRPr lang="en-US" dirty="0" smtClean="0"/>
          </a:p>
          <a:p>
            <a:endParaRPr lang="tr-TR" dirty="0" smtClean="0"/>
          </a:p>
          <a:p>
            <a:pPr marL="514350" indent="-514350">
              <a:buFont typeface="+mj-lt"/>
              <a:buAutoNum type="arabicPeriod" startAt="3"/>
            </a:pPr>
            <a:r>
              <a:rPr lang="tr-TR" dirty="0" smtClean="0"/>
              <a:t>Using </a:t>
            </a:r>
            <a:r>
              <a:rPr lang="tr-TR" dirty="0" err="1" smtClean="0"/>
              <a:t>cloud</a:t>
            </a:r>
            <a:r>
              <a:rPr lang="tr-TR" dirty="0" smtClean="0"/>
              <a:t> </a:t>
            </a:r>
            <a:r>
              <a:rPr lang="tr-TR" dirty="0" err="1" smtClean="0"/>
              <a:t>computing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utility</a:t>
            </a:r>
            <a:r>
              <a:rPr lang="tr-TR" dirty="0" smtClean="0"/>
              <a:t> </a:t>
            </a:r>
            <a:r>
              <a:rPr lang="tr-TR" dirty="0" err="1" smtClean="0"/>
              <a:t>computing</a:t>
            </a:r>
            <a:endParaRPr lang="tr-TR" dirty="0" smtClean="0"/>
          </a:p>
          <a:p>
            <a:pPr lvl="1"/>
            <a:r>
              <a:rPr lang="en-US" dirty="0"/>
              <a:t>per-hour or other per-use charge.</a:t>
            </a:r>
            <a:endParaRPr lang="tr-TR" dirty="0" smtClean="0"/>
          </a:p>
          <a:p>
            <a:pPr lvl="1"/>
            <a:r>
              <a:rPr lang="en-US" dirty="0" smtClean="0"/>
              <a:t>more appealing </a:t>
            </a:r>
            <a:r>
              <a:rPr lang="en-US" dirty="0"/>
              <a:t>to </a:t>
            </a:r>
            <a:r>
              <a:rPr lang="tr-TR" dirty="0" err="1" smtClean="0"/>
              <a:t>SMEs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Provides</a:t>
            </a:r>
            <a:r>
              <a:rPr lang="tr-TR" dirty="0" smtClean="0"/>
              <a:t> </a:t>
            </a:r>
            <a:r>
              <a:rPr lang="tr-TR" dirty="0" err="1" smtClean="0"/>
              <a:t>scalability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28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436</Words>
  <Application>Microsoft Office PowerPoint</Application>
  <PresentationFormat>Geniş ekran</PresentationFormat>
  <Paragraphs>62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Information Technology in Business and Society II</vt:lpstr>
      <vt:lpstr>Managing IT infrastructure components</vt:lpstr>
      <vt:lpstr>Total Cost of Ownership</vt:lpstr>
      <vt:lpstr>Managing Hardware and Software Assets</vt:lpstr>
      <vt:lpstr>Total Cost of Ownership</vt:lpstr>
      <vt:lpstr>Total Cost of Ownership</vt:lpstr>
      <vt:lpstr>Total Cost of Ownership</vt:lpstr>
      <vt:lpstr>Total Cost of Ownership</vt:lpstr>
      <vt:lpstr>Total Cost of Ownership</vt:lpstr>
      <vt:lpstr>Total Cost of Ownership</vt:lpstr>
      <vt:lpstr>Total Cost of Ownership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Technology in Business and Society II</dc:title>
  <dc:creator>SEVGI EDA TUZCU</dc:creator>
  <cp:lastModifiedBy>SEVGI EDA TUZCU</cp:lastModifiedBy>
  <cp:revision>35</cp:revision>
  <dcterms:created xsi:type="dcterms:W3CDTF">2020-01-15T08:57:03Z</dcterms:created>
  <dcterms:modified xsi:type="dcterms:W3CDTF">2020-01-15T12:26:59Z</dcterms:modified>
</cp:coreProperties>
</file>