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8" d="100"/>
          <a:sy n="108" d="100"/>
        </p:scale>
        <p:origin x="138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420 M. K. GANDHİ HAYATI VE ESERLERİ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4.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Gandhi’nin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İlk Yılları IV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 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Eylemlerini ikincil görmemekteydi ama asıl yaşamının ders olmasını istedi ve en ufak tavır ve jestlerini bile halka açıklamakta bir an bile tereddüt etmedi. </a:t>
            </a:r>
          </a:p>
          <a:p>
            <a:pPr algn="ctr"/>
            <a:endParaRPr lang="tr-TR" dirty="0"/>
          </a:p>
          <a:p>
            <a:pPr algn="ctr"/>
            <a:r>
              <a:rPr lang="tr-TR" dirty="0"/>
              <a:t>Hindistan’a döndükten bir süre sonra Bombay’da yaşamaya başladılar. O sırada ailenin başına kötü bir olay geldi. İkinci oğlu hastalandı ve doktorlar; yumurta ve tavuk yemezse öleceğini söylediler.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Bunun üzerine çocuğunun tedavisi için bizzat kendi işin başına koyuldu: Yaşam tehlikede olsa bile aşılmaması gereken sınırlar olduğunu ileri sürdü ve doktoraların tavsiyelerini reddederek; tedavi olarak su kompresi uyguladı. Oğlunun iyileşmesi tedavinin niteliğine bağlanmıştı. Bu da </a:t>
            </a:r>
            <a:r>
              <a:rPr lang="tr-TR" dirty="0" err="1"/>
              <a:t>Gandhi’yi</a:t>
            </a:r>
            <a:r>
              <a:rPr lang="tr-TR" dirty="0"/>
              <a:t> ilke ve yöntemlerinin doğruluğuna daha da fazla </a:t>
            </a:r>
            <a:r>
              <a:rPr lang="tr-TR"/>
              <a:t>ikna etmişti. 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Gandhi</a:t>
            </a:r>
            <a:r>
              <a:rPr lang="tr-TR" dirty="0"/>
              <a:t> o zamana dek sürdürdüğü hukuksal mücadelelerle pek yetinmedi, eyleminin ve kendi yaşamının anlamı üzerine düşünmeye koyuldu: anlık mücadelelerle yetinilemeyeceği fikri kafasında şekilleniyordu.</a:t>
            </a:r>
          </a:p>
          <a:p>
            <a:pPr algn="ctr"/>
            <a:endParaRPr lang="tr-TR" dirty="0"/>
          </a:p>
          <a:p>
            <a:pPr algn="ctr"/>
            <a:r>
              <a:rPr lang="tr-TR" dirty="0" err="1"/>
              <a:t>Gandhi’nin</a:t>
            </a:r>
            <a:r>
              <a:rPr lang="tr-TR" dirty="0"/>
              <a:t> o dönemde evrensel bir boyut edindiği ve bir </a:t>
            </a:r>
            <a:r>
              <a:rPr lang="tr-TR" dirty="0" err="1"/>
              <a:t>mahatma</a:t>
            </a:r>
            <a:r>
              <a:rPr lang="tr-TR" dirty="0"/>
              <a:t>, sosyal-dini büyük reformcular soyuna dahil olduğu düşünülebilinir.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Daha ileride, Hindistan’a kesin dönüşü, aynı zamanda daha milliyetçi ve dolayısıyla az evrensel bir mücadeleye de geri dönüş oldu. O dönemde daha Hindu bir gelenekle yeniden bağ kuracak ve özellikle hümanist boyutunun bir bölümünü muhtemelen yitirecekti.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Güney Afrika’da yıllar geçtikçe </a:t>
            </a:r>
            <a:r>
              <a:rPr lang="tr-TR" dirty="0" err="1"/>
              <a:t>Gandhi</a:t>
            </a:r>
            <a:r>
              <a:rPr lang="tr-TR" dirty="0"/>
              <a:t>, bu bölgedeki Hintlilerin durumuna giderek daha az yoğunlaşırken, genel olarak insanı ve toplumu dönüştürmeye daha fazla özlem duyuyordu.</a:t>
            </a:r>
          </a:p>
          <a:p>
            <a:pPr marL="0" indent="0" algn="ctr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  <a:p>
            <a:pPr algn="ctr"/>
            <a:r>
              <a:rPr lang="tr-TR" dirty="0"/>
              <a:t>Geri dönüşüne yol açan olaylar onu şiddet üzerine düşünmeye ve şiddeti reddetmeye yöneltmişti. Hintliler üzerindeki baskının, şiddetin ve tüm kötülüklerin kaynağının Batı uygarlığından kaynaklandığı sonucuna varmıştı. </a:t>
            </a:r>
          </a:p>
        </p:txBody>
      </p:sp>
    </p:spTree>
    <p:extLst>
      <p:ext uri="{BB962C8B-B14F-4D97-AF65-F5344CB8AC3E}">
        <p14:creationId xmlns:p14="http://schemas.microsoft.com/office/powerpoint/2010/main" val="17057843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 süreçte toplam çocuk sayısı dörde ulaşmıştı. Onların Batı tarzı eğitim almasını istemedi. Ayrıca dini reformlarının geleneği içerisinde, </a:t>
            </a:r>
            <a:r>
              <a:rPr lang="tr-TR" dirty="0" err="1"/>
              <a:t>Gandhi</a:t>
            </a:r>
            <a:r>
              <a:rPr lang="tr-TR" dirty="0"/>
              <a:t> cinselliği reddetti ve </a:t>
            </a:r>
            <a:r>
              <a:rPr lang="tr-TR" dirty="0" err="1"/>
              <a:t>brahmacharya</a:t>
            </a:r>
            <a:r>
              <a:rPr lang="tr-TR" dirty="0"/>
              <a:t> ilkesine göre erdemli yaşamayı tercih etti. Eşiyle odalarını ayırırdılar. 1906 yılında her türlü tensel ilişkiden vazgeçme kararını resmen ve törensi bir şekilde aldı.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1899 yılında </a:t>
            </a:r>
            <a:r>
              <a:rPr lang="tr-TR" dirty="0" err="1"/>
              <a:t>Boerler</a:t>
            </a:r>
            <a:r>
              <a:rPr lang="tr-TR" dirty="0"/>
              <a:t> Savaşı patlak verdiğinde, İngiltere ordusuna hasta bakıcı olarak katıldı. Böylelikle </a:t>
            </a:r>
            <a:r>
              <a:rPr lang="tr-TR" dirty="0" err="1"/>
              <a:t>Gandhi</a:t>
            </a:r>
            <a:r>
              <a:rPr lang="tr-TR" dirty="0"/>
              <a:t>, Güney Afrika’nın ilk Hintli avukatı olma unvanından ve kazanmış olduğu şan ve şerefinden vazgeçmişti.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1901 yılında </a:t>
            </a:r>
            <a:r>
              <a:rPr lang="tr-TR" dirty="0" err="1"/>
              <a:t>Gandhi</a:t>
            </a:r>
            <a:r>
              <a:rPr lang="tr-TR" dirty="0"/>
              <a:t>, kesin olarak Hindistan’a dönemeye karar verdi. Karısının tüm ısrarlarına rağmen, Güney Afrika’dan ayrılışları dolayısıyla sunulan mücevher ve hediyeleri de kabul etmedi.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420 M. K. GANDHİ HAYATI VE ESERLERİ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Hindistan’da </a:t>
            </a:r>
            <a:r>
              <a:rPr lang="tr-TR" dirty="0" err="1"/>
              <a:t>Gandhi</a:t>
            </a:r>
            <a:r>
              <a:rPr lang="tr-TR" dirty="0"/>
              <a:t>, Kongre'nin yıllık konferansına katılacaktı. Konferans o yıl Kalküta’da düzenlendi. Delegelere temizlik dersi vererek, genel sekreterin ceketinin düğmelerini alçakgönüllülükle ilikleyerek, açıkça üçüncü mevki vagonda seyahat ederek kendi kişiliğini ortaya koymuştu.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1408</TotalTime>
  <Words>580</Words>
  <Application>Microsoft Office PowerPoint</Application>
  <PresentationFormat>Ekran Gösterisi (4:3)</PresentationFormat>
  <Paragraphs>33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420 M. K. GANDHİ HAYATI VE ESERLERİ  4. HAFTA  Gandhi’nin İlk Yılları IV     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  <vt:lpstr>  HİN 420 M. K. GANDHİ HAYATI VE ESERLERİ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147</cp:revision>
  <dcterms:created xsi:type="dcterms:W3CDTF">2014-11-21T09:52:05Z</dcterms:created>
  <dcterms:modified xsi:type="dcterms:W3CDTF">2020-02-26T10:36:11Z</dcterms:modified>
</cp:coreProperties>
</file>