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2" r:id="rId6"/>
    <p:sldId id="260" r:id="rId7"/>
    <p:sldId id="261"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E5064512-0F6B-4626-AFA0-4E37BC32CB1C}" type="datetimeFigureOut">
              <a:rPr lang="tr-TR" smtClean="0"/>
              <a:t>13.11.2017</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28E40F6C-F02D-47E1-B6B9-6FD71A5F5B6D}" type="slidenum">
              <a:rPr lang="tr-TR" smtClean="0"/>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5064512-0F6B-4626-AFA0-4E37BC32CB1C}" type="datetimeFigureOut">
              <a:rPr lang="tr-TR" smtClean="0"/>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8E40F6C-F02D-47E1-B6B9-6FD71A5F5B6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5064512-0F6B-4626-AFA0-4E37BC32CB1C}" type="datetimeFigureOut">
              <a:rPr lang="tr-TR" smtClean="0"/>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8E40F6C-F02D-47E1-B6B9-6FD71A5F5B6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E5064512-0F6B-4626-AFA0-4E37BC32CB1C}" type="datetimeFigureOut">
              <a:rPr lang="tr-TR" smtClean="0"/>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8E40F6C-F02D-47E1-B6B9-6FD71A5F5B6D}" type="slidenum">
              <a:rPr lang="tr-TR" smtClean="0"/>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E5064512-0F6B-4626-AFA0-4E37BC32CB1C}" type="datetimeFigureOut">
              <a:rPr lang="tr-TR" smtClean="0"/>
              <a:t>13.11.2017</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28E40F6C-F02D-47E1-B6B9-6FD71A5F5B6D}"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E5064512-0F6B-4626-AFA0-4E37BC32CB1C}" type="datetimeFigureOut">
              <a:rPr lang="tr-TR" smtClean="0"/>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8E40F6C-F02D-47E1-B6B9-6FD71A5F5B6D}" type="slidenum">
              <a:rPr lang="tr-TR" smtClean="0"/>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E5064512-0F6B-4626-AFA0-4E37BC32CB1C}" type="datetimeFigureOut">
              <a:rPr lang="tr-TR" smtClean="0"/>
              <a:t>13.11.2017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8E40F6C-F02D-47E1-B6B9-6FD71A5F5B6D}" type="slidenum">
              <a:rPr lang="tr-TR" smtClean="0"/>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5064512-0F6B-4626-AFA0-4E37BC32CB1C}" type="datetimeFigureOut">
              <a:rPr lang="tr-TR" smtClean="0"/>
              <a:t>13.11.2017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8E40F6C-F02D-47E1-B6B9-6FD71A5F5B6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5064512-0F6B-4626-AFA0-4E37BC32CB1C}" type="datetimeFigureOut">
              <a:rPr lang="tr-TR" smtClean="0"/>
              <a:t>13.11.2017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8E40F6C-F02D-47E1-B6B9-6FD71A5F5B6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E5064512-0F6B-4626-AFA0-4E37BC32CB1C}" type="datetimeFigureOut">
              <a:rPr lang="tr-TR" smtClean="0"/>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8E40F6C-F02D-47E1-B6B9-6FD71A5F5B6D}" type="slidenum">
              <a:rPr lang="tr-TR" smtClean="0"/>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E5064512-0F6B-4626-AFA0-4E37BC32CB1C}" type="datetimeFigureOut">
              <a:rPr lang="tr-TR" smtClean="0"/>
              <a:t>13.11.2017</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28E40F6C-F02D-47E1-B6B9-6FD71A5F5B6D}" type="slidenum">
              <a:rPr lang="tr-TR" smtClean="0"/>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5064512-0F6B-4626-AFA0-4E37BC32CB1C}" type="datetimeFigureOut">
              <a:rPr lang="tr-TR" smtClean="0"/>
              <a:t>13.11.2017</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8E40F6C-F02D-47E1-B6B9-6FD71A5F5B6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noAutofit/>
          </a:bodyPr>
          <a:lstStyle/>
          <a:p>
            <a:r>
              <a:rPr lang="tr-TR" sz="3600" b="1" dirty="0" smtClean="0"/>
              <a:t>14. Madde</a:t>
            </a:r>
            <a:r>
              <a:rPr lang="tr-TR" sz="3600" b="1" smtClean="0"/>
              <a:t>: </a:t>
            </a:r>
          </a:p>
          <a:p>
            <a:r>
              <a:rPr lang="tr-TR" sz="3600" b="1" smtClean="0"/>
              <a:t>“</a:t>
            </a:r>
            <a:r>
              <a:rPr lang="tr-TR" sz="3600" b="1" dirty="0" smtClean="0"/>
              <a:t>Eğitim, Duyarlılığın ve Kapasitenin Güçlendirilmesi” </a:t>
            </a:r>
            <a:endParaRPr lang="tr-TR" sz="3600" dirty="0"/>
          </a:p>
        </p:txBody>
      </p:sp>
      <p:sp>
        <p:nvSpPr>
          <p:cNvPr id="2" name="1 Başlık"/>
          <p:cNvSpPr>
            <a:spLocks noGrp="1"/>
          </p:cNvSpPr>
          <p:nvPr>
            <p:ph type="ctrTitle"/>
          </p:nvPr>
        </p:nvSpPr>
        <p:spPr/>
        <p:txBody>
          <a:bodyPr>
            <a:normAutofit/>
          </a:bodyPr>
          <a:lstStyle/>
          <a:p>
            <a:r>
              <a:rPr lang="tr-TR" b="1" dirty="0" smtClean="0"/>
              <a:t>SOMUT OLMAYAN KÜLTÜREL MİRAS VE EĞİTİM İLİŞKİSİ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Başlık"/>
          <p:cNvSpPr>
            <a:spLocks noGrp="1"/>
          </p:cNvSpPr>
          <p:nvPr>
            <p:ph type="title"/>
          </p:nvPr>
        </p:nvSpPr>
        <p:spPr/>
        <p:txBody>
          <a:bodyPr/>
          <a:lstStyle/>
          <a:p>
            <a:pPr eaLnBrk="1" hangingPunct="1"/>
            <a:endParaRPr lang="tr-TR" smtClean="0"/>
          </a:p>
        </p:txBody>
      </p:sp>
      <p:sp>
        <p:nvSpPr>
          <p:cNvPr id="9219" name="2 İçerik Yer Tutucusu"/>
          <p:cNvSpPr>
            <a:spLocks noGrp="1"/>
          </p:cNvSpPr>
          <p:nvPr>
            <p:ph sz="quarter" idx="1"/>
          </p:nvPr>
        </p:nvSpPr>
        <p:spPr/>
        <p:txBody>
          <a:bodyPr/>
          <a:lstStyle/>
          <a:p>
            <a:pPr algn="just" eaLnBrk="1" hangingPunct="1"/>
            <a:r>
              <a:rPr lang="tr-TR" smtClean="0"/>
              <a:t>Sözleşmede genç nesillere dikkat çekilmesinin yanı sıra özellikle üzerinde durulan bir diğer konu da “eğitim” konusudur. Somut olmayan kültürel miras konusunda farkındalık yaratma, bununla ilgili özellikle genç nesil eğitilirken bir yandan da var olan mirası koruma ve sonraki nesillere aktarma gibi temel kavramlar da dikkat çekmektedir. </a:t>
            </a:r>
          </a:p>
          <a:p>
            <a:pPr eaLnBrk="1" hangingPunct="1"/>
            <a:endParaRPr lang="tr-TR"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Başlık"/>
          <p:cNvSpPr>
            <a:spLocks noGrp="1"/>
          </p:cNvSpPr>
          <p:nvPr>
            <p:ph type="title"/>
          </p:nvPr>
        </p:nvSpPr>
        <p:spPr/>
        <p:txBody>
          <a:bodyPr/>
          <a:lstStyle/>
          <a:p>
            <a:pPr eaLnBrk="1" hangingPunct="1"/>
            <a:endParaRPr lang="tr-TR" smtClean="0"/>
          </a:p>
        </p:txBody>
      </p:sp>
      <p:sp>
        <p:nvSpPr>
          <p:cNvPr id="10243" name="2 İçerik Yer Tutucusu"/>
          <p:cNvSpPr>
            <a:spLocks noGrp="1"/>
          </p:cNvSpPr>
          <p:nvPr>
            <p:ph sz="quarter" idx="1"/>
          </p:nvPr>
        </p:nvSpPr>
        <p:spPr/>
        <p:txBody>
          <a:bodyPr>
            <a:normAutofit/>
          </a:bodyPr>
          <a:lstStyle/>
          <a:p>
            <a:pPr algn="just" eaLnBrk="1" hangingPunct="1"/>
            <a:r>
              <a:rPr lang="tr-TR" smtClean="0"/>
              <a:t>“Okul içi ya da okul dışı eğitim aracılığıyla kuşaktan kuşağa aktarma” kavramının daha derinlemesine dile getirildiği Sözleşmenin “Eğitim, Duyarlılığın ve Kapasitenin Güçlendirilmesi” başlıklı 14. maddesi oldukça önemlidir. Bu maddede her Taraf Devletin uygun tedbirlerle aşağıda belirtilen şu hususları gerçekleştirmeye gayret etmesi gerektiğini bildirir:</a:t>
            </a:r>
          </a:p>
          <a:p>
            <a:pPr eaLnBrk="1" hangingPunct="1"/>
            <a:endParaRPr lang="tr-TR"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eaLnBrk="1" fontAlgn="auto" hangingPunct="1">
              <a:spcAft>
                <a:spcPts val="0"/>
              </a:spcAft>
              <a:defRPr/>
            </a:pPr>
            <a:r>
              <a:rPr lang="tr-TR" sz="3600" b="1" dirty="0" smtClean="0"/>
              <a:t>14. Madde: “Eğitim, Duyarlılığın ve Kapasitenin Güçlendirilmesi” </a:t>
            </a:r>
            <a:endParaRPr lang="tr-TR" sz="3600" b="1" dirty="0"/>
          </a:p>
        </p:txBody>
      </p:sp>
      <p:sp>
        <p:nvSpPr>
          <p:cNvPr id="3" name="2 İçerik Yer Tutucusu"/>
          <p:cNvSpPr>
            <a:spLocks noGrp="1"/>
          </p:cNvSpPr>
          <p:nvPr>
            <p:ph sz="quarter" idx="1"/>
          </p:nvPr>
        </p:nvSpPr>
        <p:spPr/>
        <p:txBody>
          <a:bodyPr>
            <a:normAutofit lnSpcReduction="10000"/>
          </a:bodyPr>
          <a:lstStyle/>
          <a:p>
            <a:pPr marL="274320" indent="-274320" eaLnBrk="1" fontAlgn="auto" hangingPunct="1">
              <a:spcAft>
                <a:spcPts val="0"/>
              </a:spcAft>
              <a:buClr>
                <a:schemeClr val="accent3"/>
              </a:buClr>
              <a:buFont typeface="Wingdings 2"/>
              <a:buChar char=""/>
              <a:defRPr/>
            </a:pPr>
            <a:r>
              <a:rPr lang="tr-TR" dirty="0"/>
              <a:t>“a)somut olmayan kültürel mirasın tanınmasını, buna saygı duyulmasını ve geliştirilmesini özellikle aşağıda belirtilen önlemlerle sağlamak: </a:t>
            </a:r>
          </a:p>
          <a:p>
            <a:pPr marL="641033" lvl="1" indent="-274320" eaLnBrk="1" fontAlgn="auto" hangingPunct="1">
              <a:spcAft>
                <a:spcPts val="0"/>
              </a:spcAft>
              <a:buClr>
                <a:schemeClr val="accent3"/>
              </a:buClr>
              <a:buFont typeface="Wingdings 2"/>
              <a:buChar char=""/>
              <a:defRPr/>
            </a:pPr>
            <a:r>
              <a:rPr lang="tr-TR" dirty="0"/>
              <a:t>(i) toplumun genelini ve özellikle gençleri hedefleyen eğitici, duyarlılığı arttırıcı ve bilgilendirici programlar düzenlemek; </a:t>
            </a:r>
          </a:p>
          <a:p>
            <a:pPr marL="641033" lvl="1" indent="-274320" eaLnBrk="1" fontAlgn="auto" hangingPunct="1">
              <a:spcAft>
                <a:spcPts val="0"/>
              </a:spcAft>
              <a:buClr>
                <a:schemeClr val="accent3"/>
              </a:buClr>
              <a:buFont typeface="Wingdings 2"/>
              <a:buChar char=""/>
              <a:defRPr/>
            </a:pPr>
            <a:r>
              <a:rPr lang="tr-TR" dirty="0"/>
              <a:t>(</a:t>
            </a:r>
            <a:r>
              <a:rPr lang="tr-TR" dirty="0" err="1"/>
              <a:t>ii</a:t>
            </a:r>
            <a:r>
              <a:rPr lang="tr-TR" dirty="0"/>
              <a:t>) ilgili topluluklar ve gruplar içinde belirli eğitim ve yetiştirme programları düzenlemek; </a:t>
            </a:r>
          </a:p>
          <a:p>
            <a:pPr marL="641033" lvl="1" indent="-274320" eaLnBrk="1" fontAlgn="auto" hangingPunct="1">
              <a:spcAft>
                <a:spcPts val="0"/>
              </a:spcAft>
              <a:buClr>
                <a:schemeClr val="accent3"/>
              </a:buClr>
              <a:buFont typeface="Wingdings 2"/>
              <a:buChar char=""/>
              <a:defRPr/>
            </a:pPr>
            <a:r>
              <a:rPr lang="tr-TR" dirty="0"/>
              <a:t>(</a:t>
            </a:r>
            <a:r>
              <a:rPr lang="tr-TR" dirty="0" err="1"/>
              <a:t>iii</a:t>
            </a:r>
            <a:r>
              <a:rPr lang="tr-TR" dirty="0"/>
              <a:t>) somut olmayan kültürel mirasın korunması için özellikle yönetim ve bilimsel araştırma gibi alanlarda kapasite güçlendirici etkinlikler düzenlemek; </a:t>
            </a:r>
          </a:p>
          <a:p>
            <a:pPr marL="641033" lvl="1" indent="-274320" eaLnBrk="1" fontAlgn="auto" hangingPunct="1">
              <a:spcAft>
                <a:spcPts val="0"/>
              </a:spcAft>
              <a:buClr>
                <a:schemeClr val="accent3"/>
              </a:buClr>
              <a:buFont typeface="Wingdings 2"/>
              <a:buChar char=""/>
              <a:defRPr/>
            </a:pPr>
            <a:r>
              <a:rPr lang="tr-TR" dirty="0"/>
              <a:t>(iv) bilginin kuşaktan kuşağa geçişini okul dışı olanaklarla sağlamak; </a:t>
            </a:r>
          </a:p>
          <a:p>
            <a:pPr marL="274320" indent="-274320" eaLnBrk="1" fontAlgn="auto" hangingPunct="1">
              <a:spcAft>
                <a:spcPts val="0"/>
              </a:spcAft>
              <a:buClr>
                <a:schemeClr val="accent3"/>
              </a:buClr>
              <a:buFont typeface="Wingdings 2"/>
              <a:buChar char=""/>
              <a:defRPr/>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15616" y="274638"/>
            <a:ext cx="7818072" cy="1143000"/>
          </a:xfrm>
        </p:spPr>
        <p:txBody>
          <a:bodyPr>
            <a:normAutofit fontScale="90000"/>
          </a:bodyPr>
          <a:lstStyle/>
          <a:p>
            <a:r>
              <a:rPr lang="tr-TR" b="1" dirty="0" smtClean="0"/>
              <a:t>14. Madde: “Eğitim, Duyarlılığın ve Kapasitenin Güçlendirilmesi” </a:t>
            </a:r>
            <a:endParaRPr lang="tr-TR" dirty="0"/>
          </a:p>
        </p:txBody>
      </p:sp>
      <p:sp>
        <p:nvSpPr>
          <p:cNvPr id="3" name="2 İçerik Yer Tutucusu"/>
          <p:cNvSpPr>
            <a:spLocks noGrp="1"/>
          </p:cNvSpPr>
          <p:nvPr>
            <p:ph sz="quarter" idx="1"/>
          </p:nvPr>
        </p:nvSpPr>
        <p:spPr/>
        <p:txBody>
          <a:bodyPr>
            <a:normAutofit/>
          </a:bodyPr>
          <a:lstStyle/>
          <a:p>
            <a:pPr marL="274320" indent="-274320">
              <a:buClr>
                <a:schemeClr val="accent3"/>
              </a:buClr>
              <a:buFont typeface="Wingdings 2"/>
              <a:buChar char=""/>
              <a:defRPr/>
            </a:pPr>
            <a:r>
              <a:rPr lang="tr-TR" dirty="0"/>
              <a:t>b) kamuoyunu bu mirasa yönelen tehditler ve işbu Sözleşme gereğince yapılan etkinlikler konusunda bilgilendirmek; </a:t>
            </a:r>
          </a:p>
          <a:p>
            <a:pPr marL="274320" indent="-274320">
              <a:buClr>
                <a:schemeClr val="accent3"/>
              </a:buClr>
              <a:buFont typeface="Wingdings 2"/>
              <a:buChar char=""/>
              <a:defRPr/>
            </a:pPr>
            <a:r>
              <a:rPr lang="tr-TR" dirty="0"/>
              <a:t>c) somut olmayan kültürel mirasın anlatımı için gerekli olan doğal alanların ve belleğe ilişkin mekânların korunması için eğitim verilmesini teşvik etmek” (Somut Olmayan Kültürel Mirasın Korunması Sözleşmesi, Madde 14: 167).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Başlık"/>
          <p:cNvSpPr>
            <a:spLocks noGrp="1"/>
          </p:cNvSpPr>
          <p:nvPr>
            <p:ph type="title"/>
          </p:nvPr>
        </p:nvSpPr>
        <p:spPr/>
        <p:txBody>
          <a:bodyPr>
            <a:normAutofit fontScale="90000"/>
          </a:bodyPr>
          <a:lstStyle/>
          <a:p>
            <a:pPr eaLnBrk="1" hangingPunct="1"/>
            <a:r>
              <a:rPr lang="tr-TR" sz="3600" b="1" dirty="0" smtClean="0"/>
              <a:t>SOKÜM Eğitimine Destek Veren Kurumlar</a:t>
            </a:r>
          </a:p>
        </p:txBody>
      </p:sp>
      <p:sp>
        <p:nvSpPr>
          <p:cNvPr id="12291" name="2 İçerik Yer Tutucusu"/>
          <p:cNvSpPr>
            <a:spLocks noGrp="1"/>
          </p:cNvSpPr>
          <p:nvPr>
            <p:ph sz="quarter" idx="1"/>
          </p:nvPr>
        </p:nvSpPr>
        <p:spPr/>
        <p:txBody>
          <a:bodyPr/>
          <a:lstStyle/>
          <a:p>
            <a:pPr algn="just" eaLnBrk="1" hangingPunct="1"/>
            <a:r>
              <a:rPr lang="tr-TR" smtClean="0"/>
              <a:t>Halk Kültürü dersini asıl vermesi gereken öğretmen adaylarının mezun oldukları Halkbilim ya da Türk Halk Bilimi lisans programları ve örgün eğitim haricinde SOKÜM eğitimine destek veren kurumlardan olan müzeler incelenmiştir.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Başlık"/>
          <p:cNvSpPr>
            <a:spLocks noGrp="1"/>
          </p:cNvSpPr>
          <p:nvPr>
            <p:ph type="title"/>
          </p:nvPr>
        </p:nvSpPr>
        <p:spPr/>
        <p:txBody>
          <a:bodyPr>
            <a:normAutofit fontScale="90000"/>
          </a:bodyPr>
          <a:lstStyle/>
          <a:p>
            <a:pPr algn="ctr" eaLnBrk="1" hangingPunct="1"/>
            <a:r>
              <a:rPr lang="tr-TR" sz="4000" b="1" dirty="0" smtClean="0"/>
              <a:t>Halkbilim ya da Türk Halk Bilimi Lisans Programları</a:t>
            </a:r>
          </a:p>
        </p:txBody>
      </p:sp>
      <p:sp>
        <p:nvSpPr>
          <p:cNvPr id="3" name="2 İçerik Yer Tutucusu"/>
          <p:cNvSpPr>
            <a:spLocks noGrp="1"/>
          </p:cNvSpPr>
          <p:nvPr>
            <p:ph sz="quarter" idx="1"/>
          </p:nvPr>
        </p:nvSpPr>
        <p:spPr/>
        <p:txBody>
          <a:bodyPr>
            <a:normAutofit fontScale="92500" lnSpcReduction="10000"/>
          </a:bodyPr>
          <a:lstStyle/>
          <a:p>
            <a:pPr marL="274320" indent="-274320" algn="just" eaLnBrk="1" fontAlgn="auto" hangingPunct="1">
              <a:spcAft>
                <a:spcPts val="0"/>
              </a:spcAft>
              <a:buClr>
                <a:schemeClr val="accent3"/>
              </a:buClr>
              <a:buFont typeface="Wingdings 2"/>
              <a:buChar char=""/>
              <a:defRPr/>
            </a:pPr>
            <a:r>
              <a:rPr lang="tr-TR" dirty="0"/>
              <a:t>Üniversitelerde aldıkları 4 yıllık lisans eğitimleri sonucunda Halk Kültürü dersini vermeye yetkin öğretmen adayları ülkemizde az sayıda olan Halkbilimi Bölümleri’nden mezun olan öğrencilerimizdir. </a:t>
            </a:r>
            <a:endParaRPr lang="tr-TR" dirty="0" smtClean="0"/>
          </a:p>
          <a:p>
            <a:pPr marL="274320" indent="-274320" algn="just" eaLnBrk="1" fontAlgn="auto" hangingPunct="1">
              <a:spcAft>
                <a:spcPts val="0"/>
              </a:spcAft>
              <a:buClr>
                <a:schemeClr val="accent3"/>
              </a:buClr>
              <a:buFont typeface="Wingdings 2"/>
              <a:buChar char=""/>
              <a:defRPr/>
            </a:pPr>
            <a:r>
              <a:rPr lang="tr-TR" dirty="0" smtClean="0"/>
              <a:t>Hacettepe </a:t>
            </a:r>
            <a:r>
              <a:rPr lang="tr-TR" dirty="0"/>
              <a:t>Üniversitesi Türk Halkbilimi Bölümü, </a:t>
            </a:r>
            <a:endParaRPr lang="tr-TR" dirty="0" smtClean="0"/>
          </a:p>
          <a:p>
            <a:pPr marL="274320" indent="-274320" algn="just" eaLnBrk="1" fontAlgn="auto" hangingPunct="1">
              <a:spcAft>
                <a:spcPts val="0"/>
              </a:spcAft>
              <a:buClr>
                <a:schemeClr val="accent3"/>
              </a:buClr>
              <a:buFont typeface="Wingdings 2"/>
              <a:buChar char=""/>
              <a:defRPr/>
            </a:pPr>
            <a:r>
              <a:rPr lang="tr-TR" dirty="0" smtClean="0"/>
              <a:t>Ankara </a:t>
            </a:r>
            <a:r>
              <a:rPr lang="tr-TR" dirty="0"/>
              <a:t>Üniversitesi Dil ve Tarih Coğrafya Fakültesi Halkbilim Bölümü, </a:t>
            </a:r>
            <a:endParaRPr lang="tr-TR" dirty="0" smtClean="0"/>
          </a:p>
          <a:p>
            <a:pPr marL="274320" indent="-274320" algn="just" eaLnBrk="1" fontAlgn="auto" hangingPunct="1">
              <a:spcAft>
                <a:spcPts val="0"/>
              </a:spcAft>
              <a:buClr>
                <a:schemeClr val="accent3"/>
              </a:buClr>
              <a:buFont typeface="Wingdings 2"/>
              <a:buChar char=""/>
              <a:defRPr/>
            </a:pPr>
            <a:r>
              <a:rPr lang="tr-TR" dirty="0"/>
              <a:t>Gazi Üniversitesi Türk Halk Bilimi Araştırma ve Uygulama Merkezi (THBMER) ve Gazi Üniversitesi Türk Halk Bilimi </a:t>
            </a:r>
            <a:r>
              <a:rPr lang="tr-TR" dirty="0" smtClean="0"/>
              <a:t>Bölümü</a:t>
            </a:r>
          </a:p>
          <a:p>
            <a:pPr marL="274320" indent="-274320" algn="just" eaLnBrk="1" fontAlgn="auto" hangingPunct="1">
              <a:spcAft>
                <a:spcPts val="0"/>
              </a:spcAft>
              <a:buClr>
                <a:schemeClr val="accent3"/>
              </a:buClr>
              <a:buFont typeface="Wingdings 2"/>
              <a:buChar char=""/>
              <a:defRPr/>
            </a:pPr>
            <a:r>
              <a:rPr lang="tr-TR" dirty="0" smtClean="0"/>
              <a:t>Cumhuriyet </a:t>
            </a:r>
            <a:r>
              <a:rPr lang="tr-TR" dirty="0"/>
              <a:t>Üniversitesi Türk Halkbilimi Bölümü ve </a:t>
            </a:r>
            <a:endParaRPr lang="tr-TR" dirty="0" smtClean="0"/>
          </a:p>
          <a:p>
            <a:pPr marL="274320" indent="-274320" algn="just" eaLnBrk="1" fontAlgn="auto" hangingPunct="1">
              <a:spcAft>
                <a:spcPts val="0"/>
              </a:spcAft>
              <a:buClr>
                <a:schemeClr val="accent3"/>
              </a:buClr>
              <a:buFont typeface="Wingdings 2"/>
              <a:buChar char=""/>
              <a:defRPr/>
            </a:pPr>
            <a:r>
              <a:rPr lang="tr-TR" dirty="0" smtClean="0"/>
              <a:t>Erciyes </a:t>
            </a:r>
            <a:r>
              <a:rPr lang="tr-TR" dirty="0"/>
              <a:t>Üniversitesi Türk Halk Bilimi Bölümü’dür.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TotalTime>
  <Words>397</Words>
  <Application>Microsoft Office PowerPoint</Application>
  <PresentationFormat>Ekran Gösterisi (4:3)</PresentationFormat>
  <Paragraphs>23</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Hisse Senedi</vt:lpstr>
      <vt:lpstr>SOMUT OLMAYAN KÜLTÜREL MİRAS VE EĞİTİM İLİŞKİSİ</vt:lpstr>
      <vt:lpstr>Slayt 2</vt:lpstr>
      <vt:lpstr>Slayt 3</vt:lpstr>
      <vt:lpstr>14. Madde: “Eğitim, Duyarlılığın ve Kapasitenin Güçlendirilmesi” </vt:lpstr>
      <vt:lpstr>14. Madde: “Eğitim, Duyarlılığın ve Kapasitenin Güçlendirilmesi” </vt:lpstr>
      <vt:lpstr>SOKÜM Eğitimine Destek Veren Kurumlar</vt:lpstr>
      <vt:lpstr>Halkbilim ya da Türk Halk Bilimi Lisans Programları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SOMUT OLMAYAN KÜLTÜREL MİRAS VE EĞİTİM İLİŞKİSİ</dc:title>
  <dc:creator>pınarhoca</dc:creator>
  <cp:lastModifiedBy>pınarhoca</cp:lastModifiedBy>
  <cp:revision>4</cp:revision>
  <dcterms:created xsi:type="dcterms:W3CDTF">2017-11-13T12:08:43Z</dcterms:created>
  <dcterms:modified xsi:type="dcterms:W3CDTF">2017-11-13T12:15:50Z</dcterms:modified>
</cp:coreProperties>
</file>